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94" r:id="rId3"/>
    <p:sldId id="282" r:id="rId4"/>
    <p:sldId id="568" r:id="rId5"/>
    <p:sldId id="284" r:id="rId6"/>
    <p:sldId id="575" r:id="rId7"/>
    <p:sldId id="603" r:id="rId8"/>
    <p:sldId id="288" r:id="rId9"/>
    <p:sldId id="601" r:id="rId10"/>
    <p:sldId id="610" r:id="rId11"/>
    <p:sldId id="311" r:id="rId12"/>
    <p:sldId id="289" r:id="rId13"/>
    <p:sldId id="606" r:id="rId14"/>
    <p:sldId id="307" r:id="rId15"/>
    <p:sldId id="299" r:id="rId16"/>
    <p:sldId id="607" r:id="rId17"/>
    <p:sldId id="312" r:id="rId18"/>
    <p:sldId id="326" r:id="rId19"/>
    <p:sldId id="305" r:id="rId20"/>
    <p:sldId id="274" r:id="rId21"/>
    <p:sldId id="588" r:id="rId22"/>
    <p:sldId id="590" r:id="rId23"/>
    <p:sldId id="591" r:id="rId24"/>
    <p:sldId id="570" r:id="rId25"/>
    <p:sldId id="573" r:id="rId26"/>
    <p:sldId id="571" r:id="rId27"/>
    <p:sldId id="604" r:id="rId28"/>
    <p:sldId id="592" r:id="rId29"/>
    <p:sldId id="579" r:id="rId30"/>
    <p:sldId id="581" r:id="rId31"/>
    <p:sldId id="582" r:id="rId32"/>
    <p:sldId id="580" r:id="rId33"/>
    <p:sldId id="605" r:id="rId34"/>
    <p:sldId id="331" r:id="rId35"/>
    <p:sldId id="566" r:id="rId36"/>
    <p:sldId id="595" r:id="rId37"/>
    <p:sldId id="593" r:id="rId38"/>
    <p:sldId id="567" r:id="rId39"/>
    <p:sldId id="562" r:id="rId40"/>
    <p:sldId id="596" r:id="rId41"/>
    <p:sldId id="597" r:id="rId42"/>
    <p:sldId id="563" r:id="rId43"/>
    <p:sldId id="314" r:id="rId44"/>
    <p:sldId id="600" r:id="rId45"/>
    <p:sldId id="561" r:id="rId46"/>
    <p:sldId id="609" r:id="rId4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C306FD23-7CF3-4075-BF7F-F54C1DDAC0D9}">
          <p14:sldIdLst>
            <p14:sldId id="256"/>
            <p14:sldId id="294"/>
            <p14:sldId id="282"/>
            <p14:sldId id="568"/>
            <p14:sldId id="284"/>
            <p14:sldId id="575"/>
            <p14:sldId id="603"/>
            <p14:sldId id="288"/>
            <p14:sldId id="601"/>
            <p14:sldId id="610"/>
            <p14:sldId id="311"/>
            <p14:sldId id="289"/>
            <p14:sldId id="606"/>
            <p14:sldId id="307"/>
            <p14:sldId id="299"/>
            <p14:sldId id="607"/>
            <p14:sldId id="312"/>
            <p14:sldId id="326"/>
            <p14:sldId id="305"/>
            <p14:sldId id="274"/>
            <p14:sldId id="588"/>
            <p14:sldId id="590"/>
            <p14:sldId id="591"/>
            <p14:sldId id="570"/>
            <p14:sldId id="573"/>
            <p14:sldId id="571"/>
            <p14:sldId id="604"/>
            <p14:sldId id="592"/>
            <p14:sldId id="579"/>
            <p14:sldId id="581"/>
            <p14:sldId id="582"/>
            <p14:sldId id="580"/>
            <p14:sldId id="605"/>
            <p14:sldId id="331"/>
            <p14:sldId id="566"/>
            <p14:sldId id="595"/>
            <p14:sldId id="593"/>
            <p14:sldId id="567"/>
            <p14:sldId id="562"/>
            <p14:sldId id="596"/>
            <p14:sldId id="597"/>
            <p14:sldId id="563"/>
            <p14:sldId id="314"/>
            <p14:sldId id="600"/>
            <p14:sldId id="561"/>
            <p14:sldId id="609"/>
          </p14:sldIdLst>
        </p14:section>
        <p14:section name="dump" id="{D784D4B1-6D78-4ADB-B577-A9B657CDD9FA}">
          <p14:sldIdLst/>
        </p14:section>
      </p14:sectionLst>
    </p:ext>
    <p:ext uri="{EFAFB233-063F-42B5-8137-9DF3F51BA10A}">
      <p15:sldGuideLst xmlns:p15="http://schemas.microsoft.com/office/powerpoint/2012/main">
        <p15:guide id="2" pos="3840">
          <p15:clr>
            <a:srgbClr val="A4A3A4"/>
          </p15:clr>
        </p15:guide>
        <p15:guide id="3" orient="horz" pos="11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AEF"/>
    <a:srgbClr val="EAEAEA"/>
    <a:srgbClr val="9DC3E6"/>
    <a:srgbClr val="B9B9B9"/>
    <a:srgbClr val="4472C4"/>
    <a:srgbClr val="FBBC05"/>
    <a:srgbClr val="70737E"/>
    <a:srgbClr val="E6E6E6"/>
    <a:srgbClr val="F9D979"/>
    <a:srgbClr val="79D1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84" autoAdjust="0"/>
    <p:restoredTop sz="80165" autoAdjust="0"/>
  </p:normalViewPr>
  <p:slideViewPr>
    <p:cSldViewPr snapToGrid="0" showGuides="1">
      <p:cViewPr>
        <p:scale>
          <a:sx n="50" d="100"/>
          <a:sy n="50" d="100"/>
        </p:scale>
        <p:origin x="4290" y="1758"/>
      </p:cViewPr>
      <p:guideLst>
        <p:guide pos="3840"/>
        <p:guide orient="horz" pos="11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121" d="100"/>
          <a:sy n="121" d="100"/>
        </p:scale>
        <p:origin x="408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E4CC30-FAC7-494E-A421-FCB0E5BEC5DE}" type="datetimeFigureOut">
              <a:rPr lang="ko-KR" altLang="en-US" smtClean="0"/>
              <a:t>2022-12-13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3BB254-9CC8-4067-A9A0-4A9F4E01449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6879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Hi, I’m Jaehong Kim, a 3</a:t>
            </a:r>
            <a:r>
              <a:rPr lang="en-US" altLang="ko-KR" baseline="30000" dirty="0"/>
              <a:t>rd</a:t>
            </a:r>
            <a:r>
              <a:rPr lang="en-US" altLang="ko-KR" dirty="0"/>
              <a:t> year </a:t>
            </a:r>
            <a:r>
              <a:rPr lang="en-US" altLang="ko-KR" dirty="0" err="1"/>
              <a:t>Ph.D</a:t>
            </a:r>
            <a:r>
              <a:rPr lang="en-US" altLang="ko-KR" dirty="0"/>
              <a:t> student at KAIST.</a:t>
            </a:r>
          </a:p>
          <a:p>
            <a:r>
              <a:rPr lang="en-US" altLang="ko-KR" dirty="0"/>
              <a:t>In this talk, I will introduce our work called </a:t>
            </a:r>
            <a:r>
              <a:rPr lang="en-US" altLang="ko-KR" dirty="0" err="1"/>
              <a:t>OutRAN</a:t>
            </a:r>
            <a:r>
              <a:rPr lang="en-US" altLang="ko-KR" dirty="0"/>
              <a:t>, </a:t>
            </a:r>
          </a:p>
          <a:p>
            <a:r>
              <a:rPr lang="en-US" altLang="ko-KR" dirty="0"/>
              <a:t>which is a new scheduler that applies the concept of Flow Completion Time (FCT) to the cellular network.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BB254-9CC8-4067-A9A0-4A9F4E014493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98521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BB254-9CC8-4067-A9A0-4A9F4E014493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87646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BB254-9CC8-4067-A9A0-4A9F4E014493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03576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BB254-9CC8-4067-A9A0-4A9F4E014493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74515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BB254-9CC8-4067-A9A0-4A9F4E014493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41305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ko-Kore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BB254-9CC8-4067-A9A0-4A9F4E014493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09765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ko-Kore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BB254-9CC8-4067-A9A0-4A9F4E014493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06112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BB254-9CC8-4067-A9A0-4A9F4E014493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97280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ko-Kore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BB254-9CC8-4067-A9A0-4A9F4E014493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39568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BB254-9CC8-4067-A9A0-4A9F4E014493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39275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ko-Kore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BB254-9CC8-4067-A9A0-4A9F4E014493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8197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BB254-9CC8-4067-A9A0-4A9F4E014493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78398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ko-Kore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BB254-9CC8-4067-A9A0-4A9F4E014493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90411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BB254-9CC8-4067-A9A0-4A9F4E014493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38132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BB254-9CC8-4067-A9A0-4A9F4E014493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0640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BB254-9CC8-4067-A9A0-4A9F4E014493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79490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BB254-9CC8-4067-A9A0-4A9F4E014493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85527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BB254-9CC8-4067-A9A0-4A9F4E014493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42599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BB254-9CC8-4067-A9A0-4A9F4E014493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87812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BB254-9CC8-4067-A9A0-4A9F4E014493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89510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BB254-9CC8-4067-A9A0-4A9F4E014493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05249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BB254-9CC8-4067-A9A0-4A9F4E014493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6447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ko-Kore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BB254-9CC8-4067-A9A0-4A9F4E014493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01522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BB254-9CC8-4067-A9A0-4A9F4E014493}" type="slidenum">
              <a:rPr lang="ko-KR" altLang="en-US" smtClean="0"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86588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BB254-9CC8-4067-A9A0-4A9F4E014493}" type="slidenum">
              <a:rPr lang="ko-KR" altLang="en-US" smtClean="0"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13279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BB254-9CC8-4067-A9A0-4A9F4E014493}" type="slidenum">
              <a:rPr lang="ko-KR" altLang="en-US" smtClean="0"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031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BB254-9CC8-4067-A9A0-4A9F4E014493}" type="slidenum">
              <a:rPr lang="ko-KR" altLang="en-US" smtClean="0"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440750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97855F-B360-469C-8576-292554DA69EF}" type="slidenum">
              <a:rPr lang="ko-KR" altLang="en-US" smtClean="0"/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132493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97855F-B360-469C-8576-292554DA69EF}" type="slidenum">
              <a:rPr lang="ko-KR" altLang="en-US" smtClean="0"/>
              <a:t>37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416693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BB254-9CC8-4067-A9A0-4A9F4E014493}" type="slidenum">
              <a:rPr lang="ko-KR" altLang="en-US" smtClean="0"/>
              <a:t>40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535818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BB254-9CC8-4067-A9A0-4A9F4E014493}" type="slidenum">
              <a:rPr lang="ko-KR" altLang="en-US" smtClean="0"/>
              <a:t>42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050098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BB254-9CC8-4067-A9A0-4A9F4E014493}" type="slidenum">
              <a:rPr lang="ko-KR" altLang="en-US" smtClean="0"/>
              <a:t>44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971695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BB254-9CC8-4067-A9A0-4A9F4E014493}" type="slidenum">
              <a:rPr lang="ko-KR" altLang="en-US" smtClean="0"/>
              <a:t>45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1915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altLang="ko-Kore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BB254-9CC8-4067-A9A0-4A9F4E014493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553978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BB254-9CC8-4067-A9A0-4A9F4E014493}" type="slidenum">
              <a:rPr lang="ko-KR" altLang="en-US" smtClean="0"/>
              <a:t>46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4390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BB254-9CC8-4067-A9A0-4A9F4E014493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7544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BB254-9CC8-4067-A9A0-4A9F4E014493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19491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BB254-9CC8-4067-A9A0-4A9F4E014493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3392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BB254-9CC8-4067-A9A0-4A9F4E014493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08552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BB254-9CC8-4067-A9A0-4A9F4E014493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8162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E293DF8-C686-49B6-A1F9-BD72A39882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81125"/>
          </a:xfrm>
        </p:spPr>
        <p:txBody>
          <a:bodyPr anchor="b"/>
          <a:lstStyle>
            <a:lvl1pPr algn="ctr">
              <a:defRPr sz="5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6B871909-9AE9-4CFE-937B-AAC70B092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7ACCF90-13E3-4F3E-A32B-F1AC58D63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5D2AB-3CBC-4BEF-9B09-3068A0B38E23}" type="datetime1">
              <a:rPr lang="ko-KR" altLang="en-US" smtClean="0"/>
              <a:t>2022-12-13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B229718-6BA6-4CA5-98E6-A16C6457F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8CBE4BB-3F0C-43AF-BF87-254CEB37A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3671-8DB5-49BB-ADEF-274990B2FF7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2416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551F706-0DC6-4DED-8380-ADF09DD53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5816B49-7095-4B36-9FB5-652360BB92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DA9B99E-E460-4883-AAD5-C33BB13E9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43384-E294-4857-89CD-DC6958D2548B}" type="datetime1">
              <a:rPr lang="ko-KR" altLang="en-US" smtClean="0"/>
              <a:t>2022-12-13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4A7D47E-2600-4743-B932-4DF445B19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62EB2ED-8594-44D0-B7DF-65048270B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3671-8DB5-49BB-ADEF-274990B2FF7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0066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B2C5D44B-B141-4A72-AC1E-37E8A191BF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A360EC1-86BA-41F0-AF3D-1E33AEE9F2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0BBEA27-CAF0-4A21-9B92-65C064D84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BB7C9-9681-44FC-BD75-9CC0060C48BD}" type="datetime1">
              <a:rPr lang="ko-KR" altLang="en-US" smtClean="0"/>
              <a:t>2022-12-13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A5812BC-D792-482F-A390-42DD70EF6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14C0AA7-CBDD-467C-8F46-8F55444ED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3671-8DB5-49BB-ADEF-274990B2FF7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2171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B8D2FD9-CC5D-46FF-964F-C15D029CDB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68375"/>
          </a:xfrm>
        </p:spPr>
        <p:txBody>
          <a:bodyPr>
            <a:normAutofit/>
          </a:bodyPr>
          <a:lstStyle>
            <a:lvl1pPr algn="l">
              <a:defRPr sz="4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ko-KR"/>
              <a:t>XX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51248FB-C017-4C15-B8F4-AABB53442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3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 algn="ctr">
              <a:buNone/>
              <a:defRPr sz="36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 algn="ctr">
              <a:buNone/>
              <a:defRPr sz="3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 algn="ctr">
              <a:buNone/>
              <a:defRPr sz="36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B56CCA60-EE1E-4ECB-B402-CE03C3C6F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D6811-BB53-4FC7-B8A8-9F3F527E2AFF}" type="datetime1">
              <a:rPr lang="ko-KR" altLang="en-US" smtClean="0"/>
              <a:t>2022-12-13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97F0B28A-6989-417B-8F1B-C2F773877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4E67613-116C-4C51-B08D-1DA1556D1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4500" y="6356350"/>
            <a:ext cx="2743200" cy="365125"/>
          </a:xfrm>
        </p:spPr>
        <p:txBody>
          <a:bodyPr/>
          <a:lstStyle>
            <a:lvl1pPr algn="r"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24F3671-8DB5-49BB-ADEF-274990B2FF7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8126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5098A66-ECC7-467D-9034-3C6FA2B35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43264D2-3185-49E6-A601-C1CC1EA11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1609B84-8CCE-46E3-9BCA-29EE03170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D5A1-C783-481B-99CC-739BC0F25A51}" type="datetime1">
              <a:rPr lang="ko-KR" altLang="en-US" smtClean="0"/>
              <a:t>2022-12-13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7A48593-8306-45B2-A3D2-A7E9FD697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5EDBB43-CB37-4500-8602-2AF477D64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3671-8DB5-49BB-ADEF-274990B2FF7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3754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5A82BBC-103E-4764-8CCB-80D5AB4C9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2704C14-F381-4429-A367-F799B2D9D4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1F44D49-2F05-402F-835D-1BC8473452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6EAFDDE-8C92-4F50-8CE7-8793E8226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C0D3F-3E5C-4CC1-9B83-0C411B621C01}" type="datetime1">
              <a:rPr lang="ko-KR" altLang="en-US" smtClean="0"/>
              <a:t>2022-12-13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7EB98E3-F0A3-4DDD-AD5C-9AD1EF279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B6BBFD3-E3B9-4036-8E90-AD4E2214E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3671-8DB5-49BB-ADEF-274990B2FF7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1967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B2F5A81-0AAE-4968-881D-75C45D65C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828448C-3A38-41FC-AEAF-96EE69DC10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EEB1815-3E59-4C64-84C9-CCE13360DE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D45CC94-B523-4F66-8607-E4D71A0B66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AC65BDA7-D0AF-4F20-9BCF-CCBAA7D628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84338428-522B-47C8-B0AF-E7D7401CE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34D9C-DE9A-470C-862A-A338A064857A}" type="datetime1">
              <a:rPr lang="ko-KR" altLang="en-US" smtClean="0"/>
              <a:t>2022-12-13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658A9FB9-9E32-4E74-ACC1-C093F0430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D360CA76-F2DE-4EAD-BAD4-845342D7F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3671-8DB5-49BB-ADEF-274990B2FF7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8284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874CE6C-B813-4F4D-B09D-BC6423D22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BA0DD7DD-A7F4-415D-A7A9-4A52D30CE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513BC-09C0-49E0-8E82-07FE6CFF0C39}" type="datetime1">
              <a:rPr lang="ko-KR" altLang="en-US" smtClean="0"/>
              <a:t>2022-12-13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20198AB-7C5B-4B94-ABC4-349182FAF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9BA5510-4D9C-44F2-BC5E-F0B3AE8E3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3671-8DB5-49BB-ADEF-274990B2FF7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0851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500D9710-FD7D-471B-B13E-3401AE199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889CC-CD62-49BE-A262-1732D7855ED0}" type="datetime1">
              <a:rPr lang="ko-KR" altLang="en-US" smtClean="0"/>
              <a:t>2022-12-13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6E346737-7915-44B7-96A2-DFF1E1055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73FC52A-0F03-4459-B0C9-15AB2DF09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3671-8DB5-49BB-ADEF-274990B2FF7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7436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F1002E0-F36D-4F4D-9600-C2153253A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533720C-1D76-43AF-A86A-B30142380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3CB17BD-97ED-4065-9C86-909136A564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7035B4D-59E8-4737-B0DC-3521C404D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51270-FB13-4BE8-BD41-B476A9B47159}" type="datetime1">
              <a:rPr lang="ko-KR" altLang="en-US" smtClean="0"/>
              <a:t>2022-12-13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59D479B-6F60-4580-BBA2-958C0635A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28250D4-B8C4-4AD7-A7D5-38DE258B2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3671-8DB5-49BB-ADEF-274990B2FF7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4367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063A3C5-2221-431E-9EA4-29F46A5A5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D2C5A7A7-6FEB-4202-8A3F-559E43366D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AA7AD79-42F3-4F67-A352-8C2F2C117A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6F2739A-9B64-4054-9883-CEE5446D4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6EA30-46C7-4E9B-8212-7702C17C3A4B}" type="datetime1">
              <a:rPr lang="ko-KR" altLang="en-US" smtClean="0"/>
              <a:t>2022-12-13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1F7A6BE-9828-43B9-9DD0-996B533D6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FBA9AB9-F437-4165-AB10-DE6A67CB8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3671-8DB5-49BB-ADEF-274990B2FF7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3910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BB17F01A-5FEF-41B9-A058-FBF881D81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0ACE72E-DDA4-4BED-BE95-0942B2F01A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8E980C8-A3F5-4935-83C6-C859D400FD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40F39-126D-4A78-AB3F-F2000C5F9300}" type="datetime1">
              <a:rPr lang="ko-KR" altLang="en-US" smtClean="0"/>
              <a:t>2022-12-13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1117EA6-E3B2-4932-96C3-DAE701AD23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D02ACBA-29C1-4594-ABB2-102DBFFEC3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F3671-8DB5-49BB-ADEF-274990B2FF7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177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9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microsoft.com/office/2007/relationships/hdphoto" Target="../media/hdphoto1.wdp"/><Relationship Id="rId9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7" Type="http://schemas.openxmlformats.org/officeDocument/2006/relationships/image" Target="../media/image4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3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2.mp4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microsoft.com/office/2007/relationships/hdphoto" Target="../media/hdphoto1.wdp"/><Relationship Id="rId9" Type="http://schemas.openxmlformats.org/officeDocument/2006/relationships/image" Target="../media/image1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ina.kaist.ac.kr/projects/outran/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ECF27DC-9967-49C5-BE29-615713A7C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558800" y="673353"/>
            <a:ext cx="13309600" cy="2383884"/>
          </a:xfrm>
        </p:spPr>
        <p:txBody>
          <a:bodyPr>
            <a:noAutofit/>
          </a:bodyPr>
          <a:lstStyle/>
          <a:p>
            <a:r>
              <a:rPr lang="en-US" altLang="ko-KR" sz="4800" b="1">
                <a:ea typeface="Tahoma" panose="020B0604030504040204" pitchFamily="34" charset="0"/>
              </a:rPr>
              <a:t>OutRAN :</a:t>
            </a:r>
            <a:br>
              <a:rPr lang="en-US" altLang="ko-KR" sz="4800" b="1">
                <a:ea typeface="Tahoma" panose="020B0604030504040204" pitchFamily="34" charset="0"/>
              </a:rPr>
            </a:br>
            <a:r>
              <a:rPr lang="en-US" altLang="ko-KR" sz="4800" b="1">
                <a:ea typeface="Tahoma" panose="020B0604030504040204" pitchFamily="34" charset="0"/>
              </a:rPr>
              <a:t>Co-optimizing for Flow Completion Time </a:t>
            </a:r>
            <a:br>
              <a:rPr lang="en-US" altLang="ko-KR" sz="4800" b="1">
                <a:ea typeface="Tahoma" panose="020B0604030504040204" pitchFamily="34" charset="0"/>
              </a:rPr>
            </a:br>
            <a:r>
              <a:rPr lang="en-US" altLang="ko-KR" sz="4800" b="1">
                <a:ea typeface="Tahoma" panose="020B0604030504040204" pitchFamily="34" charset="0"/>
              </a:rPr>
              <a:t>in Radio Access Network</a:t>
            </a:r>
            <a:endParaRPr lang="ko-KR" altLang="en-US" sz="4800" b="1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0478D358-23A2-46ED-B276-2DE2D12327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00764"/>
            <a:ext cx="9144000" cy="1457035"/>
          </a:xfrm>
        </p:spPr>
        <p:txBody>
          <a:bodyPr>
            <a:normAutofit/>
          </a:bodyPr>
          <a:lstStyle/>
          <a:p>
            <a:r>
              <a:rPr lang="en-US" altLang="ko-KR" sz="3600" b="1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Jaehong Kim</a:t>
            </a:r>
            <a:r>
              <a:rPr lang="en-US" altLang="ko-KR" sz="360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, Yunheon Lee, Hwijoon Lim, Youngmok Jung, Song Min Kim, Dongsu Han</a:t>
            </a:r>
          </a:p>
          <a:p>
            <a:endParaRPr lang="ko-KR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kaist ì´ë¯¸ì§ì ëí ì´ë¯¸ì§ ê²ìê²°ê³¼">
            <a:extLst>
              <a:ext uri="{FF2B5EF4-FFF2-40B4-BE49-F238E27FC236}">
                <a16:creationId xmlns:a16="http://schemas.microsoft.com/office/drawing/2014/main" id="{A644B2D5-BDEB-4F8A-BB69-0642F597C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792" y="5414688"/>
            <a:ext cx="2540416" cy="76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EF3023EB-FCC7-4853-BAB5-08812B844A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165" y="5081877"/>
            <a:ext cx="1457035" cy="145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767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89BD58F-C885-AF9C-A3C1-82B71B404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ore-KR" dirty="0"/>
              <a:t>Preview: Impact of </a:t>
            </a:r>
            <a:r>
              <a:rPr kumimoji="1" lang="en-US" altLang="ko-Kore-KR" dirty="0" err="1"/>
              <a:t>OutRAN</a:t>
            </a:r>
            <a:r>
              <a:rPr kumimoji="1" lang="en-US" altLang="ko-Kore-KR" dirty="0"/>
              <a:t> in 5G</a:t>
            </a:r>
            <a:endParaRPr kumimoji="1" lang="ko-Kore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FFF95E4-81CE-8318-5B71-AE85CED63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3671-8DB5-49BB-ADEF-274990B2FF7E}" type="slidenum">
              <a:rPr lang="ko-KR" altLang="en-US" smtClean="0"/>
              <a:pPr/>
              <a:t>10</a:t>
            </a:fld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2F340CA-2E9E-1C85-FFB9-015724AB5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1145" y="2554311"/>
            <a:ext cx="7824468" cy="41510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8FA281-A038-BCAB-2852-62B722C2467F}"/>
              </a:ext>
            </a:extLst>
          </p:cNvPr>
          <p:cNvSpPr txBox="1"/>
          <p:nvPr/>
        </p:nvSpPr>
        <p:spPr>
          <a:xfrm>
            <a:off x="2063244" y="4677980"/>
            <a:ext cx="2877002" cy="707886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51% by MEC</a:t>
            </a:r>
            <a:endParaRPr kumimoji="1" lang="ko-Kore-KR" altLang="en-US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509E5A59-96B3-6C4D-4618-0D1091D5C801}"/>
              </a:ext>
            </a:extLst>
          </p:cNvPr>
          <p:cNvSpPr/>
          <p:nvPr/>
        </p:nvSpPr>
        <p:spPr>
          <a:xfrm>
            <a:off x="9167965" y="2774330"/>
            <a:ext cx="379186" cy="232228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54EBAD-E960-7BEA-D789-AFAFDEBEC4C6}"/>
              </a:ext>
            </a:extLst>
          </p:cNvPr>
          <p:cNvSpPr txBox="1"/>
          <p:nvPr/>
        </p:nvSpPr>
        <p:spPr>
          <a:xfrm>
            <a:off x="7379606" y="2696195"/>
            <a:ext cx="174582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KR" sz="1900" dirty="0">
                <a:latin typeface="Calibri" panose="020F0502020204030204" pitchFamily="34" charset="0"/>
                <a:cs typeface="Calibri" panose="020F0502020204030204" pitchFamily="34" charset="0"/>
              </a:rPr>
              <a:t>Cell Load = 60%</a:t>
            </a:r>
            <a:endParaRPr kumimoji="1" lang="ko-Kore-KR" altLang="en-US" sz="1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178CD021-C8B7-6A2C-1706-BA4A5D27B647}"/>
              </a:ext>
            </a:extLst>
          </p:cNvPr>
          <p:cNvSpPr/>
          <p:nvPr/>
        </p:nvSpPr>
        <p:spPr>
          <a:xfrm>
            <a:off x="5178693" y="3813281"/>
            <a:ext cx="494393" cy="2757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F77D180A-9CB8-8EAB-75E7-E7FBE0988B22}"/>
              </a:ext>
            </a:extLst>
          </p:cNvPr>
          <p:cNvSpPr/>
          <p:nvPr/>
        </p:nvSpPr>
        <p:spPr>
          <a:xfrm>
            <a:off x="5178693" y="6327737"/>
            <a:ext cx="494393" cy="2757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B3AAE73D-CDB0-89AF-1033-5B8C2FEBABA4}"/>
              </a:ext>
            </a:extLst>
          </p:cNvPr>
          <p:cNvSpPr/>
          <p:nvPr/>
        </p:nvSpPr>
        <p:spPr>
          <a:xfrm>
            <a:off x="7182194" y="3820718"/>
            <a:ext cx="494393" cy="2757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B6E9950B-2770-53BF-D062-F13AEEE48647}"/>
              </a:ext>
            </a:extLst>
          </p:cNvPr>
          <p:cNvSpPr/>
          <p:nvPr/>
        </p:nvSpPr>
        <p:spPr>
          <a:xfrm>
            <a:off x="7182194" y="6335174"/>
            <a:ext cx="494393" cy="2757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E4222521-3C44-6448-8451-55FBEBFE8F14}"/>
              </a:ext>
            </a:extLst>
          </p:cNvPr>
          <p:cNvSpPr/>
          <p:nvPr/>
        </p:nvSpPr>
        <p:spPr>
          <a:xfrm>
            <a:off x="8527775" y="3839304"/>
            <a:ext cx="494393" cy="2757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7DDDDBAA-92A9-7CD8-B394-7ADD5B8EDC25}"/>
              </a:ext>
            </a:extLst>
          </p:cNvPr>
          <p:cNvSpPr/>
          <p:nvPr/>
        </p:nvSpPr>
        <p:spPr>
          <a:xfrm>
            <a:off x="8527775" y="6353760"/>
            <a:ext cx="494393" cy="2757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cxnSp>
        <p:nvCxnSpPr>
          <p:cNvPr id="21" name="구부러진 연결선[U] 20">
            <a:extLst>
              <a:ext uri="{FF2B5EF4-FFF2-40B4-BE49-F238E27FC236}">
                <a16:creationId xmlns:a16="http://schemas.microsoft.com/office/drawing/2014/main" id="{CA4FAFEF-7CB7-C774-C266-D17635B077ED}"/>
              </a:ext>
            </a:extLst>
          </p:cNvPr>
          <p:cNvCxnSpPr>
            <a:cxnSpLocks/>
            <a:stCxn id="14" idx="1"/>
          </p:cNvCxnSpPr>
          <p:nvPr/>
        </p:nvCxnSpPr>
        <p:spPr>
          <a:xfrm rot="10800000" flipH="1" flipV="1">
            <a:off x="5178692" y="3951166"/>
            <a:ext cx="23601" cy="1453629"/>
          </a:xfrm>
          <a:prstGeom prst="curvedConnector3">
            <a:avLst>
              <a:gd name="adj1" fmla="val -968603"/>
            </a:avLst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497FFE03-9210-508A-D33D-650392D36FD1}"/>
              </a:ext>
            </a:extLst>
          </p:cNvPr>
          <p:cNvGrpSpPr/>
          <p:nvPr/>
        </p:nvGrpSpPr>
        <p:grpSpPr>
          <a:xfrm>
            <a:off x="5673087" y="3958604"/>
            <a:ext cx="5058090" cy="2530222"/>
            <a:chOff x="5673087" y="3803767"/>
            <a:chExt cx="5058090" cy="253022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C267079-1CFB-696E-D163-601A6FFE2BE7}"/>
                </a:ext>
              </a:extLst>
            </p:cNvPr>
            <p:cNvSpPr txBox="1"/>
            <p:nvPr/>
          </p:nvSpPr>
          <p:spPr>
            <a:xfrm>
              <a:off x="5673087" y="4519189"/>
              <a:ext cx="1222208" cy="707886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ko-KR" sz="4000" b="1" dirty="0">
                  <a:solidFill>
                    <a:srgbClr val="008AE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28%</a:t>
              </a:r>
              <a:endParaRPr kumimoji="1" lang="ko-Kore-KR" altLang="en-US" sz="4000" b="1" dirty="0">
                <a:solidFill>
                  <a:srgbClr val="008AE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4" name="구부러진 연결선[U] 23">
              <a:extLst>
                <a:ext uri="{FF2B5EF4-FFF2-40B4-BE49-F238E27FC236}">
                  <a16:creationId xmlns:a16="http://schemas.microsoft.com/office/drawing/2014/main" id="{8C71FBD1-0822-748D-0E1C-742EC7497DCF}"/>
                </a:ext>
              </a:extLst>
            </p:cNvPr>
            <p:cNvCxnSpPr>
              <a:cxnSpLocks/>
              <a:stCxn id="16" idx="1"/>
              <a:endCxn id="17" idx="1"/>
            </p:cNvCxnSpPr>
            <p:nvPr/>
          </p:nvCxnSpPr>
          <p:spPr>
            <a:xfrm rot="10800000" flipV="1">
              <a:off x="7182194" y="3819533"/>
              <a:ext cx="12700" cy="2514456"/>
            </a:xfrm>
            <a:prstGeom prst="curvedConnector3">
              <a:avLst>
                <a:gd name="adj1" fmla="val 1800000"/>
              </a:avLst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구부러진 연결선[U] 26">
              <a:extLst>
                <a:ext uri="{FF2B5EF4-FFF2-40B4-BE49-F238E27FC236}">
                  <a16:creationId xmlns:a16="http://schemas.microsoft.com/office/drawing/2014/main" id="{00786687-58ED-CBE2-0ACD-48D0239C78A9}"/>
                </a:ext>
              </a:extLst>
            </p:cNvPr>
            <p:cNvCxnSpPr>
              <a:cxnSpLocks/>
            </p:cNvCxnSpPr>
            <p:nvPr/>
          </p:nvCxnSpPr>
          <p:spPr>
            <a:xfrm>
              <a:off x="9197532" y="3803767"/>
              <a:ext cx="12700" cy="2514456"/>
            </a:xfrm>
            <a:prstGeom prst="curvedConnector3">
              <a:avLst>
                <a:gd name="adj1" fmla="val 1800000"/>
              </a:avLst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2D2F8A6-887D-D11A-5246-00DB6706643E}"/>
                </a:ext>
              </a:extLst>
            </p:cNvPr>
            <p:cNvSpPr txBox="1"/>
            <p:nvPr/>
          </p:nvSpPr>
          <p:spPr>
            <a:xfrm>
              <a:off x="9546514" y="4456431"/>
              <a:ext cx="1184663" cy="707886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ko-KR" sz="40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74%</a:t>
              </a:r>
              <a:endParaRPr kumimoji="1" lang="ko-Kore-KR" alt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1C2E99BD-48FC-EB58-BD15-79C570EBB722}"/>
              </a:ext>
            </a:extLst>
          </p:cNvPr>
          <p:cNvSpPr/>
          <p:nvPr/>
        </p:nvSpPr>
        <p:spPr>
          <a:xfrm>
            <a:off x="-41712" y="1449775"/>
            <a:ext cx="122754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>
                <a:latin typeface="Calibri" panose="020F0502020204030204" pitchFamily="34" charset="0"/>
                <a:cs typeface="Calibri" panose="020F0502020204030204" pitchFamily="34" charset="0"/>
              </a:rPr>
              <a:t>Queueing delay prevents short flows </a:t>
            </a:r>
            <a:r>
              <a:rPr lang="en-US" altLang="ko-KR" sz="3200">
                <a:latin typeface="Calibri" panose="020F0502020204030204" pitchFamily="34" charset="0"/>
                <a:cs typeface="Calibri" panose="020F0502020204030204" pitchFamily="34" charset="0"/>
              </a:rPr>
              <a:t>from fully utilizing </a:t>
            </a:r>
            <a:br>
              <a:rPr lang="en-US" altLang="ko-KR" sz="32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z="3200">
                <a:latin typeface="Calibri" panose="020F0502020204030204" pitchFamily="34" charset="0"/>
                <a:cs typeface="Calibri" panose="020F0502020204030204" pitchFamily="34" charset="0"/>
              </a:rPr>
              <a:t>5G's </a:t>
            </a:r>
            <a:r>
              <a:rPr lang="en-US" altLang="ko-KR" sz="3200" dirty="0">
                <a:latin typeface="Calibri" panose="020F0502020204030204" pitchFamily="34" charset="0"/>
                <a:cs typeface="Calibri" panose="020F0502020204030204" pitchFamily="34" charset="0"/>
              </a:rPr>
              <a:t>low latency.</a:t>
            </a: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2D1D62CA-824B-A135-273A-CE059E8FD2E1}"/>
              </a:ext>
            </a:extLst>
          </p:cNvPr>
          <p:cNvSpPr/>
          <p:nvPr/>
        </p:nvSpPr>
        <p:spPr>
          <a:xfrm>
            <a:off x="6941219" y="2574992"/>
            <a:ext cx="2927976" cy="41304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2FE1413-5504-9D50-86BF-7AEE0FB8EAAC}"/>
              </a:ext>
            </a:extLst>
          </p:cNvPr>
          <p:cNvSpPr txBox="1"/>
          <p:nvPr/>
        </p:nvSpPr>
        <p:spPr>
          <a:xfrm>
            <a:off x="2063244" y="5921646"/>
            <a:ext cx="2892341" cy="707886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27% by NR</a:t>
            </a:r>
            <a:endParaRPr kumimoji="1" lang="ko-Kore-KR" altLang="en-US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0" name="구부러진 연결선[U] 39">
            <a:extLst>
              <a:ext uri="{FF2B5EF4-FFF2-40B4-BE49-F238E27FC236}">
                <a16:creationId xmlns:a16="http://schemas.microsoft.com/office/drawing/2014/main" id="{73BF7499-D5E1-BC63-36A9-21905D735923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5202293" y="5404795"/>
            <a:ext cx="38379" cy="1029407"/>
          </a:xfrm>
          <a:prstGeom prst="curvedConnector3">
            <a:avLst>
              <a:gd name="adj1" fmla="val -595638"/>
            </a:avLst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748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3" grpId="0" animBg="1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A5D34A-9735-49F5-AAC0-789118090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Cause #1: Large buffers in base stations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3F6F816-30F0-471E-A268-25CB7CEDA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100" y="1828800"/>
            <a:ext cx="10845800" cy="43481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ko-KR" sz="3200">
                <a:latin typeface="Calibri" panose="020F0502020204030204" pitchFamily="34" charset="0"/>
                <a:cs typeface="Calibri" panose="020F0502020204030204" pitchFamily="34" charset="0"/>
              </a:rPr>
              <a:t>Base stations use large buffers (&gt;10 x BDP[1,2]) for</a:t>
            </a:r>
          </a:p>
          <a:p>
            <a:pPr marL="0" indent="0" algn="ctr">
              <a:buNone/>
            </a:pPr>
            <a:r>
              <a:rPr lang="en-US" altLang="ko-KR" sz="3200">
                <a:latin typeface="Calibri" panose="020F0502020204030204" pitchFamily="34" charset="0"/>
                <a:cs typeface="Calibri" panose="020F0502020204030204" pitchFamily="34" charset="0"/>
              </a:rPr>
              <a:t>bursty traffic, channel fluctuation, retransmissions. </a:t>
            </a:r>
          </a:p>
          <a:p>
            <a:pPr marL="457200" lvl="1" indent="0" algn="ctr">
              <a:buNone/>
            </a:pPr>
            <a:endParaRPr lang="en-US" altLang="ko-KR" sz="3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en-US" altLang="ko-KR" sz="3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자유형 60">
            <a:extLst>
              <a:ext uri="{FF2B5EF4-FFF2-40B4-BE49-F238E27FC236}">
                <a16:creationId xmlns:a16="http://schemas.microsoft.com/office/drawing/2014/main" id="{D5DF72F7-D5E8-4B1F-B2E2-DEC5F77C2C63}"/>
              </a:ext>
            </a:extLst>
          </p:cNvPr>
          <p:cNvSpPr/>
          <p:nvPr/>
        </p:nvSpPr>
        <p:spPr>
          <a:xfrm>
            <a:off x="3138885" y="3648779"/>
            <a:ext cx="883988" cy="1256596"/>
          </a:xfrm>
          <a:custGeom>
            <a:avLst/>
            <a:gdLst>
              <a:gd name="connsiteX0" fmla="*/ 161880 w 981954"/>
              <a:gd name="connsiteY0" fmla="*/ 562930 h 1395855"/>
              <a:gd name="connsiteX1" fmla="*/ 186785 w 981954"/>
              <a:gd name="connsiteY1" fmla="*/ 552342 h 1395855"/>
              <a:gd name="connsiteX2" fmla="*/ 186785 w 981954"/>
              <a:gd name="connsiteY2" fmla="*/ 502932 h 1395855"/>
              <a:gd name="connsiteX3" fmla="*/ 96061 w 981954"/>
              <a:gd name="connsiteY3" fmla="*/ 284112 h 1395855"/>
              <a:gd name="connsiteX4" fmla="*/ 186785 w 981954"/>
              <a:gd name="connsiteY4" fmla="*/ 65293 h 1395855"/>
              <a:gd name="connsiteX5" fmla="*/ 186785 w 981954"/>
              <a:gd name="connsiteY5" fmla="*/ 15882 h 1395855"/>
              <a:gd name="connsiteX6" fmla="*/ 136976 w 981954"/>
              <a:gd name="connsiteY6" fmla="*/ 15882 h 1395855"/>
              <a:gd name="connsiteX7" fmla="*/ 24905 w 981954"/>
              <a:gd name="connsiteY7" fmla="*/ 285877 h 1395855"/>
              <a:gd name="connsiteX8" fmla="*/ 136976 w 981954"/>
              <a:gd name="connsiteY8" fmla="*/ 555872 h 1395855"/>
              <a:gd name="connsiteX9" fmla="*/ 161880 w 981954"/>
              <a:gd name="connsiteY9" fmla="*/ 562930 h 1395855"/>
              <a:gd name="connsiteX10" fmla="*/ 243710 w 981954"/>
              <a:gd name="connsiteY10" fmla="*/ 446462 h 1395855"/>
              <a:gd name="connsiteX11" fmla="*/ 268614 w 981954"/>
              <a:gd name="connsiteY11" fmla="*/ 457050 h 1395855"/>
              <a:gd name="connsiteX12" fmla="*/ 293519 w 981954"/>
              <a:gd name="connsiteY12" fmla="*/ 446462 h 1395855"/>
              <a:gd name="connsiteX13" fmla="*/ 293519 w 981954"/>
              <a:gd name="connsiteY13" fmla="*/ 397051 h 1395855"/>
              <a:gd name="connsiteX14" fmla="*/ 245489 w 981954"/>
              <a:gd name="connsiteY14" fmla="*/ 284112 h 1395855"/>
              <a:gd name="connsiteX15" fmla="*/ 293519 w 981954"/>
              <a:gd name="connsiteY15" fmla="*/ 171173 h 1395855"/>
              <a:gd name="connsiteX16" fmla="*/ 293519 w 981954"/>
              <a:gd name="connsiteY16" fmla="*/ 121762 h 1395855"/>
              <a:gd name="connsiteX17" fmla="*/ 243710 w 981954"/>
              <a:gd name="connsiteY17" fmla="*/ 121762 h 1395855"/>
              <a:gd name="connsiteX18" fmla="*/ 176111 w 981954"/>
              <a:gd name="connsiteY18" fmla="*/ 284112 h 1395855"/>
              <a:gd name="connsiteX19" fmla="*/ 243710 w 981954"/>
              <a:gd name="connsiteY19" fmla="*/ 446462 h 1395855"/>
              <a:gd name="connsiteX20" fmla="*/ 896567 w 981954"/>
              <a:gd name="connsiteY20" fmla="*/ 282348 h 1395855"/>
              <a:gd name="connsiteX21" fmla="*/ 805843 w 981954"/>
              <a:gd name="connsiteY21" fmla="*/ 501167 h 1395855"/>
              <a:gd name="connsiteX22" fmla="*/ 805843 w 981954"/>
              <a:gd name="connsiteY22" fmla="*/ 550578 h 1395855"/>
              <a:gd name="connsiteX23" fmla="*/ 830748 w 981954"/>
              <a:gd name="connsiteY23" fmla="*/ 561166 h 1395855"/>
              <a:gd name="connsiteX24" fmla="*/ 855652 w 981954"/>
              <a:gd name="connsiteY24" fmla="*/ 550578 h 1395855"/>
              <a:gd name="connsiteX25" fmla="*/ 967723 w 981954"/>
              <a:gd name="connsiteY25" fmla="*/ 280583 h 1395855"/>
              <a:gd name="connsiteX26" fmla="*/ 855652 w 981954"/>
              <a:gd name="connsiteY26" fmla="*/ 10588 h 1395855"/>
              <a:gd name="connsiteX27" fmla="*/ 805843 w 981954"/>
              <a:gd name="connsiteY27" fmla="*/ 10588 h 1395855"/>
              <a:gd name="connsiteX28" fmla="*/ 805843 w 981954"/>
              <a:gd name="connsiteY28" fmla="*/ 59999 h 1395855"/>
              <a:gd name="connsiteX29" fmla="*/ 896567 w 981954"/>
              <a:gd name="connsiteY29" fmla="*/ 282348 h 1395855"/>
              <a:gd name="connsiteX30" fmla="*/ 699109 w 981954"/>
              <a:gd name="connsiteY30" fmla="*/ 446462 h 1395855"/>
              <a:gd name="connsiteX31" fmla="*/ 724014 w 981954"/>
              <a:gd name="connsiteY31" fmla="*/ 457050 h 1395855"/>
              <a:gd name="connsiteX32" fmla="*/ 748918 w 981954"/>
              <a:gd name="connsiteY32" fmla="*/ 446462 h 1395855"/>
              <a:gd name="connsiteX33" fmla="*/ 816517 w 981954"/>
              <a:gd name="connsiteY33" fmla="*/ 284112 h 1395855"/>
              <a:gd name="connsiteX34" fmla="*/ 748918 w 981954"/>
              <a:gd name="connsiteY34" fmla="*/ 119998 h 1395855"/>
              <a:gd name="connsiteX35" fmla="*/ 699109 w 981954"/>
              <a:gd name="connsiteY35" fmla="*/ 119998 h 1395855"/>
              <a:gd name="connsiteX36" fmla="*/ 699109 w 981954"/>
              <a:gd name="connsiteY36" fmla="*/ 169409 h 1395855"/>
              <a:gd name="connsiteX37" fmla="*/ 747139 w 981954"/>
              <a:gd name="connsiteY37" fmla="*/ 282348 h 1395855"/>
              <a:gd name="connsiteX38" fmla="*/ 699109 w 981954"/>
              <a:gd name="connsiteY38" fmla="*/ 395287 h 1395855"/>
              <a:gd name="connsiteX39" fmla="*/ 699109 w 981954"/>
              <a:gd name="connsiteY39" fmla="*/ 446462 h 1395855"/>
              <a:gd name="connsiteX40" fmla="*/ 946376 w 981954"/>
              <a:gd name="connsiteY40" fmla="*/ 1323504 h 1395855"/>
              <a:gd name="connsiteX41" fmla="*/ 876999 w 981954"/>
              <a:gd name="connsiteY41" fmla="*/ 1323504 h 1395855"/>
              <a:gd name="connsiteX42" fmla="*/ 576365 w 981954"/>
              <a:gd name="connsiteY42" fmla="*/ 398816 h 1395855"/>
              <a:gd name="connsiteX43" fmla="*/ 636847 w 981954"/>
              <a:gd name="connsiteY43" fmla="*/ 282348 h 1395855"/>
              <a:gd name="connsiteX44" fmla="*/ 494535 w 981954"/>
              <a:gd name="connsiteY44" fmla="*/ 141174 h 1395855"/>
              <a:gd name="connsiteX45" fmla="*/ 352223 w 981954"/>
              <a:gd name="connsiteY45" fmla="*/ 282348 h 1395855"/>
              <a:gd name="connsiteX46" fmla="*/ 416263 w 981954"/>
              <a:gd name="connsiteY46" fmla="*/ 400581 h 1395855"/>
              <a:gd name="connsiteX47" fmla="*/ 113850 w 981954"/>
              <a:gd name="connsiteY47" fmla="*/ 1323504 h 1395855"/>
              <a:gd name="connsiteX48" fmla="*/ 35578 w 981954"/>
              <a:gd name="connsiteY48" fmla="*/ 1323504 h 1395855"/>
              <a:gd name="connsiteX49" fmla="*/ 0 w 981954"/>
              <a:gd name="connsiteY49" fmla="*/ 1358797 h 1395855"/>
              <a:gd name="connsiteX50" fmla="*/ 35578 w 981954"/>
              <a:gd name="connsiteY50" fmla="*/ 1394091 h 1395855"/>
              <a:gd name="connsiteX51" fmla="*/ 140533 w 981954"/>
              <a:gd name="connsiteY51" fmla="*/ 1394091 h 1395855"/>
              <a:gd name="connsiteX52" fmla="*/ 140533 w 981954"/>
              <a:gd name="connsiteY52" fmla="*/ 1394091 h 1395855"/>
              <a:gd name="connsiteX53" fmla="*/ 140533 w 981954"/>
              <a:gd name="connsiteY53" fmla="*/ 1394091 h 1395855"/>
              <a:gd name="connsiteX54" fmla="*/ 245489 w 981954"/>
              <a:gd name="connsiteY54" fmla="*/ 1394091 h 1395855"/>
              <a:gd name="connsiteX55" fmla="*/ 281067 w 981954"/>
              <a:gd name="connsiteY55" fmla="*/ 1358797 h 1395855"/>
              <a:gd name="connsiteX56" fmla="*/ 245489 w 981954"/>
              <a:gd name="connsiteY56" fmla="*/ 1323504 h 1395855"/>
              <a:gd name="connsiteX57" fmla="*/ 188564 w 981954"/>
              <a:gd name="connsiteY57" fmla="*/ 1323504 h 1395855"/>
              <a:gd name="connsiteX58" fmla="*/ 217026 w 981954"/>
              <a:gd name="connsiteY58" fmla="*/ 1237035 h 1395855"/>
              <a:gd name="connsiteX59" fmla="*/ 494535 w 981954"/>
              <a:gd name="connsiteY59" fmla="*/ 1078215 h 1395855"/>
              <a:gd name="connsiteX60" fmla="*/ 772044 w 981954"/>
              <a:gd name="connsiteY60" fmla="*/ 1237035 h 1395855"/>
              <a:gd name="connsiteX61" fmla="*/ 800506 w 981954"/>
              <a:gd name="connsiteY61" fmla="*/ 1325269 h 1395855"/>
              <a:gd name="connsiteX62" fmla="*/ 736466 w 981954"/>
              <a:gd name="connsiteY62" fmla="*/ 1325269 h 1395855"/>
              <a:gd name="connsiteX63" fmla="*/ 700888 w 981954"/>
              <a:gd name="connsiteY63" fmla="*/ 1360562 h 1395855"/>
              <a:gd name="connsiteX64" fmla="*/ 736466 w 981954"/>
              <a:gd name="connsiteY64" fmla="*/ 1395856 h 1395855"/>
              <a:gd name="connsiteX65" fmla="*/ 850316 w 981954"/>
              <a:gd name="connsiteY65" fmla="*/ 1395856 h 1395855"/>
              <a:gd name="connsiteX66" fmla="*/ 850316 w 981954"/>
              <a:gd name="connsiteY66" fmla="*/ 1395856 h 1395855"/>
              <a:gd name="connsiteX67" fmla="*/ 850316 w 981954"/>
              <a:gd name="connsiteY67" fmla="*/ 1395856 h 1395855"/>
              <a:gd name="connsiteX68" fmla="*/ 946376 w 981954"/>
              <a:gd name="connsiteY68" fmla="*/ 1395856 h 1395855"/>
              <a:gd name="connsiteX69" fmla="*/ 981954 w 981954"/>
              <a:gd name="connsiteY69" fmla="*/ 1360562 h 1395855"/>
              <a:gd name="connsiteX70" fmla="*/ 946376 w 981954"/>
              <a:gd name="connsiteY70" fmla="*/ 1323504 h 1395855"/>
              <a:gd name="connsiteX71" fmla="*/ 357560 w 981954"/>
              <a:gd name="connsiteY71" fmla="*/ 806455 h 1395855"/>
              <a:gd name="connsiteX72" fmla="*/ 405590 w 981954"/>
              <a:gd name="connsiteY72" fmla="*/ 658223 h 1395855"/>
              <a:gd name="connsiteX73" fmla="*/ 533671 w 981954"/>
              <a:gd name="connsiteY73" fmla="*/ 658223 h 1395855"/>
              <a:gd name="connsiteX74" fmla="*/ 357560 w 981954"/>
              <a:gd name="connsiteY74" fmla="*/ 806455 h 1395855"/>
              <a:gd name="connsiteX75" fmla="*/ 597711 w 981954"/>
              <a:gd name="connsiteY75" fmla="*/ 697045 h 1395855"/>
              <a:gd name="connsiteX76" fmla="*/ 652857 w 981954"/>
              <a:gd name="connsiteY76" fmla="*/ 868219 h 1395855"/>
              <a:gd name="connsiteX77" fmla="*/ 394916 w 981954"/>
              <a:gd name="connsiteY77" fmla="*/ 868219 h 1395855"/>
              <a:gd name="connsiteX78" fmla="*/ 597711 w 981954"/>
              <a:gd name="connsiteY78" fmla="*/ 697045 h 1395855"/>
              <a:gd name="connsiteX79" fmla="*/ 595933 w 981954"/>
              <a:gd name="connsiteY79" fmla="*/ 938806 h 1395855"/>
              <a:gd name="connsiteX80" fmla="*/ 494535 w 981954"/>
              <a:gd name="connsiteY80" fmla="*/ 997040 h 1395855"/>
              <a:gd name="connsiteX81" fmla="*/ 393138 w 981954"/>
              <a:gd name="connsiteY81" fmla="*/ 938806 h 1395855"/>
              <a:gd name="connsiteX82" fmla="*/ 595933 w 981954"/>
              <a:gd name="connsiteY82" fmla="*/ 938806 h 1395855"/>
              <a:gd name="connsiteX83" fmla="*/ 492756 w 981954"/>
              <a:gd name="connsiteY83" fmla="*/ 211761 h 1395855"/>
              <a:gd name="connsiteX84" fmla="*/ 563912 w 981954"/>
              <a:gd name="connsiteY84" fmla="*/ 282348 h 1395855"/>
              <a:gd name="connsiteX85" fmla="*/ 492756 w 981954"/>
              <a:gd name="connsiteY85" fmla="*/ 352934 h 1395855"/>
              <a:gd name="connsiteX86" fmla="*/ 421600 w 981954"/>
              <a:gd name="connsiteY86" fmla="*/ 282348 h 1395855"/>
              <a:gd name="connsiteX87" fmla="*/ 492756 w 981954"/>
              <a:gd name="connsiteY87" fmla="*/ 211761 h 1395855"/>
              <a:gd name="connsiteX88" fmla="*/ 492756 w 981954"/>
              <a:gd name="connsiteY88" fmla="*/ 425286 h 1395855"/>
              <a:gd name="connsiteX89" fmla="*/ 508766 w 981954"/>
              <a:gd name="connsiteY89" fmla="*/ 423521 h 1395855"/>
              <a:gd name="connsiteX90" fmla="*/ 562133 w 981954"/>
              <a:gd name="connsiteY90" fmla="*/ 587636 h 1395855"/>
              <a:gd name="connsiteX91" fmla="*/ 426937 w 981954"/>
              <a:gd name="connsiteY91" fmla="*/ 587636 h 1395855"/>
              <a:gd name="connsiteX92" fmla="*/ 480304 w 981954"/>
              <a:gd name="connsiteY92" fmla="*/ 423521 h 1395855"/>
              <a:gd name="connsiteX93" fmla="*/ 492756 w 981954"/>
              <a:gd name="connsiteY93" fmla="*/ 425286 h 1395855"/>
              <a:gd name="connsiteX94" fmla="*/ 250825 w 981954"/>
              <a:gd name="connsiteY94" fmla="*/ 1136449 h 1395855"/>
              <a:gd name="connsiteX95" fmla="*/ 305971 w 981954"/>
              <a:gd name="connsiteY95" fmla="*/ 968805 h 1395855"/>
              <a:gd name="connsiteX96" fmla="*/ 425158 w 981954"/>
              <a:gd name="connsiteY96" fmla="*/ 1037627 h 1395855"/>
              <a:gd name="connsiteX97" fmla="*/ 250825 w 981954"/>
              <a:gd name="connsiteY97" fmla="*/ 1136449 h 1395855"/>
              <a:gd name="connsiteX98" fmla="*/ 565691 w 981954"/>
              <a:gd name="connsiteY98" fmla="*/ 1035862 h 1395855"/>
              <a:gd name="connsiteX99" fmla="*/ 684878 w 981954"/>
              <a:gd name="connsiteY99" fmla="*/ 967040 h 1395855"/>
              <a:gd name="connsiteX100" fmla="*/ 740024 w 981954"/>
              <a:gd name="connsiteY100" fmla="*/ 1134684 h 1395855"/>
              <a:gd name="connsiteX101" fmla="*/ 565691 w 981954"/>
              <a:gd name="connsiteY101" fmla="*/ 1035862 h 1395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81954" h="1395855">
                <a:moveTo>
                  <a:pt x="161880" y="562930"/>
                </a:moveTo>
                <a:cubicBezTo>
                  <a:pt x="170775" y="562930"/>
                  <a:pt x="179669" y="559401"/>
                  <a:pt x="186785" y="552342"/>
                </a:cubicBezTo>
                <a:cubicBezTo>
                  <a:pt x="201016" y="538225"/>
                  <a:pt x="201016" y="517049"/>
                  <a:pt x="186785" y="502932"/>
                </a:cubicBezTo>
                <a:cubicBezTo>
                  <a:pt x="128081" y="444697"/>
                  <a:pt x="96061" y="367052"/>
                  <a:pt x="96061" y="284112"/>
                </a:cubicBezTo>
                <a:cubicBezTo>
                  <a:pt x="96061" y="201173"/>
                  <a:pt x="128081" y="123527"/>
                  <a:pt x="186785" y="65293"/>
                </a:cubicBezTo>
                <a:cubicBezTo>
                  <a:pt x="201016" y="51175"/>
                  <a:pt x="201016" y="29999"/>
                  <a:pt x="186785" y="15882"/>
                </a:cubicBezTo>
                <a:cubicBezTo>
                  <a:pt x="172554" y="1765"/>
                  <a:pt x="151207" y="1765"/>
                  <a:pt x="136976" y="15882"/>
                </a:cubicBezTo>
                <a:cubicBezTo>
                  <a:pt x="64041" y="88234"/>
                  <a:pt x="24905" y="183526"/>
                  <a:pt x="24905" y="285877"/>
                </a:cubicBezTo>
                <a:cubicBezTo>
                  <a:pt x="24905" y="388228"/>
                  <a:pt x="64041" y="483520"/>
                  <a:pt x="136976" y="555872"/>
                </a:cubicBezTo>
                <a:cubicBezTo>
                  <a:pt x="144091" y="559401"/>
                  <a:pt x="152986" y="562930"/>
                  <a:pt x="161880" y="562930"/>
                </a:cubicBezTo>
                <a:close/>
                <a:moveTo>
                  <a:pt x="243710" y="446462"/>
                </a:moveTo>
                <a:cubicBezTo>
                  <a:pt x="250825" y="453521"/>
                  <a:pt x="259720" y="457050"/>
                  <a:pt x="268614" y="457050"/>
                </a:cubicBezTo>
                <a:cubicBezTo>
                  <a:pt x="277509" y="457050"/>
                  <a:pt x="286403" y="453521"/>
                  <a:pt x="293519" y="446462"/>
                </a:cubicBezTo>
                <a:cubicBezTo>
                  <a:pt x="307750" y="432345"/>
                  <a:pt x="307750" y="411169"/>
                  <a:pt x="293519" y="397051"/>
                </a:cubicBezTo>
                <a:cubicBezTo>
                  <a:pt x="263278" y="367052"/>
                  <a:pt x="245489" y="326464"/>
                  <a:pt x="245489" y="284112"/>
                </a:cubicBezTo>
                <a:cubicBezTo>
                  <a:pt x="245489" y="241760"/>
                  <a:pt x="261499" y="201173"/>
                  <a:pt x="293519" y="171173"/>
                </a:cubicBezTo>
                <a:cubicBezTo>
                  <a:pt x="307750" y="157056"/>
                  <a:pt x="307750" y="135880"/>
                  <a:pt x="293519" y="121762"/>
                </a:cubicBezTo>
                <a:cubicBezTo>
                  <a:pt x="279288" y="107645"/>
                  <a:pt x="257941" y="107645"/>
                  <a:pt x="243710" y="121762"/>
                </a:cubicBezTo>
                <a:cubicBezTo>
                  <a:pt x="199237" y="165879"/>
                  <a:pt x="176111" y="224113"/>
                  <a:pt x="176111" y="284112"/>
                </a:cubicBezTo>
                <a:cubicBezTo>
                  <a:pt x="176111" y="344111"/>
                  <a:pt x="201016" y="402345"/>
                  <a:pt x="243710" y="446462"/>
                </a:cubicBezTo>
                <a:close/>
                <a:moveTo>
                  <a:pt x="896567" y="282348"/>
                </a:moveTo>
                <a:cubicBezTo>
                  <a:pt x="896567" y="365287"/>
                  <a:pt x="864547" y="442933"/>
                  <a:pt x="805843" y="501167"/>
                </a:cubicBezTo>
                <a:cubicBezTo>
                  <a:pt x="791612" y="515284"/>
                  <a:pt x="791612" y="536460"/>
                  <a:pt x="805843" y="550578"/>
                </a:cubicBezTo>
                <a:cubicBezTo>
                  <a:pt x="812959" y="557636"/>
                  <a:pt x="821853" y="561166"/>
                  <a:pt x="830748" y="561166"/>
                </a:cubicBezTo>
                <a:cubicBezTo>
                  <a:pt x="839642" y="561166"/>
                  <a:pt x="848537" y="557636"/>
                  <a:pt x="855652" y="550578"/>
                </a:cubicBezTo>
                <a:cubicBezTo>
                  <a:pt x="928587" y="478226"/>
                  <a:pt x="967723" y="382934"/>
                  <a:pt x="967723" y="280583"/>
                </a:cubicBezTo>
                <a:cubicBezTo>
                  <a:pt x="967723" y="178232"/>
                  <a:pt x="928587" y="82940"/>
                  <a:pt x="855652" y="10588"/>
                </a:cubicBezTo>
                <a:cubicBezTo>
                  <a:pt x="841421" y="-3529"/>
                  <a:pt x="820074" y="-3529"/>
                  <a:pt x="805843" y="10588"/>
                </a:cubicBezTo>
                <a:cubicBezTo>
                  <a:pt x="791612" y="24705"/>
                  <a:pt x="791612" y="45881"/>
                  <a:pt x="805843" y="59999"/>
                </a:cubicBezTo>
                <a:cubicBezTo>
                  <a:pt x="864547" y="121762"/>
                  <a:pt x="896567" y="199408"/>
                  <a:pt x="896567" y="282348"/>
                </a:cubicBezTo>
                <a:close/>
                <a:moveTo>
                  <a:pt x="699109" y="446462"/>
                </a:moveTo>
                <a:cubicBezTo>
                  <a:pt x="706225" y="453521"/>
                  <a:pt x="715119" y="457050"/>
                  <a:pt x="724014" y="457050"/>
                </a:cubicBezTo>
                <a:cubicBezTo>
                  <a:pt x="732908" y="457050"/>
                  <a:pt x="741803" y="453521"/>
                  <a:pt x="748918" y="446462"/>
                </a:cubicBezTo>
                <a:cubicBezTo>
                  <a:pt x="793391" y="402345"/>
                  <a:pt x="816517" y="344111"/>
                  <a:pt x="816517" y="284112"/>
                </a:cubicBezTo>
                <a:cubicBezTo>
                  <a:pt x="816517" y="222349"/>
                  <a:pt x="791612" y="164114"/>
                  <a:pt x="748918" y="119998"/>
                </a:cubicBezTo>
                <a:cubicBezTo>
                  <a:pt x="734687" y="105880"/>
                  <a:pt x="713340" y="105880"/>
                  <a:pt x="699109" y="119998"/>
                </a:cubicBezTo>
                <a:cubicBezTo>
                  <a:pt x="684878" y="134115"/>
                  <a:pt x="684878" y="155291"/>
                  <a:pt x="699109" y="169409"/>
                </a:cubicBezTo>
                <a:cubicBezTo>
                  <a:pt x="729350" y="199408"/>
                  <a:pt x="747139" y="239995"/>
                  <a:pt x="747139" y="282348"/>
                </a:cubicBezTo>
                <a:cubicBezTo>
                  <a:pt x="747139" y="324700"/>
                  <a:pt x="731129" y="365287"/>
                  <a:pt x="699109" y="395287"/>
                </a:cubicBezTo>
                <a:cubicBezTo>
                  <a:pt x="684878" y="409404"/>
                  <a:pt x="684878" y="432345"/>
                  <a:pt x="699109" y="446462"/>
                </a:cubicBezTo>
                <a:close/>
                <a:moveTo>
                  <a:pt x="946376" y="1323504"/>
                </a:moveTo>
                <a:lnTo>
                  <a:pt x="876999" y="1323504"/>
                </a:lnTo>
                <a:lnTo>
                  <a:pt x="576365" y="398816"/>
                </a:lnTo>
                <a:cubicBezTo>
                  <a:pt x="613722" y="372346"/>
                  <a:pt x="636847" y="331758"/>
                  <a:pt x="636847" y="282348"/>
                </a:cubicBezTo>
                <a:cubicBezTo>
                  <a:pt x="636847" y="204702"/>
                  <a:pt x="572807" y="141174"/>
                  <a:pt x="494535" y="141174"/>
                </a:cubicBezTo>
                <a:cubicBezTo>
                  <a:pt x="416263" y="141174"/>
                  <a:pt x="352223" y="204702"/>
                  <a:pt x="352223" y="282348"/>
                </a:cubicBezTo>
                <a:cubicBezTo>
                  <a:pt x="352223" y="331758"/>
                  <a:pt x="377127" y="374110"/>
                  <a:pt x="416263" y="400581"/>
                </a:cubicBezTo>
                <a:lnTo>
                  <a:pt x="113850" y="1323504"/>
                </a:lnTo>
                <a:lnTo>
                  <a:pt x="35578" y="1323504"/>
                </a:lnTo>
                <a:cubicBezTo>
                  <a:pt x="16010" y="1323504"/>
                  <a:pt x="0" y="1339386"/>
                  <a:pt x="0" y="1358797"/>
                </a:cubicBezTo>
                <a:cubicBezTo>
                  <a:pt x="0" y="1378209"/>
                  <a:pt x="16010" y="1394091"/>
                  <a:pt x="35578" y="1394091"/>
                </a:cubicBezTo>
                <a:lnTo>
                  <a:pt x="140533" y="1394091"/>
                </a:lnTo>
                <a:lnTo>
                  <a:pt x="140533" y="1394091"/>
                </a:lnTo>
                <a:lnTo>
                  <a:pt x="140533" y="1394091"/>
                </a:lnTo>
                <a:lnTo>
                  <a:pt x="245489" y="1394091"/>
                </a:lnTo>
                <a:cubicBezTo>
                  <a:pt x="265057" y="1394091"/>
                  <a:pt x="281067" y="1378209"/>
                  <a:pt x="281067" y="1358797"/>
                </a:cubicBezTo>
                <a:cubicBezTo>
                  <a:pt x="281067" y="1339386"/>
                  <a:pt x="265057" y="1323504"/>
                  <a:pt x="245489" y="1323504"/>
                </a:cubicBezTo>
                <a:lnTo>
                  <a:pt x="188564" y="1323504"/>
                </a:lnTo>
                <a:lnTo>
                  <a:pt x="217026" y="1237035"/>
                </a:lnTo>
                <a:lnTo>
                  <a:pt x="494535" y="1078215"/>
                </a:lnTo>
                <a:lnTo>
                  <a:pt x="772044" y="1237035"/>
                </a:lnTo>
                <a:lnTo>
                  <a:pt x="800506" y="1325269"/>
                </a:lnTo>
                <a:lnTo>
                  <a:pt x="736466" y="1325269"/>
                </a:lnTo>
                <a:cubicBezTo>
                  <a:pt x="716898" y="1325269"/>
                  <a:pt x="700888" y="1341151"/>
                  <a:pt x="700888" y="1360562"/>
                </a:cubicBezTo>
                <a:cubicBezTo>
                  <a:pt x="700888" y="1379974"/>
                  <a:pt x="716898" y="1395856"/>
                  <a:pt x="736466" y="1395856"/>
                </a:cubicBezTo>
                <a:lnTo>
                  <a:pt x="850316" y="1395856"/>
                </a:lnTo>
                <a:lnTo>
                  <a:pt x="850316" y="1395856"/>
                </a:lnTo>
                <a:lnTo>
                  <a:pt x="850316" y="1395856"/>
                </a:lnTo>
                <a:lnTo>
                  <a:pt x="946376" y="1395856"/>
                </a:lnTo>
                <a:cubicBezTo>
                  <a:pt x="965944" y="1395856"/>
                  <a:pt x="981954" y="1379974"/>
                  <a:pt x="981954" y="1360562"/>
                </a:cubicBezTo>
                <a:cubicBezTo>
                  <a:pt x="981954" y="1341151"/>
                  <a:pt x="965944" y="1323504"/>
                  <a:pt x="946376" y="1323504"/>
                </a:cubicBezTo>
                <a:close/>
                <a:moveTo>
                  <a:pt x="357560" y="806455"/>
                </a:moveTo>
                <a:lnTo>
                  <a:pt x="405590" y="658223"/>
                </a:lnTo>
                <a:lnTo>
                  <a:pt x="533671" y="658223"/>
                </a:lnTo>
                <a:lnTo>
                  <a:pt x="357560" y="806455"/>
                </a:lnTo>
                <a:close/>
                <a:moveTo>
                  <a:pt x="597711" y="697045"/>
                </a:moveTo>
                <a:lnTo>
                  <a:pt x="652857" y="868219"/>
                </a:lnTo>
                <a:lnTo>
                  <a:pt x="394916" y="868219"/>
                </a:lnTo>
                <a:lnTo>
                  <a:pt x="597711" y="697045"/>
                </a:lnTo>
                <a:close/>
                <a:moveTo>
                  <a:pt x="595933" y="938806"/>
                </a:moveTo>
                <a:lnTo>
                  <a:pt x="494535" y="997040"/>
                </a:lnTo>
                <a:lnTo>
                  <a:pt x="393138" y="938806"/>
                </a:lnTo>
                <a:lnTo>
                  <a:pt x="595933" y="938806"/>
                </a:lnTo>
                <a:close/>
                <a:moveTo>
                  <a:pt x="492756" y="211761"/>
                </a:moveTo>
                <a:cubicBezTo>
                  <a:pt x="531892" y="211761"/>
                  <a:pt x="563912" y="243525"/>
                  <a:pt x="563912" y="282348"/>
                </a:cubicBezTo>
                <a:cubicBezTo>
                  <a:pt x="563912" y="321170"/>
                  <a:pt x="531892" y="352934"/>
                  <a:pt x="492756" y="352934"/>
                </a:cubicBezTo>
                <a:cubicBezTo>
                  <a:pt x="453620" y="352934"/>
                  <a:pt x="421600" y="321170"/>
                  <a:pt x="421600" y="282348"/>
                </a:cubicBezTo>
                <a:cubicBezTo>
                  <a:pt x="421600" y="243525"/>
                  <a:pt x="453620" y="211761"/>
                  <a:pt x="492756" y="211761"/>
                </a:cubicBezTo>
                <a:close/>
                <a:moveTo>
                  <a:pt x="492756" y="425286"/>
                </a:moveTo>
                <a:cubicBezTo>
                  <a:pt x="498093" y="425286"/>
                  <a:pt x="503430" y="425286"/>
                  <a:pt x="508766" y="423521"/>
                </a:cubicBezTo>
                <a:lnTo>
                  <a:pt x="562133" y="587636"/>
                </a:lnTo>
                <a:lnTo>
                  <a:pt x="426937" y="587636"/>
                </a:lnTo>
                <a:lnTo>
                  <a:pt x="480304" y="423521"/>
                </a:lnTo>
                <a:cubicBezTo>
                  <a:pt x="485641" y="425286"/>
                  <a:pt x="489198" y="425286"/>
                  <a:pt x="492756" y="425286"/>
                </a:cubicBezTo>
                <a:close/>
                <a:moveTo>
                  <a:pt x="250825" y="1136449"/>
                </a:moveTo>
                <a:lnTo>
                  <a:pt x="305971" y="968805"/>
                </a:lnTo>
                <a:lnTo>
                  <a:pt x="425158" y="1037627"/>
                </a:lnTo>
                <a:lnTo>
                  <a:pt x="250825" y="1136449"/>
                </a:lnTo>
                <a:close/>
                <a:moveTo>
                  <a:pt x="565691" y="1035862"/>
                </a:moveTo>
                <a:lnTo>
                  <a:pt x="684878" y="967040"/>
                </a:lnTo>
                <a:lnTo>
                  <a:pt x="740024" y="1134684"/>
                </a:lnTo>
                <a:lnTo>
                  <a:pt x="565691" y="1035862"/>
                </a:lnTo>
                <a:close/>
              </a:path>
            </a:pathLst>
          </a:custGeom>
          <a:solidFill>
            <a:srgbClr val="000000"/>
          </a:solidFill>
          <a:ln w="1771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ore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E9E9ED-CE1B-4239-A9A5-71EC3F1A8188}"/>
              </a:ext>
            </a:extLst>
          </p:cNvPr>
          <p:cNvSpPr txBox="1"/>
          <p:nvPr/>
        </p:nvSpPr>
        <p:spPr>
          <a:xfrm>
            <a:off x="2327867" y="5026168"/>
            <a:ext cx="2453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>
                <a:latin typeface="Calibri" panose="020F0502020204030204" pitchFamily="34" charset="0"/>
                <a:cs typeface="Calibri" panose="020F0502020204030204" pitchFamily="34" charset="0"/>
              </a:rPr>
              <a:t>xNodeB</a:t>
            </a:r>
            <a:endParaRPr lang="ko-KR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73388CC3-C26D-40AC-9762-38451BAC9FD1}"/>
              </a:ext>
            </a:extLst>
          </p:cNvPr>
          <p:cNvSpPr/>
          <p:nvPr/>
        </p:nvSpPr>
        <p:spPr>
          <a:xfrm>
            <a:off x="4247456" y="3248957"/>
            <a:ext cx="43963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36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Large queueing delay!</a:t>
            </a:r>
            <a:endParaRPr lang="en-US" altLang="ko-KR" sz="36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9438DA14-7A80-4C54-87D8-622F5989E338}"/>
              </a:ext>
            </a:extLst>
          </p:cNvPr>
          <p:cNvCxnSpPr>
            <a:cxnSpLocks/>
          </p:cNvCxnSpPr>
          <p:nvPr/>
        </p:nvCxnSpPr>
        <p:spPr>
          <a:xfrm>
            <a:off x="4349894" y="4017239"/>
            <a:ext cx="2069956" cy="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>
            <a:extLst>
              <a:ext uri="{FF2B5EF4-FFF2-40B4-BE49-F238E27FC236}">
                <a16:creationId xmlns:a16="http://schemas.microsoft.com/office/drawing/2014/main" id="{25A1F401-1EC5-49A2-A6EC-7E87E5B595A8}"/>
              </a:ext>
            </a:extLst>
          </p:cNvPr>
          <p:cNvSpPr/>
          <p:nvPr/>
        </p:nvSpPr>
        <p:spPr>
          <a:xfrm>
            <a:off x="6419850" y="6185589"/>
            <a:ext cx="5583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>
                <a:latin typeface="Calibri" panose="020F0502020204030204" pitchFamily="34" charset="0"/>
                <a:cs typeface="Calibri" panose="020F0502020204030204" pitchFamily="34" charset="0"/>
              </a:rPr>
              <a:t>[1] An In-depth Study of LTE [SIGCOMM ‘13] </a:t>
            </a:r>
          </a:p>
          <a:p>
            <a:r>
              <a:rPr lang="en-US" altLang="ko-KR">
                <a:latin typeface="Calibri" panose="020F0502020204030204" pitchFamily="34" charset="0"/>
                <a:cs typeface="Calibri" panose="020F0502020204030204" pitchFamily="34" charset="0"/>
              </a:rPr>
              <a:t>[2] Tackling Bufferbloat in 3G/4G Networks [IMC’12]</a:t>
            </a:r>
            <a:endParaRPr lang="ko-KR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슬라이드 번호 개체 틀 19">
            <a:extLst>
              <a:ext uri="{FF2B5EF4-FFF2-40B4-BE49-F238E27FC236}">
                <a16:creationId xmlns:a16="http://schemas.microsoft.com/office/drawing/2014/main" id="{92DD8B7B-CE18-4E04-91D1-367E1B52E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3671-8DB5-49BB-ADEF-274990B2FF7E}" type="slidenum">
              <a:rPr lang="ko-KR" altLang="en-US" smtClean="0"/>
              <a:t>11</a:t>
            </a:fld>
            <a:endParaRPr lang="ko-KR" altLang="en-US"/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6337EFAB-AB77-46C2-87D0-979D36759088}"/>
              </a:ext>
            </a:extLst>
          </p:cNvPr>
          <p:cNvGrpSpPr/>
          <p:nvPr/>
        </p:nvGrpSpPr>
        <p:grpSpPr>
          <a:xfrm>
            <a:off x="4349894" y="4172096"/>
            <a:ext cx="4563942" cy="739411"/>
            <a:chOff x="4349894" y="4286748"/>
            <a:chExt cx="2671459" cy="432807"/>
          </a:xfrm>
        </p:grpSpPr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id="{DAC1ACC3-C045-4CCD-95ED-7AD87B0D23CB}"/>
                </a:ext>
              </a:extLst>
            </p:cNvPr>
            <p:cNvGrpSpPr/>
            <p:nvPr/>
          </p:nvGrpSpPr>
          <p:grpSpPr>
            <a:xfrm>
              <a:off x="4349894" y="4286748"/>
              <a:ext cx="2671459" cy="432807"/>
              <a:chOff x="2241550" y="489588"/>
              <a:chExt cx="1136650" cy="184150"/>
            </a:xfrm>
          </p:grpSpPr>
          <p:cxnSp>
            <p:nvCxnSpPr>
              <p:cNvPr id="26" name="직선 연결선 25">
                <a:extLst>
                  <a:ext uri="{FF2B5EF4-FFF2-40B4-BE49-F238E27FC236}">
                    <a16:creationId xmlns:a16="http://schemas.microsoft.com/office/drawing/2014/main" id="{B4C29CD2-6B17-476D-816E-2942D35A5425}"/>
                  </a:ext>
                </a:extLst>
              </p:cNvPr>
              <p:cNvCxnSpPr/>
              <p:nvPr/>
            </p:nvCxnSpPr>
            <p:spPr>
              <a:xfrm>
                <a:off x="2241550" y="489588"/>
                <a:ext cx="113665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직선 연결선 26">
                <a:extLst>
                  <a:ext uri="{FF2B5EF4-FFF2-40B4-BE49-F238E27FC236}">
                    <a16:creationId xmlns:a16="http://schemas.microsoft.com/office/drawing/2014/main" id="{E4CD245B-5617-4FA4-BD06-40FA25038AB5}"/>
                  </a:ext>
                </a:extLst>
              </p:cNvPr>
              <p:cNvCxnSpPr/>
              <p:nvPr/>
            </p:nvCxnSpPr>
            <p:spPr>
              <a:xfrm>
                <a:off x="2241550" y="673738"/>
                <a:ext cx="113665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직선 연결선 27">
                <a:extLst>
                  <a:ext uri="{FF2B5EF4-FFF2-40B4-BE49-F238E27FC236}">
                    <a16:creationId xmlns:a16="http://schemas.microsoft.com/office/drawing/2014/main" id="{327F57E7-2B75-422A-A13D-79983FBB12F5}"/>
                  </a:ext>
                </a:extLst>
              </p:cNvPr>
              <p:cNvCxnSpPr/>
              <p:nvPr/>
            </p:nvCxnSpPr>
            <p:spPr>
              <a:xfrm>
                <a:off x="2241550" y="489588"/>
                <a:ext cx="0" cy="18351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CEC5FF10-96AF-4126-9D76-892B7B96A7DD}"/>
                </a:ext>
              </a:extLst>
            </p:cNvPr>
            <p:cNvSpPr/>
            <p:nvPr/>
          </p:nvSpPr>
          <p:spPr>
            <a:xfrm>
              <a:off x="5749907" y="4359245"/>
              <a:ext cx="425342" cy="297361"/>
            </a:xfrm>
            <a:prstGeom prst="rect">
              <a:avLst/>
            </a:prstGeom>
            <a:pattFill prst="wdDnDiag">
              <a:fgClr>
                <a:schemeClr val="bg1">
                  <a:lumMod val="75000"/>
                </a:schemeClr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E682B627-E774-496E-98AC-A2AF2B3E2D0D}"/>
                </a:ext>
              </a:extLst>
            </p:cNvPr>
            <p:cNvSpPr/>
            <p:nvPr/>
          </p:nvSpPr>
          <p:spPr>
            <a:xfrm>
              <a:off x="4413451" y="4355675"/>
              <a:ext cx="1269157" cy="29736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1855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>
            <a:extLst>
              <a:ext uri="{FF2B5EF4-FFF2-40B4-BE49-F238E27FC236}">
                <a16:creationId xmlns:a16="http://schemas.microsoft.com/office/drawing/2014/main" id="{4E85EEB6-AA59-469C-B784-0DB1CAC03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/>
              <a:t>Cause #2: Service-agnostic Scheduler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1BC69F9-1F73-4B97-9443-6212CB40C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4909"/>
            <a:ext cx="10515600" cy="45420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ko-KR" sz="3200">
                <a:latin typeface="Calibri" panose="020F0502020204030204" pitchFamily="34" charset="0"/>
                <a:cs typeface="Calibri" panose="020F0502020204030204" pitchFamily="34" charset="0"/>
              </a:rPr>
              <a:t>Designed to balance between </a:t>
            </a:r>
            <a:r>
              <a:rPr lang="en-US" altLang="ko-KR" sz="32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spectral-efficiency</a:t>
            </a:r>
            <a:r>
              <a:rPr lang="en-US" altLang="ko-KR" sz="32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altLang="ko-KR" sz="32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z="320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altLang="ko-KR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 fairness</a:t>
            </a:r>
            <a:r>
              <a:rPr lang="en-US" altLang="ko-KR" sz="3200">
                <a:latin typeface="Calibri" panose="020F0502020204030204" pitchFamily="34" charset="0"/>
                <a:cs typeface="Calibri" panose="020F0502020204030204" pitchFamily="34" charset="0"/>
              </a:rPr>
              <a:t>. (e.g., Proportional Fair scheduler)</a:t>
            </a:r>
          </a:p>
        </p:txBody>
      </p:sp>
      <p:cxnSp>
        <p:nvCxnSpPr>
          <p:cNvPr id="4" name="직선 화살표 연결선 3">
            <a:extLst>
              <a:ext uri="{FF2B5EF4-FFF2-40B4-BE49-F238E27FC236}">
                <a16:creationId xmlns:a16="http://schemas.microsoft.com/office/drawing/2014/main" id="{ADA69AD5-CFF4-4449-ACDA-A0FCD204A4D4}"/>
              </a:ext>
            </a:extLst>
          </p:cNvPr>
          <p:cNvCxnSpPr>
            <a:cxnSpLocks/>
          </p:cNvCxnSpPr>
          <p:nvPr/>
        </p:nvCxnSpPr>
        <p:spPr>
          <a:xfrm>
            <a:off x="7509522" y="4826604"/>
            <a:ext cx="334428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D6998A3-4299-41A4-8778-45845F27773C}"/>
              </a:ext>
            </a:extLst>
          </p:cNvPr>
          <p:cNvSpPr txBox="1"/>
          <p:nvPr/>
        </p:nvSpPr>
        <p:spPr>
          <a:xfrm rot="16200000">
            <a:off x="5921682" y="3563728"/>
            <a:ext cx="2000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>
                <a:latin typeface="Calibri" panose="020F0502020204030204" pitchFamily="34" charset="0"/>
                <a:cs typeface="Calibri" panose="020F0502020204030204" pitchFamily="34" charset="0"/>
              </a:rPr>
              <a:t>Frequency</a:t>
            </a:r>
            <a:endParaRPr lang="ko-KR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9A69FEFD-F431-4006-8A95-3FE2AE0ED2F4}"/>
              </a:ext>
            </a:extLst>
          </p:cNvPr>
          <p:cNvCxnSpPr>
            <a:cxnSpLocks/>
          </p:cNvCxnSpPr>
          <p:nvPr/>
        </p:nvCxnSpPr>
        <p:spPr>
          <a:xfrm>
            <a:off x="7182507" y="2909035"/>
            <a:ext cx="0" cy="1738032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F7F77CB-606D-4ACD-9630-8258B776FE4E}"/>
              </a:ext>
            </a:extLst>
          </p:cNvPr>
          <p:cNvSpPr txBox="1"/>
          <p:nvPr/>
        </p:nvSpPr>
        <p:spPr>
          <a:xfrm>
            <a:off x="10853807" y="4689488"/>
            <a:ext cx="914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  <a:endParaRPr lang="ko-KR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74FFC6-7576-4856-A8DB-840E16B9DECF}"/>
              </a:ext>
            </a:extLst>
          </p:cNvPr>
          <p:cNvSpPr txBox="1"/>
          <p:nvPr/>
        </p:nvSpPr>
        <p:spPr>
          <a:xfrm>
            <a:off x="5109794" y="4449093"/>
            <a:ext cx="1209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xNodeB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5" name="자유형 60">
            <a:extLst>
              <a:ext uri="{FF2B5EF4-FFF2-40B4-BE49-F238E27FC236}">
                <a16:creationId xmlns:a16="http://schemas.microsoft.com/office/drawing/2014/main" id="{A609FD44-9450-433F-BACC-6056936820FE}"/>
              </a:ext>
            </a:extLst>
          </p:cNvPr>
          <p:cNvSpPr/>
          <p:nvPr/>
        </p:nvSpPr>
        <p:spPr>
          <a:xfrm>
            <a:off x="5269707" y="3232780"/>
            <a:ext cx="883988" cy="1256596"/>
          </a:xfrm>
          <a:custGeom>
            <a:avLst/>
            <a:gdLst>
              <a:gd name="connsiteX0" fmla="*/ 161880 w 981954"/>
              <a:gd name="connsiteY0" fmla="*/ 562930 h 1395855"/>
              <a:gd name="connsiteX1" fmla="*/ 186785 w 981954"/>
              <a:gd name="connsiteY1" fmla="*/ 552342 h 1395855"/>
              <a:gd name="connsiteX2" fmla="*/ 186785 w 981954"/>
              <a:gd name="connsiteY2" fmla="*/ 502932 h 1395855"/>
              <a:gd name="connsiteX3" fmla="*/ 96061 w 981954"/>
              <a:gd name="connsiteY3" fmla="*/ 284112 h 1395855"/>
              <a:gd name="connsiteX4" fmla="*/ 186785 w 981954"/>
              <a:gd name="connsiteY4" fmla="*/ 65293 h 1395855"/>
              <a:gd name="connsiteX5" fmla="*/ 186785 w 981954"/>
              <a:gd name="connsiteY5" fmla="*/ 15882 h 1395855"/>
              <a:gd name="connsiteX6" fmla="*/ 136976 w 981954"/>
              <a:gd name="connsiteY6" fmla="*/ 15882 h 1395855"/>
              <a:gd name="connsiteX7" fmla="*/ 24905 w 981954"/>
              <a:gd name="connsiteY7" fmla="*/ 285877 h 1395855"/>
              <a:gd name="connsiteX8" fmla="*/ 136976 w 981954"/>
              <a:gd name="connsiteY8" fmla="*/ 555872 h 1395855"/>
              <a:gd name="connsiteX9" fmla="*/ 161880 w 981954"/>
              <a:gd name="connsiteY9" fmla="*/ 562930 h 1395855"/>
              <a:gd name="connsiteX10" fmla="*/ 243710 w 981954"/>
              <a:gd name="connsiteY10" fmla="*/ 446462 h 1395855"/>
              <a:gd name="connsiteX11" fmla="*/ 268614 w 981954"/>
              <a:gd name="connsiteY11" fmla="*/ 457050 h 1395855"/>
              <a:gd name="connsiteX12" fmla="*/ 293519 w 981954"/>
              <a:gd name="connsiteY12" fmla="*/ 446462 h 1395855"/>
              <a:gd name="connsiteX13" fmla="*/ 293519 w 981954"/>
              <a:gd name="connsiteY13" fmla="*/ 397051 h 1395855"/>
              <a:gd name="connsiteX14" fmla="*/ 245489 w 981954"/>
              <a:gd name="connsiteY14" fmla="*/ 284112 h 1395855"/>
              <a:gd name="connsiteX15" fmla="*/ 293519 w 981954"/>
              <a:gd name="connsiteY15" fmla="*/ 171173 h 1395855"/>
              <a:gd name="connsiteX16" fmla="*/ 293519 w 981954"/>
              <a:gd name="connsiteY16" fmla="*/ 121762 h 1395855"/>
              <a:gd name="connsiteX17" fmla="*/ 243710 w 981954"/>
              <a:gd name="connsiteY17" fmla="*/ 121762 h 1395855"/>
              <a:gd name="connsiteX18" fmla="*/ 176111 w 981954"/>
              <a:gd name="connsiteY18" fmla="*/ 284112 h 1395855"/>
              <a:gd name="connsiteX19" fmla="*/ 243710 w 981954"/>
              <a:gd name="connsiteY19" fmla="*/ 446462 h 1395855"/>
              <a:gd name="connsiteX20" fmla="*/ 896567 w 981954"/>
              <a:gd name="connsiteY20" fmla="*/ 282348 h 1395855"/>
              <a:gd name="connsiteX21" fmla="*/ 805843 w 981954"/>
              <a:gd name="connsiteY21" fmla="*/ 501167 h 1395855"/>
              <a:gd name="connsiteX22" fmla="*/ 805843 w 981954"/>
              <a:gd name="connsiteY22" fmla="*/ 550578 h 1395855"/>
              <a:gd name="connsiteX23" fmla="*/ 830748 w 981954"/>
              <a:gd name="connsiteY23" fmla="*/ 561166 h 1395855"/>
              <a:gd name="connsiteX24" fmla="*/ 855652 w 981954"/>
              <a:gd name="connsiteY24" fmla="*/ 550578 h 1395855"/>
              <a:gd name="connsiteX25" fmla="*/ 967723 w 981954"/>
              <a:gd name="connsiteY25" fmla="*/ 280583 h 1395855"/>
              <a:gd name="connsiteX26" fmla="*/ 855652 w 981954"/>
              <a:gd name="connsiteY26" fmla="*/ 10588 h 1395855"/>
              <a:gd name="connsiteX27" fmla="*/ 805843 w 981954"/>
              <a:gd name="connsiteY27" fmla="*/ 10588 h 1395855"/>
              <a:gd name="connsiteX28" fmla="*/ 805843 w 981954"/>
              <a:gd name="connsiteY28" fmla="*/ 59999 h 1395855"/>
              <a:gd name="connsiteX29" fmla="*/ 896567 w 981954"/>
              <a:gd name="connsiteY29" fmla="*/ 282348 h 1395855"/>
              <a:gd name="connsiteX30" fmla="*/ 699109 w 981954"/>
              <a:gd name="connsiteY30" fmla="*/ 446462 h 1395855"/>
              <a:gd name="connsiteX31" fmla="*/ 724014 w 981954"/>
              <a:gd name="connsiteY31" fmla="*/ 457050 h 1395855"/>
              <a:gd name="connsiteX32" fmla="*/ 748918 w 981954"/>
              <a:gd name="connsiteY32" fmla="*/ 446462 h 1395855"/>
              <a:gd name="connsiteX33" fmla="*/ 816517 w 981954"/>
              <a:gd name="connsiteY33" fmla="*/ 284112 h 1395855"/>
              <a:gd name="connsiteX34" fmla="*/ 748918 w 981954"/>
              <a:gd name="connsiteY34" fmla="*/ 119998 h 1395855"/>
              <a:gd name="connsiteX35" fmla="*/ 699109 w 981954"/>
              <a:gd name="connsiteY35" fmla="*/ 119998 h 1395855"/>
              <a:gd name="connsiteX36" fmla="*/ 699109 w 981954"/>
              <a:gd name="connsiteY36" fmla="*/ 169409 h 1395855"/>
              <a:gd name="connsiteX37" fmla="*/ 747139 w 981954"/>
              <a:gd name="connsiteY37" fmla="*/ 282348 h 1395855"/>
              <a:gd name="connsiteX38" fmla="*/ 699109 w 981954"/>
              <a:gd name="connsiteY38" fmla="*/ 395287 h 1395855"/>
              <a:gd name="connsiteX39" fmla="*/ 699109 w 981954"/>
              <a:gd name="connsiteY39" fmla="*/ 446462 h 1395855"/>
              <a:gd name="connsiteX40" fmla="*/ 946376 w 981954"/>
              <a:gd name="connsiteY40" fmla="*/ 1323504 h 1395855"/>
              <a:gd name="connsiteX41" fmla="*/ 876999 w 981954"/>
              <a:gd name="connsiteY41" fmla="*/ 1323504 h 1395855"/>
              <a:gd name="connsiteX42" fmla="*/ 576365 w 981954"/>
              <a:gd name="connsiteY42" fmla="*/ 398816 h 1395855"/>
              <a:gd name="connsiteX43" fmla="*/ 636847 w 981954"/>
              <a:gd name="connsiteY43" fmla="*/ 282348 h 1395855"/>
              <a:gd name="connsiteX44" fmla="*/ 494535 w 981954"/>
              <a:gd name="connsiteY44" fmla="*/ 141174 h 1395855"/>
              <a:gd name="connsiteX45" fmla="*/ 352223 w 981954"/>
              <a:gd name="connsiteY45" fmla="*/ 282348 h 1395855"/>
              <a:gd name="connsiteX46" fmla="*/ 416263 w 981954"/>
              <a:gd name="connsiteY46" fmla="*/ 400581 h 1395855"/>
              <a:gd name="connsiteX47" fmla="*/ 113850 w 981954"/>
              <a:gd name="connsiteY47" fmla="*/ 1323504 h 1395855"/>
              <a:gd name="connsiteX48" fmla="*/ 35578 w 981954"/>
              <a:gd name="connsiteY48" fmla="*/ 1323504 h 1395855"/>
              <a:gd name="connsiteX49" fmla="*/ 0 w 981954"/>
              <a:gd name="connsiteY49" fmla="*/ 1358797 h 1395855"/>
              <a:gd name="connsiteX50" fmla="*/ 35578 w 981954"/>
              <a:gd name="connsiteY50" fmla="*/ 1394091 h 1395855"/>
              <a:gd name="connsiteX51" fmla="*/ 140533 w 981954"/>
              <a:gd name="connsiteY51" fmla="*/ 1394091 h 1395855"/>
              <a:gd name="connsiteX52" fmla="*/ 140533 w 981954"/>
              <a:gd name="connsiteY52" fmla="*/ 1394091 h 1395855"/>
              <a:gd name="connsiteX53" fmla="*/ 140533 w 981954"/>
              <a:gd name="connsiteY53" fmla="*/ 1394091 h 1395855"/>
              <a:gd name="connsiteX54" fmla="*/ 245489 w 981954"/>
              <a:gd name="connsiteY54" fmla="*/ 1394091 h 1395855"/>
              <a:gd name="connsiteX55" fmla="*/ 281067 w 981954"/>
              <a:gd name="connsiteY55" fmla="*/ 1358797 h 1395855"/>
              <a:gd name="connsiteX56" fmla="*/ 245489 w 981954"/>
              <a:gd name="connsiteY56" fmla="*/ 1323504 h 1395855"/>
              <a:gd name="connsiteX57" fmla="*/ 188564 w 981954"/>
              <a:gd name="connsiteY57" fmla="*/ 1323504 h 1395855"/>
              <a:gd name="connsiteX58" fmla="*/ 217026 w 981954"/>
              <a:gd name="connsiteY58" fmla="*/ 1237035 h 1395855"/>
              <a:gd name="connsiteX59" fmla="*/ 494535 w 981954"/>
              <a:gd name="connsiteY59" fmla="*/ 1078215 h 1395855"/>
              <a:gd name="connsiteX60" fmla="*/ 772044 w 981954"/>
              <a:gd name="connsiteY60" fmla="*/ 1237035 h 1395855"/>
              <a:gd name="connsiteX61" fmla="*/ 800506 w 981954"/>
              <a:gd name="connsiteY61" fmla="*/ 1325269 h 1395855"/>
              <a:gd name="connsiteX62" fmla="*/ 736466 w 981954"/>
              <a:gd name="connsiteY62" fmla="*/ 1325269 h 1395855"/>
              <a:gd name="connsiteX63" fmla="*/ 700888 w 981954"/>
              <a:gd name="connsiteY63" fmla="*/ 1360562 h 1395855"/>
              <a:gd name="connsiteX64" fmla="*/ 736466 w 981954"/>
              <a:gd name="connsiteY64" fmla="*/ 1395856 h 1395855"/>
              <a:gd name="connsiteX65" fmla="*/ 850316 w 981954"/>
              <a:gd name="connsiteY65" fmla="*/ 1395856 h 1395855"/>
              <a:gd name="connsiteX66" fmla="*/ 850316 w 981954"/>
              <a:gd name="connsiteY66" fmla="*/ 1395856 h 1395855"/>
              <a:gd name="connsiteX67" fmla="*/ 850316 w 981954"/>
              <a:gd name="connsiteY67" fmla="*/ 1395856 h 1395855"/>
              <a:gd name="connsiteX68" fmla="*/ 946376 w 981954"/>
              <a:gd name="connsiteY68" fmla="*/ 1395856 h 1395855"/>
              <a:gd name="connsiteX69" fmla="*/ 981954 w 981954"/>
              <a:gd name="connsiteY69" fmla="*/ 1360562 h 1395855"/>
              <a:gd name="connsiteX70" fmla="*/ 946376 w 981954"/>
              <a:gd name="connsiteY70" fmla="*/ 1323504 h 1395855"/>
              <a:gd name="connsiteX71" fmla="*/ 357560 w 981954"/>
              <a:gd name="connsiteY71" fmla="*/ 806455 h 1395855"/>
              <a:gd name="connsiteX72" fmla="*/ 405590 w 981954"/>
              <a:gd name="connsiteY72" fmla="*/ 658223 h 1395855"/>
              <a:gd name="connsiteX73" fmla="*/ 533671 w 981954"/>
              <a:gd name="connsiteY73" fmla="*/ 658223 h 1395855"/>
              <a:gd name="connsiteX74" fmla="*/ 357560 w 981954"/>
              <a:gd name="connsiteY74" fmla="*/ 806455 h 1395855"/>
              <a:gd name="connsiteX75" fmla="*/ 597711 w 981954"/>
              <a:gd name="connsiteY75" fmla="*/ 697045 h 1395855"/>
              <a:gd name="connsiteX76" fmla="*/ 652857 w 981954"/>
              <a:gd name="connsiteY76" fmla="*/ 868219 h 1395855"/>
              <a:gd name="connsiteX77" fmla="*/ 394916 w 981954"/>
              <a:gd name="connsiteY77" fmla="*/ 868219 h 1395855"/>
              <a:gd name="connsiteX78" fmla="*/ 597711 w 981954"/>
              <a:gd name="connsiteY78" fmla="*/ 697045 h 1395855"/>
              <a:gd name="connsiteX79" fmla="*/ 595933 w 981954"/>
              <a:gd name="connsiteY79" fmla="*/ 938806 h 1395855"/>
              <a:gd name="connsiteX80" fmla="*/ 494535 w 981954"/>
              <a:gd name="connsiteY80" fmla="*/ 997040 h 1395855"/>
              <a:gd name="connsiteX81" fmla="*/ 393138 w 981954"/>
              <a:gd name="connsiteY81" fmla="*/ 938806 h 1395855"/>
              <a:gd name="connsiteX82" fmla="*/ 595933 w 981954"/>
              <a:gd name="connsiteY82" fmla="*/ 938806 h 1395855"/>
              <a:gd name="connsiteX83" fmla="*/ 492756 w 981954"/>
              <a:gd name="connsiteY83" fmla="*/ 211761 h 1395855"/>
              <a:gd name="connsiteX84" fmla="*/ 563912 w 981954"/>
              <a:gd name="connsiteY84" fmla="*/ 282348 h 1395855"/>
              <a:gd name="connsiteX85" fmla="*/ 492756 w 981954"/>
              <a:gd name="connsiteY85" fmla="*/ 352934 h 1395855"/>
              <a:gd name="connsiteX86" fmla="*/ 421600 w 981954"/>
              <a:gd name="connsiteY86" fmla="*/ 282348 h 1395855"/>
              <a:gd name="connsiteX87" fmla="*/ 492756 w 981954"/>
              <a:gd name="connsiteY87" fmla="*/ 211761 h 1395855"/>
              <a:gd name="connsiteX88" fmla="*/ 492756 w 981954"/>
              <a:gd name="connsiteY88" fmla="*/ 425286 h 1395855"/>
              <a:gd name="connsiteX89" fmla="*/ 508766 w 981954"/>
              <a:gd name="connsiteY89" fmla="*/ 423521 h 1395855"/>
              <a:gd name="connsiteX90" fmla="*/ 562133 w 981954"/>
              <a:gd name="connsiteY90" fmla="*/ 587636 h 1395855"/>
              <a:gd name="connsiteX91" fmla="*/ 426937 w 981954"/>
              <a:gd name="connsiteY91" fmla="*/ 587636 h 1395855"/>
              <a:gd name="connsiteX92" fmla="*/ 480304 w 981954"/>
              <a:gd name="connsiteY92" fmla="*/ 423521 h 1395855"/>
              <a:gd name="connsiteX93" fmla="*/ 492756 w 981954"/>
              <a:gd name="connsiteY93" fmla="*/ 425286 h 1395855"/>
              <a:gd name="connsiteX94" fmla="*/ 250825 w 981954"/>
              <a:gd name="connsiteY94" fmla="*/ 1136449 h 1395855"/>
              <a:gd name="connsiteX95" fmla="*/ 305971 w 981954"/>
              <a:gd name="connsiteY95" fmla="*/ 968805 h 1395855"/>
              <a:gd name="connsiteX96" fmla="*/ 425158 w 981954"/>
              <a:gd name="connsiteY96" fmla="*/ 1037627 h 1395855"/>
              <a:gd name="connsiteX97" fmla="*/ 250825 w 981954"/>
              <a:gd name="connsiteY97" fmla="*/ 1136449 h 1395855"/>
              <a:gd name="connsiteX98" fmla="*/ 565691 w 981954"/>
              <a:gd name="connsiteY98" fmla="*/ 1035862 h 1395855"/>
              <a:gd name="connsiteX99" fmla="*/ 684878 w 981954"/>
              <a:gd name="connsiteY99" fmla="*/ 967040 h 1395855"/>
              <a:gd name="connsiteX100" fmla="*/ 740024 w 981954"/>
              <a:gd name="connsiteY100" fmla="*/ 1134684 h 1395855"/>
              <a:gd name="connsiteX101" fmla="*/ 565691 w 981954"/>
              <a:gd name="connsiteY101" fmla="*/ 1035862 h 1395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81954" h="1395855">
                <a:moveTo>
                  <a:pt x="161880" y="562930"/>
                </a:moveTo>
                <a:cubicBezTo>
                  <a:pt x="170775" y="562930"/>
                  <a:pt x="179669" y="559401"/>
                  <a:pt x="186785" y="552342"/>
                </a:cubicBezTo>
                <a:cubicBezTo>
                  <a:pt x="201016" y="538225"/>
                  <a:pt x="201016" y="517049"/>
                  <a:pt x="186785" y="502932"/>
                </a:cubicBezTo>
                <a:cubicBezTo>
                  <a:pt x="128081" y="444697"/>
                  <a:pt x="96061" y="367052"/>
                  <a:pt x="96061" y="284112"/>
                </a:cubicBezTo>
                <a:cubicBezTo>
                  <a:pt x="96061" y="201173"/>
                  <a:pt x="128081" y="123527"/>
                  <a:pt x="186785" y="65293"/>
                </a:cubicBezTo>
                <a:cubicBezTo>
                  <a:pt x="201016" y="51175"/>
                  <a:pt x="201016" y="29999"/>
                  <a:pt x="186785" y="15882"/>
                </a:cubicBezTo>
                <a:cubicBezTo>
                  <a:pt x="172554" y="1765"/>
                  <a:pt x="151207" y="1765"/>
                  <a:pt x="136976" y="15882"/>
                </a:cubicBezTo>
                <a:cubicBezTo>
                  <a:pt x="64041" y="88234"/>
                  <a:pt x="24905" y="183526"/>
                  <a:pt x="24905" y="285877"/>
                </a:cubicBezTo>
                <a:cubicBezTo>
                  <a:pt x="24905" y="388228"/>
                  <a:pt x="64041" y="483520"/>
                  <a:pt x="136976" y="555872"/>
                </a:cubicBezTo>
                <a:cubicBezTo>
                  <a:pt x="144091" y="559401"/>
                  <a:pt x="152986" y="562930"/>
                  <a:pt x="161880" y="562930"/>
                </a:cubicBezTo>
                <a:close/>
                <a:moveTo>
                  <a:pt x="243710" y="446462"/>
                </a:moveTo>
                <a:cubicBezTo>
                  <a:pt x="250825" y="453521"/>
                  <a:pt x="259720" y="457050"/>
                  <a:pt x="268614" y="457050"/>
                </a:cubicBezTo>
                <a:cubicBezTo>
                  <a:pt x="277509" y="457050"/>
                  <a:pt x="286403" y="453521"/>
                  <a:pt x="293519" y="446462"/>
                </a:cubicBezTo>
                <a:cubicBezTo>
                  <a:pt x="307750" y="432345"/>
                  <a:pt x="307750" y="411169"/>
                  <a:pt x="293519" y="397051"/>
                </a:cubicBezTo>
                <a:cubicBezTo>
                  <a:pt x="263278" y="367052"/>
                  <a:pt x="245489" y="326464"/>
                  <a:pt x="245489" y="284112"/>
                </a:cubicBezTo>
                <a:cubicBezTo>
                  <a:pt x="245489" y="241760"/>
                  <a:pt x="261499" y="201173"/>
                  <a:pt x="293519" y="171173"/>
                </a:cubicBezTo>
                <a:cubicBezTo>
                  <a:pt x="307750" y="157056"/>
                  <a:pt x="307750" y="135880"/>
                  <a:pt x="293519" y="121762"/>
                </a:cubicBezTo>
                <a:cubicBezTo>
                  <a:pt x="279288" y="107645"/>
                  <a:pt x="257941" y="107645"/>
                  <a:pt x="243710" y="121762"/>
                </a:cubicBezTo>
                <a:cubicBezTo>
                  <a:pt x="199237" y="165879"/>
                  <a:pt x="176111" y="224113"/>
                  <a:pt x="176111" y="284112"/>
                </a:cubicBezTo>
                <a:cubicBezTo>
                  <a:pt x="176111" y="344111"/>
                  <a:pt x="201016" y="402345"/>
                  <a:pt x="243710" y="446462"/>
                </a:cubicBezTo>
                <a:close/>
                <a:moveTo>
                  <a:pt x="896567" y="282348"/>
                </a:moveTo>
                <a:cubicBezTo>
                  <a:pt x="896567" y="365287"/>
                  <a:pt x="864547" y="442933"/>
                  <a:pt x="805843" y="501167"/>
                </a:cubicBezTo>
                <a:cubicBezTo>
                  <a:pt x="791612" y="515284"/>
                  <a:pt x="791612" y="536460"/>
                  <a:pt x="805843" y="550578"/>
                </a:cubicBezTo>
                <a:cubicBezTo>
                  <a:pt x="812959" y="557636"/>
                  <a:pt x="821853" y="561166"/>
                  <a:pt x="830748" y="561166"/>
                </a:cubicBezTo>
                <a:cubicBezTo>
                  <a:pt x="839642" y="561166"/>
                  <a:pt x="848537" y="557636"/>
                  <a:pt x="855652" y="550578"/>
                </a:cubicBezTo>
                <a:cubicBezTo>
                  <a:pt x="928587" y="478226"/>
                  <a:pt x="967723" y="382934"/>
                  <a:pt x="967723" y="280583"/>
                </a:cubicBezTo>
                <a:cubicBezTo>
                  <a:pt x="967723" y="178232"/>
                  <a:pt x="928587" y="82940"/>
                  <a:pt x="855652" y="10588"/>
                </a:cubicBezTo>
                <a:cubicBezTo>
                  <a:pt x="841421" y="-3529"/>
                  <a:pt x="820074" y="-3529"/>
                  <a:pt x="805843" y="10588"/>
                </a:cubicBezTo>
                <a:cubicBezTo>
                  <a:pt x="791612" y="24705"/>
                  <a:pt x="791612" y="45881"/>
                  <a:pt x="805843" y="59999"/>
                </a:cubicBezTo>
                <a:cubicBezTo>
                  <a:pt x="864547" y="121762"/>
                  <a:pt x="896567" y="199408"/>
                  <a:pt x="896567" y="282348"/>
                </a:cubicBezTo>
                <a:close/>
                <a:moveTo>
                  <a:pt x="699109" y="446462"/>
                </a:moveTo>
                <a:cubicBezTo>
                  <a:pt x="706225" y="453521"/>
                  <a:pt x="715119" y="457050"/>
                  <a:pt x="724014" y="457050"/>
                </a:cubicBezTo>
                <a:cubicBezTo>
                  <a:pt x="732908" y="457050"/>
                  <a:pt x="741803" y="453521"/>
                  <a:pt x="748918" y="446462"/>
                </a:cubicBezTo>
                <a:cubicBezTo>
                  <a:pt x="793391" y="402345"/>
                  <a:pt x="816517" y="344111"/>
                  <a:pt x="816517" y="284112"/>
                </a:cubicBezTo>
                <a:cubicBezTo>
                  <a:pt x="816517" y="222349"/>
                  <a:pt x="791612" y="164114"/>
                  <a:pt x="748918" y="119998"/>
                </a:cubicBezTo>
                <a:cubicBezTo>
                  <a:pt x="734687" y="105880"/>
                  <a:pt x="713340" y="105880"/>
                  <a:pt x="699109" y="119998"/>
                </a:cubicBezTo>
                <a:cubicBezTo>
                  <a:pt x="684878" y="134115"/>
                  <a:pt x="684878" y="155291"/>
                  <a:pt x="699109" y="169409"/>
                </a:cubicBezTo>
                <a:cubicBezTo>
                  <a:pt x="729350" y="199408"/>
                  <a:pt x="747139" y="239995"/>
                  <a:pt x="747139" y="282348"/>
                </a:cubicBezTo>
                <a:cubicBezTo>
                  <a:pt x="747139" y="324700"/>
                  <a:pt x="731129" y="365287"/>
                  <a:pt x="699109" y="395287"/>
                </a:cubicBezTo>
                <a:cubicBezTo>
                  <a:pt x="684878" y="409404"/>
                  <a:pt x="684878" y="432345"/>
                  <a:pt x="699109" y="446462"/>
                </a:cubicBezTo>
                <a:close/>
                <a:moveTo>
                  <a:pt x="946376" y="1323504"/>
                </a:moveTo>
                <a:lnTo>
                  <a:pt x="876999" y="1323504"/>
                </a:lnTo>
                <a:lnTo>
                  <a:pt x="576365" y="398816"/>
                </a:lnTo>
                <a:cubicBezTo>
                  <a:pt x="613722" y="372346"/>
                  <a:pt x="636847" y="331758"/>
                  <a:pt x="636847" y="282348"/>
                </a:cubicBezTo>
                <a:cubicBezTo>
                  <a:pt x="636847" y="204702"/>
                  <a:pt x="572807" y="141174"/>
                  <a:pt x="494535" y="141174"/>
                </a:cubicBezTo>
                <a:cubicBezTo>
                  <a:pt x="416263" y="141174"/>
                  <a:pt x="352223" y="204702"/>
                  <a:pt x="352223" y="282348"/>
                </a:cubicBezTo>
                <a:cubicBezTo>
                  <a:pt x="352223" y="331758"/>
                  <a:pt x="377127" y="374110"/>
                  <a:pt x="416263" y="400581"/>
                </a:cubicBezTo>
                <a:lnTo>
                  <a:pt x="113850" y="1323504"/>
                </a:lnTo>
                <a:lnTo>
                  <a:pt x="35578" y="1323504"/>
                </a:lnTo>
                <a:cubicBezTo>
                  <a:pt x="16010" y="1323504"/>
                  <a:pt x="0" y="1339386"/>
                  <a:pt x="0" y="1358797"/>
                </a:cubicBezTo>
                <a:cubicBezTo>
                  <a:pt x="0" y="1378209"/>
                  <a:pt x="16010" y="1394091"/>
                  <a:pt x="35578" y="1394091"/>
                </a:cubicBezTo>
                <a:lnTo>
                  <a:pt x="140533" y="1394091"/>
                </a:lnTo>
                <a:lnTo>
                  <a:pt x="140533" y="1394091"/>
                </a:lnTo>
                <a:lnTo>
                  <a:pt x="140533" y="1394091"/>
                </a:lnTo>
                <a:lnTo>
                  <a:pt x="245489" y="1394091"/>
                </a:lnTo>
                <a:cubicBezTo>
                  <a:pt x="265057" y="1394091"/>
                  <a:pt x="281067" y="1378209"/>
                  <a:pt x="281067" y="1358797"/>
                </a:cubicBezTo>
                <a:cubicBezTo>
                  <a:pt x="281067" y="1339386"/>
                  <a:pt x="265057" y="1323504"/>
                  <a:pt x="245489" y="1323504"/>
                </a:cubicBezTo>
                <a:lnTo>
                  <a:pt x="188564" y="1323504"/>
                </a:lnTo>
                <a:lnTo>
                  <a:pt x="217026" y="1237035"/>
                </a:lnTo>
                <a:lnTo>
                  <a:pt x="494535" y="1078215"/>
                </a:lnTo>
                <a:lnTo>
                  <a:pt x="772044" y="1237035"/>
                </a:lnTo>
                <a:lnTo>
                  <a:pt x="800506" y="1325269"/>
                </a:lnTo>
                <a:lnTo>
                  <a:pt x="736466" y="1325269"/>
                </a:lnTo>
                <a:cubicBezTo>
                  <a:pt x="716898" y="1325269"/>
                  <a:pt x="700888" y="1341151"/>
                  <a:pt x="700888" y="1360562"/>
                </a:cubicBezTo>
                <a:cubicBezTo>
                  <a:pt x="700888" y="1379974"/>
                  <a:pt x="716898" y="1395856"/>
                  <a:pt x="736466" y="1395856"/>
                </a:cubicBezTo>
                <a:lnTo>
                  <a:pt x="850316" y="1395856"/>
                </a:lnTo>
                <a:lnTo>
                  <a:pt x="850316" y="1395856"/>
                </a:lnTo>
                <a:lnTo>
                  <a:pt x="850316" y="1395856"/>
                </a:lnTo>
                <a:lnTo>
                  <a:pt x="946376" y="1395856"/>
                </a:lnTo>
                <a:cubicBezTo>
                  <a:pt x="965944" y="1395856"/>
                  <a:pt x="981954" y="1379974"/>
                  <a:pt x="981954" y="1360562"/>
                </a:cubicBezTo>
                <a:cubicBezTo>
                  <a:pt x="981954" y="1341151"/>
                  <a:pt x="965944" y="1323504"/>
                  <a:pt x="946376" y="1323504"/>
                </a:cubicBezTo>
                <a:close/>
                <a:moveTo>
                  <a:pt x="357560" y="806455"/>
                </a:moveTo>
                <a:lnTo>
                  <a:pt x="405590" y="658223"/>
                </a:lnTo>
                <a:lnTo>
                  <a:pt x="533671" y="658223"/>
                </a:lnTo>
                <a:lnTo>
                  <a:pt x="357560" y="806455"/>
                </a:lnTo>
                <a:close/>
                <a:moveTo>
                  <a:pt x="597711" y="697045"/>
                </a:moveTo>
                <a:lnTo>
                  <a:pt x="652857" y="868219"/>
                </a:lnTo>
                <a:lnTo>
                  <a:pt x="394916" y="868219"/>
                </a:lnTo>
                <a:lnTo>
                  <a:pt x="597711" y="697045"/>
                </a:lnTo>
                <a:close/>
                <a:moveTo>
                  <a:pt x="595933" y="938806"/>
                </a:moveTo>
                <a:lnTo>
                  <a:pt x="494535" y="997040"/>
                </a:lnTo>
                <a:lnTo>
                  <a:pt x="393138" y="938806"/>
                </a:lnTo>
                <a:lnTo>
                  <a:pt x="595933" y="938806"/>
                </a:lnTo>
                <a:close/>
                <a:moveTo>
                  <a:pt x="492756" y="211761"/>
                </a:moveTo>
                <a:cubicBezTo>
                  <a:pt x="531892" y="211761"/>
                  <a:pt x="563912" y="243525"/>
                  <a:pt x="563912" y="282348"/>
                </a:cubicBezTo>
                <a:cubicBezTo>
                  <a:pt x="563912" y="321170"/>
                  <a:pt x="531892" y="352934"/>
                  <a:pt x="492756" y="352934"/>
                </a:cubicBezTo>
                <a:cubicBezTo>
                  <a:pt x="453620" y="352934"/>
                  <a:pt x="421600" y="321170"/>
                  <a:pt x="421600" y="282348"/>
                </a:cubicBezTo>
                <a:cubicBezTo>
                  <a:pt x="421600" y="243525"/>
                  <a:pt x="453620" y="211761"/>
                  <a:pt x="492756" y="211761"/>
                </a:cubicBezTo>
                <a:close/>
                <a:moveTo>
                  <a:pt x="492756" y="425286"/>
                </a:moveTo>
                <a:cubicBezTo>
                  <a:pt x="498093" y="425286"/>
                  <a:pt x="503430" y="425286"/>
                  <a:pt x="508766" y="423521"/>
                </a:cubicBezTo>
                <a:lnTo>
                  <a:pt x="562133" y="587636"/>
                </a:lnTo>
                <a:lnTo>
                  <a:pt x="426937" y="587636"/>
                </a:lnTo>
                <a:lnTo>
                  <a:pt x="480304" y="423521"/>
                </a:lnTo>
                <a:cubicBezTo>
                  <a:pt x="485641" y="425286"/>
                  <a:pt x="489198" y="425286"/>
                  <a:pt x="492756" y="425286"/>
                </a:cubicBezTo>
                <a:close/>
                <a:moveTo>
                  <a:pt x="250825" y="1136449"/>
                </a:moveTo>
                <a:lnTo>
                  <a:pt x="305971" y="968805"/>
                </a:lnTo>
                <a:lnTo>
                  <a:pt x="425158" y="1037627"/>
                </a:lnTo>
                <a:lnTo>
                  <a:pt x="250825" y="1136449"/>
                </a:lnTo>
                <a:close/>
                <a:moveTo>
                  <a:pt x="565691" y="1035862"/>
                </a:moveTo>
                <a:lnTo>
                  <a:pt x="684878" y="967040"/>
                </a:lnTo>
                <a:lnTo>
                  <a:pt x="740024" y="1134684"/>
                </a:lnTo>
                <a:lnTo>
                  <a:pt x="565691" y="1035862"/>
                </a:lnTo>
                <a:close/>
              </a:path>
            </a:pathLst>
          </a:custGeom>
          <a:solidFill>
            <a:srgbClr val="000000"/>
          </a:solidFill>
          <a:ln w="1771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ore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직사각형 79">
            <a:extLst>
              <a:ext uri="{FF2B5EF4-FFF2-40B4-BE49-F238E27FC236}">
                <a16:creationId xmlns:a16="http://schemas.microsoft.com/office/drawing/2014/main" id="{35E05987-DC0D-426B-85A6-518E87B6D09C}"/>
              </a:ext>
            </a:extLst>
          </p:cNvPr>
          <p:cNvSpPr/>
          <p:nvPr/>
        </p:nvSpPr>
        <p:spPr>
          <a:xfrm>
            <a:off x="4901534" y="4929623"/>
            <a:ext cx="1644205" cy="41995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Scheduler</a:t>
            </a:r>
            <a:endParaRPr lang="ko-KR" altLang="en-US" sz="24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37686468-BC71-4BEC-BF48-FFBA2B2A72A9}"/>
              </a:ext>
            </a:extLst>
          </p:cNvPr>
          <p:cNvSpPr txBox="1"/>
          <p:nvPr/>
        </p:nvSpPr>
        <p:spPr>
          <a:xfrm>
            <a:off x="7182507" y="5182020"/>
            <a:ext cx="3933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>
                <a:latin typeface="Calibri" panose="020F0502020204030204" pitchFamily="34" charset="0"/>
                <a:cs typeface="Calibri" panose="020F0502020204030204" pitchFamily="34" charset="0"/>
              </a:rPr>
              <a:t>Resource Block Allocation</a:t>
            </a:r>
            <a:endParaRPr lang="ko-KR" altLang="en-US" sz="2400"/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EB6F9162-AD88-4B4B-9E8D-4AE7C074EC0B}"/>
              </a:ext>
            </a:extLst>
          </p:cNvPr>
          <p:cNvGrpSpPr/>
          <p:nvPr/>
        </p:nvGrpSpPr>
        <p:grpSpPr>
          <a:xfrm>
            <a:off x="1156378" y="3012054"/>
            <a:ext cx="3745156" cy="2127545"/>
            <a:chOff x="1156378" y="3012054"/>
            <a:chExt cx="3745156" cy="2127545"/>
          </a:xfrm>
        </p:grpSpPr>
        <p:sp>
          <p:nvSpPr>
            <p:cNvPr id="177" name="직사각형 176">
              <a:extLst>
                <a:ext uri="{FF2B5EF4-FFF2-40B4-BE49-F238E27FC236}">
                  <a16:creationId xmlns:a16="http://schemas.microsoft.com/office/drawing/2014/main" id="{05846F34-5820-46FE-9576-85CBC243CAA9}"/>
                </a:ext>
              </a:extLst>
            </p:cNvPr>
            <p:cNvSpPr/>
            <p:nvPr/>
          </p:nvSpPr>
          <p:spPr>
            <a:xfrm>
              <a:off x="1156378" y="3012054"/>
              <a:ext cx="1246199" cy="2000377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/>
                <a:t> </a:t>
              </a:r>
              <a:endParaRPr lang="ko-KR" altLang="en-US"/>
            </a:p>
          </p:txBody>
        </p:sp>
        <p:cxnSp>
          <p:nvCxnSpPr>
            <p:cNvPr id="195" name="연결선: 꺾임 194">
              <a:extLst>
                <a:ext uri="{FF2B5EF4-FFF2-40B4-BE49-F238E27FC236}">
                  <a16:creationId xmlns:a16="http://schemas.microsoft.com/office/drawing/2014/main" id="{9E3AD2C8-270C-48F5-9C47-185CD38ECA3D}"/>
                </a:ext>
              </a:extLst>
            </p:cNvPr>
            <p:cNvCxnSpPr>
              <a:cxnSpLocks/>
              <a:endCxn id="80" idx="1"/>
            </p:cNvCxnSpPr>
            <p:nvPr/>
          </p:nvCxnSpPr>
          <p:spPr>
            <a:xfrm>
              <a:off x="2402443" y="4271713"/>
              <a:ext cx="2499091" cy="867886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직사각형 197">
              <a:extLst>
                <a:ext uri="{FF2B5EF4-FFF2-40B4-BE49-F238E27FC236}">
                  <a16:creationId xmlns:a16="http://schemas.microsoft.com/office/drawing/2014/main" id="{4AFABC1A-24AD-4939-811A-28D6EE22F21F}"/>
                </a:ext>
              </a:extLst>
            </p:cNvPr>
            <p:cNvSpPr/>
            <p:nvPr/>
          </p:nvSpPr>
          <p:spPr>
            <a:xfrm>
              <a:off x="2768810" y="3630304"/>
              <a:ext cx="2116098" cy="1128695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b="1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Channel </a:t>
              </a:r>
            </a:p>
            <a:p>
              <a:pPr algn="ctr"/>
              <a:r>
                <a:rPr lang="en-US" altLang="ko-KR" sz="2400" b="1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Quality Report </a:t>
              </a:r>
            </a:p>
            <a:p>
              <a:pPr algn="ctr"/>
              <a:r>
                <a:rPr lang="en-US" altLang="ko-KR" sz="2400" b="1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(for efficiency)</a:t>
              </a:r>
              <a:endParaRPr lang="ko-KR" alt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B1821450-4D4B-4173-BD5A-82AC8F741259}"/>
              </a:ext>
            </a:extLst>
          </p:cNvPr>
          <p:cNvGrpSpPr/>
          <p:nvPr/>
        </p:nvGrpSpPr>
        <p:grpSpPr>
          <a:xfrm>
            <a:off x="3049475" y="5368440"/>
            <a:ext cx="6756506" cy="1242017"/>
            <a:chOff x="3049475" y="5368440"/>
            <a:chExt cx="6756506" cy="1242017"/>
          </a:xfrm>
        </p:grpSpPr>
        <p:sp>
          <p:nvSpPr>
            <p:cNvPr id="83" name="직사각형 82">
              <a:extLst>
                <a:ext uri="{FF2B5EF4-FFF2-40B4-BE49-F238E27FC236}">
                  <a16:creationId xmlns:a16="http://schemas.microsoft.com/office/drawing/2014/main" id="{292074CF-ECAA-42F0-9A74-6E5F58EDBBE9}"/>
                </a:ext>
              </a:extLst>
            </p:cNvPr>
            <p:cNvSpPr/>
            <p:nvPr/>
          </p:nvSpPr>
          <p:spPr>
            <a:xfrm>
              <a:off x="3049475" y="5669851"/>
              <a:ext cx="3572038" cy="742860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b="1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Average throughput</a:t>
              </a:r>
            </a:p>
            <a:p>
              <a:pPr algn="ctr"/>
              <a:r>
                <a:rPr lang="en-US" altLang="ko-KR" sz="2400" b="1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(for fairness)</a:t>
              </a:r>
              <a:endParaRPr lang="ko-KR" altLang="en-US" sz="24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02" name="직선 화살표 연결선 201">
              <a:extLst>
                <a:ext uri="{FF2B5EF4-FFF2-40B4-BE49-F238E27FC236}">
                  <a16:creationId xmlns:a16="http://schemas.microsoft.com/office/drawing/2014/main" id="{7B66C7EB-8550-43C2-8A61-622C964F8BB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265599" y="5368440"/>
              <a:ext cx="4108" cy="317666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E1B321EF-96ED-4A38-8E64-CC1E037BF7BD}"/>
                </a:ext>
              </a:extLst>
            </p:cNvPr>
            <p:cNvSpPr/>
            <p:nvPr/>
          </p:nvSpPr>
          <p:spPr>
            <a:xfrm>
              <a:off x="6923928" y="5976123"/>
              <a:ext cx="2882053" cy="301896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b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Buffer Status Report</a:t>
              </a:r>
              <a:endParaRPr lang="ko-KR" altLang="en-US" sz="2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7" name="연결선: 꺾임 26">
              <a:extLst>
                <a:ext uri="{FF2B5EF4-FFF2-40B4-BE49-F238E27FC236}">
                  <a16:creationId xmlns:a16="http://schemas.microsoft.com/office/drawing/2014/main" id="{720ECC54-B189-42BF-A138-C7C99C40B133}"/>
                </a:ext>
              </a:extLst>
            </p:cNvPr>
            <p:cNvCxnSpPr>
              <a:cxnSpLocks/>
              <a:stCxn id="24" idx="1"/>
            </p:cNvCxnSpPr>
            <p:nvPr/>
          </p:nvCxnSpPr>
          <p:spPr>
            <a:xfrm rot="10800000">
              <a:off x="6319098" y="5368441"/>
              <a:ext cx="604830" cy="758630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365437C9-E604-4B3B-9DA4-3A11AB71E5A7}"/>
                </a:ext>
              </a:extLst>
            </p:cNvPr>
            <p:cNvGrpSpPr/>
            <p:nvPr/>
          </p:nvGrpSpPr>
          <p:grpSpPr>
            <a:xfrm>
              <a:off x="7811541" y="6319839"/>
              <a:ext cx="553413" cy="290618"/>
              <a:chOff x="12998988" y="7251663"/>
              <a:chExt cx="553413" cy="290618"/>
            </a:xfrm>
          </p:grpSpPr>
          <p:sp>
            <p:nvSpPr>
              <p:cNvPr id="40" name="Freeform 152">
                <a:extLst>
                  <a:ext uri="{FF2B5EF4-FFF2-40B4-BE49-F238E27FC236}">
                    <a16:creationId xmlns:a16="http://schemas.microsoft.com/office/drawing/2014/main" id="{3BD3C138-4576-4653-8015-3DAD86485009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12998988" y="7251663"/>
                <a:ext cx="553413" cy="290618"/>
              </a:xfrm>
              <a:custGeom>
                <a:avLst/>
                <a:gdLst>
                  <a:gd name="T0" fmla="*/ 0 w 768"/>
                  <a:gd name="T1" fmla="*/ 0 h 576"/>
                  <a:gd name="T2" fmla="*/ 768 w 768"/>
                  <a:gd name="T3" fmla="*/ 0 h 576"/>
                  <a:gd name="T4" fmla="*/ 768 w 768"/>
                  <a:gd name="T5" fmla="*/ 576 h 576"/>
                  <a:gd name="T6" fmla="*/ 0 w 768"/>
                  <a:gd name="T7" fmla="*/ 576 h 57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8"/>
                  <a:gd name="T13" fmla="*/ 0 h 576"/>
                  <a:gd name="T14" fmla="*/ 768 w 768"/>
                  <a:gd name="T15" fmla="*/ 576 h 57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8" h="576">
                    <a:moveTo>
                      <a:pt x="0" y="0"/>
                    </a:moveTo>
                    <a:lnTo>
                      <a:pt x="768" y="0"/>
                    </a:lnTo>
                    <a:lnTo>
                      <a:pt x="768" y="576"/>
                    </a:lnTo>
                    <a:lnTo>
                      <a:pt x="0" y="576"/>
                    </a:lnTo>
                  </a:path>
                </a:pathLst>
              </a:custGeom>
              <a:noFill/>
              <a:ln w="19050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latinLnBrk="0">
                  <a:defRPr/>
                </a:pPr>
                <a:endParaRPr lang="en-US" kern="0">
                  <a:solidFill>
                    <a:srgbClr val="333399"/>
                  </a:solidFill>
                  <a:latin typeface="Corbel" charset="0"/>
                  <a:ea typeface="Corbel" charset="0"/>
                  <a:cs typeface="Corbel" charset="0"/>
                </a:endParaRPr>
              </a:p>
            </p:txBody>
          </p:sp>
          <p:sp>
            <p:nvSpPr>
              <p:cNvPr id="41" name="직사각형 40">
                <a:extLst>
                  <a:ext uri="{FF2B5EF4-FFF2-40B4-BE49-F238E27FC236}">
                    <a16:creationId xmlns:a16="http://schemas.microsoft.com/office/drawing/2014/main" id="{06BCC227-5660-487C-BB6C-440B723490D5}"/>
                  </a:ext>
                </a:extLst>
              </p:cNvPr>
              <p:cNvSpPr/>
              <p:nvPr/>
            </p:nvSpPr>
            <p:spPr>
              <a:xfrm>
                <a:off x="13029924" y="7281574"/>
                <a:ext cx="106739" cy="21972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2" name="직사각형 41">
                <a:extLst>
                  <a:ext uri="{FF2B5EF4-FFF2-40B4-BE49-F238E27FC236}">
                    <a16:creationId xmlns:a16="http://schemas.microsoft.com/office/drawing/2014/main" id="{850B4BFD-FFAD-45D1-90C4-99BEA0EC5CBA}"/>
                  </a:ext>
                </a:extLst>
              </p:cNvPr>
              <p:cNvSpPr/>
              <p:nvPr/>
            </p:nvSpPr>
            <p:spPr>
              <a:xfrm>
                <a:off x="13156646" y="7281574"/>
                <a:ext cx="106739" cy="21972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3" name="직사각형 42">
                <a:extLst>
                  <a:ext uri="{FF2B5EF4-FFF2-40B4-BE49-F238E27FC236}">
                    <a16:creationId xmlns:a16="http://schemas.microsoft.com/office/drawing/2014/main" id="{D1B8F4BF-8F83-409F-BB0F-17718C0ED9BB}"/>
                  </a:ext>
                </a:extLst>
              </p:cNvPr>
              <p:cNvSpPr/>
              <p:nvPr/>
            </p:nvSpPr>
            <p:spPr>
              <a:xfrm>
                <a:off x="13282191" y="7281574"/>
                <a:ext cx="106739" cy="21972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4" name="직사각형 43">
                <a:extLst>
                  <a:ext uri="{FF2B5EF4-FFF2-40B4-BE49-F238E27FC236}">
                    <a16:creationId xmlns:a16="http://schemas.microsoft.com/office/drawing/2014/main" id="{4AA9385E-1DD3-429D-B9D2-B7EAD0F7B1B8}"/>
                  </a:ext>
                </a:extLst>
              </p:cNvPr>
              <p:cNvSpPr/>
              <p:nvPr/>
            </p:nvSpPr>
            <p:spPr>
              <a:xfrm>
                <a:off x="13407736" y="7281574"/>
                <a:ext cx="106739" cy="21972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20" name="그림 19">
            <a:extLst>
              <a:ext uri="{FF2B5EF4-FFF2-40B4-BE49-F238E27FC236}">
                <a16:creationId xmlns:a16="http://schemas.microsoft.com/office/drawing/2014/main" id="{6785C26C-7CDB-4305-A61C-42B504540C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753" y="3107581"/>
            <a:ext cx="951514" cy="1803177"/>
          </a:xfrm>
          <a:prstGeom prst="rect">
            <a:avLst/>
          </a:prstGeom>
        </p:spPr>
      </p:pic>
      <p:sp>
        <p:nvSpPr>
          <p:cNvPr id="21" name="슬라이드 번호 개체 틀 20">
            <a:extLst>
              <a:ext uri="{FF2B5EF4-FFF2-40B4-BE49-F238E27FC236}">
                <a16:creationId xmlns:a16="http://schemas.microsoft.com/office/drawing/2014/main" id="{6DA4D01E-8919-4FF6-A507-36D57A13D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3671-8DB5-49BB-ADEF-274990B2FF7E}" type="slidenum">
              <a:rPr lang="ko-KR" altLang="en-US" smtClean="0"/>
              <a:t>12</a:t>
            </a:fld>
            <a:endParaRPr lang="ko-KR" altLang="en-US"/>
          </a:p>
        </p:txBody>
      </p:sp>
      <p:pic>
        <p:nvPicPr>
          <p:cNvPr id="28" name="그림 27">
            <a:extLst>
              <a:ext uri="{FF2B5EF4-FFF2-40B4-BE49-F238E27FC236}">
                <a16:creationId xmlns:a16="http://schemas.microsoft.com/office/drawing/2014/main" id="{416ADBEB-4888-4A2D-B210-D2162DD0E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9618" y="2832359"/>
            <a:ext cx="3238127" cy="1873297"/>
          </a:xfrm>
          <a:prstGeom prst="rect">
            <a:avLst/>
          </a:prstGeom>
        </p:spPr>
      </p:pic>
      <p:sp>
        <p:nvSpPr>
          <p:cNvPr id="81" name="직사각형 80">
            <a:extLst>
              <a:ext uri="{FF2B5EF4-FFF2-40B4-BE49-F238E27FC236}">
                <a16:creationId xmlns:a16="http://schemas.microsoft.com/office/drawing/2014/main" id="{C44945B6-30F9-4EBD-A811-7CF9F455014C}"/>
              </a:ext>
            </a:extLst>
          </p:cNvPr>
          <p:cNvSpPr/>
          <p:nvPr/>
        </p:nvSpPr>
        <p:spPr>
          <a:xfrm>
            <a:off x="7509522" y="2789938"/>
            <a:ext cx="3228223" cy="19356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9" name="직사각형 118">
            <a:extLst>
              <a:ext uri="{FF2B5EF4-FFF2-40B4-BE49-F238E27FC236}">
                <a16:creationId xmlns:a16="http://schemas.microsoft.com/office/drawing/2014/main" id="{1FE629EE-E8E8-4C39-B07A-070B1C535FD3}"/>
              </a:ext>
            </a:extLst>
          </p:cNvPr>
          <p:cNvSpPr/>
          <p:nvPr/>
        </p:nvSpPr>
        <p:spPr>
          <a:xfrm>
            <a:off x="7991475" y="2789938"/>
            <a:ext cx="2746270" cy="19356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0" name="직사각형 119">
            <a:extLst>
              <a:ext uri="{FF2B5EF4-FFF2-40B4-BE49-F238E27FC236}">
                <a16:creationId xmlns:a16="http://schemas.microsoft.com/office/drawing/2014/main" id="{451621DD-068E-476F-BC44-E52C48E9F3D6}"/>
              </a:ext>
            </a:extLst>
          </p:cNvPr>
          <p:cNvSpPr/>
          <p:nvPr/>
        </p:nvSpPr>
        <p:spPr>
          <a:xfrm>
            <a:off x="8448675" y="2789938"/>
            <a:ext cx="2289070" cy="19356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1" name="직사각형 120">
            <a:extLst>
              <a:ext uri="{FF2B5EF4-FFF2-40B4-BE49-F238E27FC236}">
                <a16:creationId xmlns:a16="http://schemas.microsoft.com/office/drawing/2014/main" id="{F19C4900-EBDD-4BD7-9A85-2817C6979069}"/>
              </a:ext>
            </a:extLst>
          </p:cNvPr>
          <p:cNvSpPr/>
          <p:nvPr/>
        </p:nvSpPr>
        <p:spPr>
          <a:xfrm>
            <a:off x="8896350" y="2789938"/>
            <a:ext cx="1841394" cy="19356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2" name="직사각형 121">
            <a:extLst>
              <a:ext uri="{FF2B5EF4-FFF2-40B4-BE49-F238E27FC236}">
                <a16:creationId xmlns:a16="http://schemas.microsoft.com/office/drawing/2014/main" id="{A79728A2-A87F-4AA5-9797-B348B45A68C4}"/>
              </a:ext>
            </a:extLst>
          </p:cNvPr>
          <p:cNvSpPr/>
          <p:nvPr/>
        </p:nvSpPr>
        <p:spPr>
          <a:xfrm>
            <a:off x="9345322" y="2789938"/>
            <a:ext cx="1392421" cy="19356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3" name="직사각형 122">
            <a:extLst>
              <a:ext uri="{FF2B5EF4-FFF2-40B4-BE49-F238E27FC236}">
                <a16:creationId xmlns:a16="http://schemas.microsoft.com/office/drawing/2014/main" id="{0E869319-B81A-4411-9F71-D9F6464F4EBF}"/>
              </a:ext>
            </a:extLst>
          </p:cNvPr>
          <p:cNvSpPr/>
          <p:nvPr/>
        </p:nvSpPr>
        <p:spPr>
          <a:xfrm>
            <a:off x="9805981" y="2789938"/>
            <a:ext cx="931762" cy="19356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4" name="직사각형 123">
            <a:extLst>
              <a:ext uri="{FF2B5EF4-FFF2-40B4-BE49-F238E27FC236}">
                <a16:creationId xmlns:a16="http://schemas.microsoft.com/office/drawing/2014/main" id="{8267FB31-83B7-45A9-9D0B-0DC5CB8F5ACD}"/>
              </a:ext>
            </a:extLst>
          </p:cNvPr>
          <p:cNvSpPr/>
          <p:nvPr/>
        </p:nvSpPr>
        <p:spPr>
          <a:xfrm>
            <a:off x="10258425" y="2789938"/>
            <a:ext cx="479318" cy="19356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6" name="연결선: 꺾임 125">
            <a:extLst>
              <a:ext uri="{FF2B5EF4-FFF2-40B4-BE49-F238E27FC236}">
                <a16:creationId xmlns:a16="http://schemas.microsoft.com/office/drawing/2014/main" id="{F80CE1EE-21F0-4232-B32D-7AECED19B09B}"/>
              </a:ext>
            </a:extLst>
          </p:cNvPr>
          <p:cNvCxnSpPr>
            <a:cxnSpLocks/>
          </p:cNvCxnSpPr>
          <p:nvPr/>
        </p:nvCxnSpPr>
        <p:spPr>
          <a:xfrm flipV="1">
            <a:off x="6545739" y="4658662"/>
            <a:ext cx="1195960" cy="480937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연결선: 꺾임 127">
            <a:extLst>
              <a:ext uri="{FF2B5EF4-FFF2-40B4-BE49-F238E27FC236}">
                <a16:creationId xmlns:a16="http://schemas.microsoft.com/office/drawing/2014/main" id="{E4B35F51-7B80-4245-9984-CD404B520FCB}"/>
              </a:ext>
            </a:extLst>
          </p:cNvPr>
          <p:cNvCxnSpPr>
            <a:cxnSpLocks/>
          </p:cNvCxnSpPr>
          <p:nvPr/>
        </p:nvCxnSpPr>
        <p:spPr>
          <a:xfrm flipV="1">
            <a:off x="6545739" y="4668391"/>
            <a:ext cx="1661691" cy="471208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연결선: 꺾임 129">
            <a:extLst>
              <a:ext uri="{FF2B5EF4-FFF2-40B4-BE49-F238E27FC236}">
                <a16:creationId xmlns:a16="http://schemas.microsoft.com/office/drawing/2014/main" id="{85D5E21D-B220-4969-BAE7-E4D41891BF0A}"/>
              </a:ext>
            </a:extLst>
          </p:cNvPr>
          <p:cNvCxnSpPr>
            <a:cxnSpLocks/>
          </p:cNvCxnSpPr>
          <p:nvPr/>
        </p:nvCxnSpPr>
        <p:spPr>
          <a:xfrm flipV="1">
            <a:off x="6545739" y="4668032"/>
            <a:ext cx="3934587" cy="471567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연결선: 꺾임 131">
            <a:extLst>
              <a:ext uri="{FF2B5EF4-FFF2-40B4-BE49-F238E27FC236}">
                <a16:creationId xmlns:a16="http://schemas.microsoft.com/office/drawing/2014/main" id="{20368001-3194-4029-A219-81756B3662C6}"/>
              </a:ext>
            </a:extLst>
          </p:cNvPr>
          <p:cNvCxnSpPr>
            <a:cxnSpLocks/>
          </p:cNvCxnSpPr>
          <p:nvPr/>
        </p:nvCxnSpPr>
        <p:spPr>
          <a:xfrm flipV="1">
            <a:off x="6545739" y="4668032"/>
            <a:ext cx="2094589" cy="471567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연결선: 꺾임 137">
            <a:extLst>
              <a:ext uri="{FF2B5EF4-FFF2-40B4-BE49-F238E27FC236}">
                <a16:creationId xmlns:a16="http://schemas.microsoft.com/office/drawing/2014/main" id="{CEF4F715-DE35-4133-BD3C-A1698DEA0BA3}"/>
              </a:ext>
            </a:extLst>
          </p:cNvPr>
          <p:cNvCxnSpPr>
            <a:cxnSpLocks/>
          </p:cNvCxnSpPr>
          <p:nvPr/>
        </p:nvCxnSpPr>
        <p:spPr>
          <a:xfrm flipV="1">
            <a:off x="6545739" y="4658662"/>
            <a:ext cx="2577085" cy="480937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연결선: 꺾임 138">
            <a:extLst>
              <a:ext uri="{FF2B5EF4-FFF2-40B4-BE49-F238E27FC236}">
                <a16:creationId xmlns:a16="http://schemas.microsoft.com/office/drawing/2014/main" id="{4AF3B6F7-E058-47FA-A151-7D1063B06375}"/>
              </a:ext>
            </a:extLst>
          </p:cNvPr>
          <p:cNvCxnSpPr>
            <a:cxnSpLocks/>
          </p:cNvCxnSpPr>
          <p:nvPr/>
        </p:nvCxnSpPr>
        <p:spPr>
          <a:xfrm flipV="1">
            <a:off x="6545739" y="4668391"/>
            <a:ext cx="3042816" cy="471208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연결선: 꺾임 139">
            <a:extLst>
              <a:ext uri="{FF2B5EF4-FFF2-40B4-BE49-F238E27FC236}">
                <a16:creationId xmlns:a16="http://schemas.microsoft.com/office/drawing/2014/main" id="{534FE8D5-EDD4-4113-90C8-0C0178F5BCC4}"/>
              </a:ext>
            </a:extLst>
          </p:cNvPr>
          <p:cNvCxnSpPr>
            <a:cxnSpLocks/>
          </p:cNvCxnSpPr>
          <p:nvPr/>
        </p:nvCxnSpPr>
        <p:spPr>
          <a:xfrm flipV="1">
            <a:off x="6545739" y="4668032"/>
            <a:ext cx="3475714" cy="471567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39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repeatCount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xit" presetSubtype="0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repeatCount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repeatCount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xit" presetSubtype="0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repeatCount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repeatCount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xit" presetSubtype="0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repeatCount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repeatCount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xit" presetSubtype="0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repeatCount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repeatCount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0" presetClass="exit" presetSubtype="0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repeatCount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repeatCount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0" presetClass="exit" presetSubtype="0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repeatCount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repeatCount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그림 206">
            <a:extLst>
              <a:ext uri="{FF2B5EF4-FFF2-40B4-BE49-F238E27FC236}">
                <a16:creationId xmlns:a16="http://schemas.microsoft.com/office/drawing/2014/main" id="{B2D0FDCF-6145-4B33-9E1F-4D2194507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80" y="2234289"/>
            <a:ext cx="10772252" cy="3623586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977CFA3B-C244-43E6-889B-43F486939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/>
              <a:t>Problem of the existing base station scheduling</a:t>
            </a:r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BF59073B-5B1A-452B-AFB2-6CB6BC0EFA1B}"/>
              </a:ext>
            </a:extLst>
          </p:cNvPr>
          <p:cNvSpPr/>
          <p:nvPr/>
        </p:nvSpPr>
        <p:spPr>
          <a:xfrm>
            <a:off x="-739130" y="1386409"/>
            <a:ext cx="136702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>
                <a:latin typeface="Calibri" panose="020F0502020204030204" pitchFamily="34" charset="0"/>
                <a:cs typeface="Calibri" panose="020F0502020204030204" pitchFamily="34" charset="0"/>
              </a:rPr>
              <a:t>Latency-sensitive short flows could experience severe queueing delay.</a:t>
            </a:r>
            <a:endParaRPr lang="ko-KR" altLang="en-US" sz="3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8" name="슬라이드 번호 개체 틀 207">
            <a:extLst>
              <a:ext uri="{FF2B5EF4-FFF2-40B4-BE49-F238E27FC236}">
                <a16:creationId xmlns:a16="http://schemas.microsoft.com/office/drawing/2014/main" id="{D2050190-138A-4D87-85BE-2611028B5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3671-8DB5-49BB-ADEF-274990B2FF7E}" type="slidenum">
              <a:rPr lang="ko-KR" altLang="en-US" smtClean="0"/>
              <a:t>13</a:t>
            </a:fld>
            <a:endParaRPr lang="ko-KR" altLang="en-US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78907FDF-7122-4755-B20A-3781CE5E6C28}"/>
              </a:ext>
            </a:extLst>
          </p:cNvPr>
          <p:cNvGrpSpPr/>
          <p:nvPr/>
        </p:nvGrpSpPr>
        <p:grpSpPr>
          <a:xfrm>
            <a:off x="4299589" y="3169339"/>
            <a:ext cx="4469765" cy="3402649"/>
            <a:chOff x="4299589" y="3169339"/>
            <a:chExt cx="4469765" cy="3402649"/>
          </a:xfrm>
        </p:grpSpPr>
        <p:cxnSp>
          <p:nvCxnSpPr>
            <p:cNvPr id="24" name="직선 연결선 23">
              <a:extLst>
                <a:ext uri="{FF2B5EF4-FFF2-40B4-BE49-F238E27FC236}">
                  <a16:creationId xmlns:a16="http://schemas.microsoft.com/office/drawing/2014/main" id="{BF999794-2E33-4F06-B7DD-FD476C8B666C}"/>
                </a:ext>
              </a:extLst>
            </p:cNvPr>
            <p:cNvCxnSpPr>
              <a:cxnSpLocks/>
            </p:cNvCxnSpPr>
            <p:nvPr/>
          </p:nvCxnSpPr>
          <p:spPr>
            <a:xfrm>
              <a:off x="7654923" y="3169339"/>
              <a:ext cx="0" cy="2756318"/>
            </a:xfrm>
            <a:prstGeom prst="line">
              <a:avLst/>
            </a:prstGeom>
            <a:ln w="762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E5BE7100-12EB-4CA6-83FB-6A3FB7F8E235}"/>
                </a:ext>
              </a:extLst>
            </p:cNvPr>
            <p:cNvSpPr/>
            <p:nvPr/>
          </p:nvSpPr>
          <p:spPr>
            <a:xfrm>
              <a:off x="6210705" y="5925657"/>
              <a:ext cx="255864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en-US" altLang="ko-KR" sz="3600" b="1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Tx Complete</a:t>
              </a:r>
              <a:endParaRPr lang="en-US" altLang="ko-KR" sz="36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AA8370EF-67D3-41A9-88D6-1CEB87853BC2}"/>
                </a:ext>
              </a:extLst>
            </p:cNvPr>
            <p:cNvSpPr/>
            <p:nvPr/>
          </p:nvSpPr>
          <p:spPr>
            <a:xfrm>
              <a:off x="4299589" y="3376718"/>
              <a:ext cx="2395725" cy="2094873"/>
            </a:xfrm>
            <a:prstGeom prst="rect">
              <a:avLst/>
            </a:prstGeom>
            <a:solidFill>
              <a:schemeClr val="bg1">
                <a:lumMod val="8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600" b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Queueing Delay</a:t>
              </a:r>
              <a:endParaRPr lang="ko-KR" altLang="en-US" sz="36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8" name="직선 화살표 연결선 37">
              <a:extLst>
                <a:ext uri="{FF2B5EF4-FFF2-40B4-BE49-F238E27FC236}">
                  <a16:creationId xmlns:a16="http://schemas.microsoft.com/office/drawing/2014/main" id="{7A71ABAA-374F-401D-907F-BB10C5873142}"/>
                </a:ext>
              </a:extLst>
            </p:cNvPr>
            <p:cNvCxnSpPr/>
            <p:nvPr/>
          </p:nvCxnSpPr>
          <p:spPr>
            <a:xfrm>
              <a:off x="4299589" y="5080001"/>
              <a:ext cx="2395724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98539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C6C1DE8B-3ACB-49F9-89D2-B816667D7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225" y="3687084"/>
            <a:ext cx="8339137" cy="2935845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74384814-AC68-4EE7-B2EB-AD4EF045C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Flow scheduling can achieve better latency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3398E00-8F32-4413-9B17-6E0AE0E83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7256" y="1443719"/>
            <a:ext cx="12206513" cy="46751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ko-KR" sz="3200">
                <a:latin typeface="Calibri" panose="020F0502020204030204" pitchFamily="34" charset="0"/>
                <a:cs typeface="Calibri" panose="020F0502020204030204" pitchFamily="34" charset="0"/>
              </a:rPr>
              <a:t>by completing latency-sensitive short flows first </a:t>
            </a:r>
          </a:p>
          <a:p>
            <a:pPr marL="0" indent="0" algn="ctr">
              <a:buNone/>
            </a:pPr>
            <a:r>
              <a:rPr lang="en-US" altLang="ko-KR" sz="320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 minimize Flow Completion Time (FCT)</a:t>
            </a:r>
            <a:endParaRPr lang="en-US" altLang="ko-KR" sz="3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97D9B55-D683-401C-AF29-918F155F4BFE}"/>
              </a:ext>
            </a:extLst>
          </p:cNvPr>
          <p:cNvSpPr txBox="1"/>
          <p:nvPr/>
        </p:nvSpPr>
        <p:spPr>
          <a:xfrm>
            <a:off x="2919412" y="2878528"/>
            <a:ext cx="7296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Complete Short Flows First!</a:t>
            </a:r>
            <a:endParaRPr lang="ko-KR" altLang="en-US" sz="320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1" name="직선 연결선 50">
            <a:extLst>
              <a:ext uri="{FF2B5EF4-FFF2-40B4-BE49-F238E27FC236}">
                <a16:creationId xmlns:a16="http://schemas.microsoft.com/office/drawing/2014/main" id="{4DFBC18E-D6F2-417F-90B3-1D62F4202645}"/>
              </a:ext>
            </a:extLst>
          </p:cNvPr>
          <p:cNvCxnSpPr>
            <a:cxnSpLocks/>
          </p:cNvCxnSpPr>
          <p:nvPr/>
        </p:nvCxnSpPr>
        <p:spPr>
          <a:xfrm>
            <a:off x="7639050" y="3518688"/>
            <a:ext cx="0" cy="280035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슬라이드 번호 개체 틀 14">
            <a:extLst>
              <a:ext uri="{FF2B5EF4-FFF2-40B4-BE49-F238E27FC236}">
                <a16:creationId xmlns:a16="http://schemas.microsoft.com/office/drawing/2014/main" id="{E9EB3605-DBEB-48F0-BFBA-CFE2FA657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3671-8DB5-49BB-ADEF-274990B2FF7E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4927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4384814-AC68-4EE7-B2EB-AD4EF045C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Opportunity: Information-agnostic scheduling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3398E00-8F32-4413-9B17-6E0AE0E83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672" y="1524000"/>
            <a:ext cx="11208657" cy="4652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ko-KR" sz="3200" dirty="0">
                <a:latin typeface="Calibri" panose="020F0502020204030204" pitchFamily="34" charset="0"/>
                <a:cs typeface="Calibri" panose="020F0502020204030204" pitchFamily="34" charset="0"/>
              </a:rPr>
              <a:t>Multiple-level Feedback Queue (MLFQ) [3,4,5] can</a:t>
            </a:r>
          </a:p>
          <a:p>
            <a:pPr marL="0" indent="0" algn="ctr">
              <a:buNone/>
            </a:pPr>
            <a:r>
              <a:rPr lang="en-US" altLang="ko-KR" sz="3200" dirty="0">
                <a:latin typeface="Calibri" panose="020F0502020204030204" pitchFamily="34" charset="0"/>
                <a:cs typeface="Calibri" panose="020F0502020204030204" pitchFamily="34" charset="0"/>
              </a:rPr>
              <a:t> emulate Shortest Job First (SJF) without information. </a:t>
            </a:r>
          </a:p>
        </p:txBody>
      </p:sp>
      <p:pic>
        <p:nvPicPr>
          <p:cNvPr id="79" name="그림 78">
            <a:extLst>
              <a:ext uri="{FF2B5EF4-FFF2-40B4-BE49-F238E27FC236}">
                <a16:creationId xmlns:a16="http://schemas.microsoft.com/office/drawing/2014/main" id="{BFAE3C12-7113-4BD9-835E-853184C2D0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3828" y="2881085"/>
            <a:ext cx="5834743" cy="3342822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11D3E97D-6BA6-408A-B787-FA7CA79B51DD}"/>
              </a:ext>
            </a:extLst>
          </p:cNvPr>
          <p:cNvSpPr/>
          <p:nvPr/>
        </p:nvSpPr>
        <p:spPr>
          <a:xfrm>
            <a:off x="8965292" y="5934662"/>
            <a:ext cx="24783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>
                <a:latin typeface="Calibri" panose="020F0502020204030204" pitchFamily="34" charset="0"/>
                <a:cs typeface="Calibri" panose="020F0502020204030204" pitchFamily="34" charset="0"/>
              </a:rPr>
              <a:t>[3] PIAS [NSDI’15] </a:t>
            </a:r>
          </a:p>
          <a:p>
            <a:r>
              <a:rPr lang="en-US" altLang="ko-KR">
                <a:latin typeface="Calibri" panose="020F0502020204030204" pitchFamily="34" charset="0"/>
                <a:cs typeface="Calibri" panose="020F0502020204030204" pitchFamily="34" charset="0"/>
              </a:rPr>
              <a:t>[4] Aalo [SIGCOMM’15]  </a:t>
            </a:r>
          </a:p>
          <a:p>
            <a:r>
              <a:rPr lang="en-US" altLang="ko-KR">
                <a:latin typeface="Calibri" panose="020F0502020204030204" pitchFamily="34" charset="0"/>
                <a:cs typeface="Calibri" panose="020F0502020204030204" pitchFamily="34" charset="0"/>
              </a:rPr>
              <a:t>[5] AuTO [SIGCOMM’18]</a:t>
            </a:r>
            <a:endParaRPr lang="ko-KR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F505BD74-B9FD-4695-A1E7-4DB36DBCFE0D}"/>
              </a:ext>
            </a:extLst>
          </p:cNvPr>
          <p:cNvSpPr/>
          <p:nvPr/>
        </p:nvSpPr>
        <p:spPr>
          <a:xfrm>
            <a:off x="3818690" y="6221186"/>
            <a:ext cx="2196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Image credit: PIAS [3]</a:t>
            </a:r>
            <a:endParaRPr lang="ko-KR" altLang="en-US" dirty="0"/>
          </a:p>
        </p:txBody>
      </p:sp>
      <p:sp>
        <p:nvSpPr>
          <p:cNvPr id="14" name="슬라이드 번호 개체 틀 13">
            <a:extLst>
              <a:ext uri="{FF2B5EF4-FFF2-40B4-BE49-F238E27FC236}">
                <a16:creationId xmlns:a16="http://schemas.microsoft.com/office/drawing/2014/main" id="{C93A5294-9FC0-4482-8191-A3B00D1A2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3671-8DB5-49BB-ADEF-274990B2FF7E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8131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CB014FA-1837-ADEA-FC5B-605AE6681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Opportunity: Information-agnostic scheduling</a:t>
            </a:r>
            <a:endParaRPr kumimoji="1" lang="ko-Kore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98B2269-A54D-0EB9-9F3C-7521F3017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3671-8DB5-49BB-ADEF-274990B2FF7E}" type="slidenum">
              <a:rPr lang="ko-KR" altLang="en-US" smtClean="0"/>
              <a:pPr/>
              <a:t>16</a:t>
            </a:fld>
            <a:endParaRPr lang="ko-KR" altLang="en-US"/>
          </a:p>
        </p:txBody>
      </p:sp>
      <p:cxnSp>
        <p:nvCxnSpPr>
          <p:cNvPr id="206" name="直接连接符 20">
            <a:extLst>
              <a:ext uri="{FF2B5EF4-FFF2-40B4-BE49-F238E27FC236}">
                <a16:creationId xmlns:a16="http://schemas.microsoft.com/office/drawing/2014/main" id="{3C2E6DE1-EEF1-CE06-608F-6482586AE7DF}"/>
              </a:ext>
            </a:extLst>
          </p:cNvPr>
          <p:cNvCxnSpPr>
            <a:cxnSpLocks/>
          </p:cNvCxnSpPr>
          <p:nvPr/>
        </p:nvCxnSpPr>
        <p:spPr>
          <a:xfrm>
            <a:off x="5776306" y="4645154"/>
            <a:ext cx="90422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直接连接符 13">
            <a:extLst>
              <a:ext uri="{FF2B5EF4-FFF2-40B4-BE49-F238E27FC236}">
                <a16:creationId xmlns:a16="http://schemas.microsoft.com/office/drawing/2014/main" id="{A251149D-197C-5284-4CA2-C6B27A2CC270}"/>
              </a:ext>
            </a:extLst>
          </p:cNvPr>
          <p:cNvCxnSpPr>
            <a:endCxn id="214" idx="3"/>
          </p:cNvCxnSpPr>
          <p:nvPr/>
        </p:nvCxnSpPr>
        <p:spPr>
          <a:xfrm>
            <a:off x="2489529" y="4600539"/>
            <a:ext cx="1846617" cy="4699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直接连接符 16">
            <a:extLst>
              <a:ext uri="{FF2B5EF4-FFF2-40B4-BE49-F238E27FC236}">
                <a16:creationId xmlns:a16="http://schemas.microsoft.com/office/drawing/2014/main" id="{D34139F8-2CF8-4163-B106-505AA84BC1F3}"/>
              </a:ext>
            </a:extLst>
          </p:cNvPr>
          <p:cNvCxnSpPr>
            <a:endCxn id="214" idx="3"/>
          </p:cNvCxnSpPr>
          <p:nvPr/>
        </p:nvCxnSpPr>
        <p:spPr>
          <a:xfrm flipV="1">
            <a:off x="2751970" y="4647530"/>
            <a:ext cx="1584176" cy="14114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直接连接符 3">
            <a:extLst>
              <a:ext uri="{FF2B5EF4-FFF2-40B4-BE49-F238E27FC236}">
                <a16:creationId xmlns:a16="http://schemas.microsoft.com/office/drawing/2014/main" id="{8732A72C-264E-EF44-BF3E-492993840488}"/>
              </a:ext>
            </a:extLst>
          </p:cNvPr>
          <p:cNvCxnSpPr>
            <a:endCxn id="214" idx="3"/>
          </p:cNvCxnSpPr>
          <p:nvPr/>
        </p:nvCxnSpPr>
        <p:spPr>
          <a:xfrm>
            <a:off x="2679962" y="2962673"/>
            <a:ext cx="1656184" cy="168485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0" name="Picture 87" descr="server-gray.png">
            <a:extLst>
              <a:ext uri="{FF2B5EF4-FFF2-40B4-BE49-F238E27FC236}">
                <a16:creationId xmlns:a16="http://schemas.microsoft.com/office/drawing/2014/main" id="{4E9C9D49-6F01-031F-FFC7-7B968DE0C4D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1890" y="5486969"/>
            <a:ext cx="915278" cy="974328"/>
          </a:xfrm>
          <a:prstGeom prst="rect">
            <a:avLst/>
          </a:prstGeom>
        </p:spPr>
      </p:pic>
      <p:pic>
        <p:nvPicPr>
          <p:cNvPr id="211" name="Picture 88" descr="server-gray.png">
            <a:extLst>
              <a:ext uri="{FF2B5EF4-FFF2-40B4-BE49-F238E27FC236}">
                <a16:creationId xmlns:a16="http://schemas.microsoft.com/office/drawing/2014/main" id="{2A2087F6-A03B-41D7-FFC4-3242EA82A69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1890" y="2716881"/>
            <a:ext cx="915278" cy="974328"/>
          </a:xfrm>
          <a:prstGeom prst="rect">
            <a:avLst/>
          </a:prstGeom>
        </p:spPr>
      </p:pic>
      <p:pic>
        <p:nvPicPr>
          <p:cNvPr id="212" name="Picture 87" descr="server-gray.png">
            <a:extLst>
              <a:ext uri="{FF2B5EF4-FFF2-40B4-BE49-F238E27FC236}">
                <a16:creationId xmlns:a16="http://schemas.microsoft.com/office/drawing/2014/main" id="{A021BD65-A198-0239-1B4C-044AC224C2E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3" y="4085033"/>
            <a:ext cx="915278" cy="974328"/>
          </a:xfrm>
          <a:prstGeom prst="rect">
            <a:avLst/>
          </a:prstGeom>
        </p:spPr>
      </p:pic>
      <p:pic>
        <p:nvPicPr>
          <p:cNvPr id="213" name="Picture 87" descr="server-gray.png">
            <a:extLst>
              <a:ext uri="{FF2B5EF4-FFF2-40B4-BE49-F238E27FC236}">
                <a16:creationId xmlns:a16="http://schemas.microsoft.com/office/drawing/2014/main" id="{11615FB1-CB4E-86AD-A8C4-57BEE61533C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62346" y="4173933"/>
            <a:ext cx="915278" cy="974328"/>
          </a:xfrm>
          <a:prstGeom prst="rect">
            <a:avLst/>
          </a:prstGeom>
        </p:spPr>
      </p:pic>
      <p:pic>
        <p:nvPicPr>
          <p:cNvPr id="214" name="Content Placeholder 9" descr="switch.png">
            <a:extLst>
              <a:ext uri="{FF2B5EF4-FFF2-40B4-BE49-F238E27FC236}">
                <a16:creationId xmlns:a16="http://schemas.microsoft.com/office/drawing/2014/main" id="{4664578F-E4EB-4D8A-37FB-13D3D19A6A6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4336146" y="4301057"/>
            <a:ext cx="1643349" cy="692945"/>
          </a:xfrm>
          <a:prstGeom prst="rect">
            <a:avLst/>
          </a:prstGeom>
        </p:spPr>
      </p:pic>
      <p:grpSp>
        <p:nvGrpSpPr>
          <p:cNvPr id="215" name="Group 151">
            <a:extLst>
              <a:ext uri="{FF2B5EF4-FFF2-40B4-BE49-F238E27FC236}">
                <a16:creationId xmlns:a16="http://schemas.microsoft.com/office/drawing/2014/main" id="{CDC90730-CB91-7171-2228-F5709907FB0A}"/>
              </a:ext>
            </a:extLst>
          </p:cNvPr>
          <p:cNvGrpSpPr>
            <a:grpSpLocks/>
          </p:cNvGrpSpPr>
          <p:nvPr/>
        </p:nvGrpSpPr>
        <p:grpSpPr bwMode="auto">
          <a:xfrm>
            <a:off x="4331585" y="4243969"/>
            <a:ext cx="1444721" cy="417128"/>
            <a:chOff x="4032" y="480"/>
            <a:chExt cx="768" cy="576"/>
          </a:xfrm>
          <a:gradFill>
            <a:gsLst>
              <a:gs pos="0">
                <a:schemeClr val="bg1"/>
              </a:gs>
              <a:gs pos="100000">
                <a:schemeClr val="hlink"/>
              </a:gs>
            </a:gsLst>
            <a:lin ang="0" scaled="1"/>
          </a:gradFill>
        </p:grpSpPr>
        <p:sp>
          <p:nvSpPr>
            <p:cNvPr id="216" name="Freeform 152">
              <a:extLst>
                <a:ext uri="{FF2B5EF4-FFF2-40B4-BE49-F238E27FC236}">
                  <a16:creationId xmlns:a16="http://schemas.microsoft.com/office/drawing/2014/main" id="{3500577C-41FA-C66D-F91C-510BE16B6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2" y="480"/>
              <a:ext cx="768" cy="576"/>
            </a:xfrm>
            <a:custGeom>
              <a:avLst/>
              <a:gdLst>
                <a:gd name="T0" fmla="*/ 0 w 768"/>
                <a:gd name="T1" fmla="*/ 0 h 576"/>
                <a:gd name="T2" fmla="*/ 768 w 768"/>
                <a:gd name="T3" fmla="*/ 0 h 576"/>
                <a:gd name="T4" fmla="*/ 768 w 768"/>
                <a:gd name="T5" fmla="*/ 576 h 576"/>
                <a:gd name="T6" fmla="*/ 0 w 768"/>
                <a:gd name="T7" fmla="*/ 576 h 5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8"/>
                <a:gd name="T13" fmla="*/ 0 h 576"/>
                <a:gd name="T14" fmla="*/ 768 w 768"/>
                <a:gd name="T15" fmla="*/ 576 h 5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8" h="576">
                  <a:moveTo>
                    <a:pt x="0" y="0"/>
                  </a:moveTo>
                  <a:lnTo>
                    <a:pt x="768" y="0"/>
                  </a:lnTo>
                  <a:lnTo>
                    <a:pt x="768" y="576"/>
                  </a:lnTo>
                  <a:lnTo>
                    <a:pt x="0" y="576"/>
                  </a:lnTo>
                </a:path>
              </a:pathLst>
            </a:cu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solidFill>
                  <a:srgbClr val="333399"/>
                </a:solidFill>
              </a:endParaRPr>
            </a:p>
          </p:txBody>
        </p:sp>
        <p:sp>
          <p:nvSpPr>
            <p:cNvPr id="217" name="Line 153">
              <a:extLst>
                <a:ext uri="{FF2B5EF4-FFF2-40B4-BE49-F238E27FC236}">
                  <a16:creationId xmlns:a16="http://schemas.microsoft.com/office/drawing/2014/main" id="{B824FC53-8274-6F56-AC8E-2516AC267F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64" y="653"/>
              <a:ext cx="0" cy="288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grpSp>
        <p:nvGrpSpPr>
          <p:cNvPr id="218" name="Group 151">
            <a:extLst>
              <a:ext uri="{FF2B5EF4-FFF2-40B4-BE49-F238E27FC236}">
                <a16:creationId xmlns:a16="http://schemas.microsoft.com/office/drawing/2014/main" id="{DA57D4BE-341C-C823-E0E1-5BF7BE08C92B}"/>
              </a:ext>
            </a:extLst>
          </p:cNvPr>
          <p:cNvGrpSpPr>
            <a:grpSpLocks/>
          </p:cNvGrpSpPr>
          <p:nvPr/>
        </p:nvGrpSpPr>
        <p:grpSpPr bwMode="auto">
          <a:xfrm>
            <a:off x="4336146" y="4664951"/>
            <a:ext cx="1444721" cy="400335"/>
            <a:chOff x="4032" y="480"/>
            <a:chExt cx="768" cy="576"/>
          </a:xfrm>
          <a:gradFill>
            <a:gsLst>
              <a:gs pos="0">
                <a:schemeClr val="bg1"/>
              </a:gs>
              <a:gs pos="100000">
                <a:schemeClr val="hlink"/>
              </a:gs>
            </a:gsLst>
            <a:lin ang="0" scaled="1"/>
          </a:gradFill>
        </p:grpSpPr>
        <p:sp>
          <p:nvSpPr>
            <p:cNvPr id="219" name="Freeform 152">
              <a:extLst>
                <a:ext uri="{FF2B5EF4-FFF2-40B4-BE49-F238E27FC236}">
                  <a16:creationId xmlns:a16="http://schemas.microsoft.com/office/drawing/2014/main" id="{85B75081-5B36-0038-B18F-348A372DB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2" y="480"/>
              <a:ext cx="768" cy="576"/>
            </a:xfrm>
            <a:custGeom>
              <a:avLst/>
              <a:gdLst>
                <a:gd name="T0" fmla="*/ 0 w 768"/>
                <a:gd name="T1" fmla="*/ 0 h 576"/>
                <a:gd name="T2" fmla="*/ 768 w 768"/>
                <a:gd name="T3" fmla="*/ 0 h 576"/>
                <a:gd name="T4" fmla="*/ 768 w 768"/>
                <a:gd name="T5" fmla="*/ 576 h 576"/>
                <a:gd name="T6" fmla="*/ 0 w 768"/>
                <a:gd name="T7" fmla="*/ 576 h 5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8"/>
                <a:gd name="T13" fmla="*/ 0 h 576"/>
                <a:gd name="T14" fmla="*/ 768 w 768"/>
                <a:gd name="T15" fmla="*/ 576 h 5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8" h="576">
                  <a:moveTo>
                    <a:pt x="0" y="0"/>
                  </a:moveTo>
                  <a:lnTo>
                    <a:pt x="768" y="0"/>
                  </a:lnTo>
                  <a:lnTo>
                    <a:pt x="768" y="576"/>
                  </a:lnTo>
                  <a:lnTo>
                    <a:pt x="0" y="576"/>
                  </a:lnTo>
                </a:path>
              </a:pathLst>
            </a:cu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solidFill>
                  <a:srgbClr val="333399"/>
                </a:solidFill>
              </a:endParaRPr>
            </a:p>
          </p:txBody>
        </p:sp>
        <p:sp>
          <p:nvSpPr>
            <p:cNvPr id="220" name="Line 153">
              <a:extLst>
                <a:ext uri="{FF2B5EF4-FFF2-40B4-BE49-F238E27FC236}">
                  <a16:creationId xmlns:a16="http://schemas.microsoft.com/office/drawing/2014/main" id="{A9FAAAFA-88B9-C22B-140B-41F442E72E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64" y="653"/>
              <a:ext cx="0" cy="288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221" name="TextBox 32">
            <a:extLst>
              <a:ext uri="{FF2B5EF4-FFF2-40B4-BE49-F238E27FC236}">
                <a16:creationId xmlns:a16="http://schemas.microsoft.com/office/drawing/2014/main" id="{C75FAD4A-849A-9C33-BDDC-0208812F16C2}"/>
              </a:ext>
            </a:extLst>
          </p:cNvPr>
          <p:cNvSpPr txBox="1"/>
          <p:nvPr/>
        </p:nvSpPr>
        <p:spPr>
          <a:xfrm>
            <a:off x="4327049" y="4260987"/>
            <a:ext cx="1427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dirty="0"/>
              <a:t>High </a:t>
            </a:r>
            <a:endParaRPr lang="zh-CN" altLang="en-US" sz="2000" dirty="0"/>
          </a:p>
        </p:txBody>
      </p:sp>
      <p:sp>
        <p:nvSpPr>
          <p:cNvPr id="222" name="TextBox 48">
            <a:extLst>
              <a:ext uri="{FF2B5EF4-FFF2-40B4-BE49-F238E27FC236}">
                <a16:creationId xmlns:a16="http://schemas.microsoft.com/office/drawing/2014/main" id="{1C72D162-201C-55C1-C4EF-F06A7C8DFB99}"/>
              </a:ext>
            </a:extLst>
          </p:cNvPr>
          <p:cNvSpPr txBox="1"/>
          <p:nvPr/>
        </p:nvSpPr>
        <p:spPr>
          <a:xfrm>
            <a:off x="4336146" y="4661097"/>
            <a:ext cx="1427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dirty="0"/>
              <a:t>Low</a:t>
            </a:r>
            <a:endParaRPr lang="zh-CN" altLang="en-US" sz="2000" dirty="0"/>
          </a:p>
        </p:txBody>
      </p:sp>
      <p:sp>
        <p:nvSpPr>
          <p:cNvPr id="223" name="Rectangle 25">
            <a:extLst>
              <a:ext uri="{FF2B5EF4-FFF2-40B4-BE49-F238E27FC236}">
                <a16:creationId xmlns:a16="http://schemas.microsoft.com/office/drawing/2014/main" id="{E0895F40-FE1D-0F73-F9DD-F22495E2C30E}"/>
              </a:ext>
            </a:extLst>
          </p:cNvPr>
          <p:cNvSpPr/>
          <p:nvPr/>
        </p:nvSpPr>
        <p:spPr>
          <a:xfrm>
            <a:off x="2967994" y="3005602"/>
            <a:ext cx="218792" cy="431359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b="1" dirty="0"/>
          </a:p>
        </p:txBody>
      </p:sp>
      <p:sp>
        <p:nvSpPr>
          <p:cNvPr id="224" name="Rectangle 25">
            <a:extLst>
              <a:ext uri="{FF2B5EF4-FFF2-40B4-BE49-F238E27FC236}">
                <a16:creationId xmlns:a16="http://schemas.microsoft.com/office/drawing/2014/main" id="{C7EAECC7-E89F-6A22-4A16-E0FE0FEB4F3B}"/>
              </a:ext>
            </a:extLst>
          </p:cNvPr>
          <p:cNvSpPr/>
          <p:nvPr/>
        </p:nvSpPr>
        <p:spPr>
          <a:xfrm>
            <a:off x="2997621" y="4301746"/>
            <a:ext cx="218792" cy="431359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b="1" dirty="0"/>
          </a:p>
        </p:txBody>
      </p:sp>
      <p:sp>
        <p:nvSpPr>
          <p:cNvPr id="225" name="TextBox 52">
            <a:extLst>
              <a:ext uri="{FF2B5EF4-FFF2-40B4-BE49-F238E27FC236}">
                <a16:creationId xmlns:a16="http://schemas.microsoft.com/office/drawing/2014/main" id="{138735D5-D87D-99F0-D642-93EF7393388B}"/>
              </a:ext>
            </a:extLst>
          </p:cNvPr>
          <p:cNvSpPr txBox="1"/>
          <p:nvPr/>
        </p:nvSpPr>
        <p:spPr>
          <a:xfrm>
            <a:off x="3216413" y="3036615"/>
            <a:ext cx="881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/>
              <a:t>10MB</a:t>
            </a:r>
            <a:endParaRPr lang="zh-CN" altLang="en-US" dirty="0"/>
          </a:p>
        </p:txBody>
      </p:sp>
      <p:sp>
        <p:nvSpPr>
          <p:cNvPr id="226" name="TextBox 53">
            <a:extLst>
              <a:ext uri="{FF2B5EF4-FFF2-40B4-BE49-F238E27FC236}">
                <a16:creationId xmlns:a16="http://schemas.microsoft.com/office/drawing/2014/main" id="{3DDC0C0A-FC6D-68FC-55E7-813D00D6E31B}"/>
              </a:ext>
            </a:extLst>
          </p:cNvPr>
          <p:cNvSpPr txBox="1"/>
          <p:nvPr/>
        </p:nvSpPr>
        <p:spPr>
          <a:xfrm>
            <a:off x="3216413" y="4243969"/>
            <a:ext cx="923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/>
              <a:t>10MB</a:t>
            </a:r>
            <a:endParaRPr lang="zh-CN" altLang="en-US" dirty="0"/>
          </a:p>
        </p:txBody>
      </p:sp>
      <p:sp>
        <p:nvSpPr>
          <p:cNvPr id="227" name="TextBox 54">
            <a:extLst>
              <a:ext uri="{FF2B5EF4-FFF2-40B4-BE49-F238E27FC236}">
                <a16:creationId xmlns:a16="http://schemas.microsoft.com/office/drawing/2014/main" id="{129BD9B2-8699-80DB-7E6E-0646A1B594DA}"/>
              </a:ext>
            </a:extLst>
          </p:cNvPr>
          <p:cNvSpPr txBox="1"/>
          <p:nvPr/>
        </p:nvSpPr>
        <p:spPr>
          <a:xfrm>
            <a:off x="3216413" y="5525882"/>
            <a:ext cx="775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/>
              <a:t>20KB</a:t>
            </a:r>
            <a:endParaRPr lang="zh-CN" altLang="en-US" dirty="0"/>
          </a:p>
        </p:txBody>
      </p:sp>
      <p:sp>
        <p:nvSpPr>
          <p:cNvPr id="228" name="Rectangle 25">
            <a:extLst>
              <a:ext uri="{FF2B5EF4-FFF2-40B4-BE49-F238E27FC236}">
                <a16:creationId xmlns:a16="http://schemas.microsoft.com/office/drawing/2014/main" id="{571FDD47-8FDC-7CC8-57EC-009C00ABEFD4}"/>
              </a:ext>
            </a:extLst>
          </p:cNvPr>
          <p:cNvSpPr/>
          <p:nvPr/>
        </p:nvSpPr>
        <p:spPr>
          <a:xfrm>
            <a:off x="2997621" y="5525882"/>
            <a:ext cx="218792" cy="431359"/>
          </a:xfrm>
          <a:prstGeom prst="rect">
            <a:avLst/>
          </a:prstGeom>
          <a:solidFill>
            <a:srgbClr val="00B05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b="1" dirty="0"/>
          </a:p>
        </p:txBody>
      </p:sp>
      <p:grpSp>
        <p:nvGrpSpPr>
          <p:cNvPr id="229" name="그룹 228">
            <a:extLst>
              <a:ext uri="{FF2B5EF4-FFF2-40B4-BE49-F238E27FC236}">
                <a16:creationId xmlns:a16="http://schemas.microsoft.com/office/drawing/2014/main" id="{EBBCC9DD-13CD-36B8-33D0-90DC42A9CBAC}"/>
              </a:ext>
            </a:extLst>
          </p:cNvPr>
          <p:cNvGrpSpPr/>
          <p:nvPr/>
        </p:nvGrpSpPr>
        <p:grpSpPr>
          <a:xfrm>
            <a:off x="8119221" y="4334403"/>
            <a:ext cx="1511773" cy="607311"/>
            <a:chOff x="2051720" y="2633505"/>
            <a:chExt cx="3960440" cy="1590990"/>
          </a:xfrm>
        </p:grpSpPr>
        <p:grpSp>
          <p:nvGrpSpPr>
            <p:cNvPr id="230" name="Group 151">
              <a:extLst>
                <a:ext uri="{FF2B5EF4-FFF2-40B4-BE49-F238E27FC236}">
                  <a16:creationId xmlns:a16="http://schemas.microsoft.com/office/drawing/2014/main" id="{173D7D84-3292-8D34-1FF8-C3F6637EFF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51720" y="2633505"/>
              <a:ext cx="3960440" cy="792088"/>
              <a:chOff x="4032" y="480"/>
              <a:chExt cx="768" cy="576"/>
            </a:xfrm>
            <a:noFill/>
          </p:grpSpPr>
          <p:sp>
            <p:nvSpPr>
              <p:cNvPr id="245" name="Freeform 152">
                <a:extLst>
                  <a:ext uri="{FF2B5EF4-FFF2-40B4-BE49-F238E27FC236}">
                    <a16:creationId xmlns:a16="http://schemas.microsoft.com/office/drawing/2014/main" id="{BA706AA7-2D0D-351C-6483-18EBC7EDD0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2" y="480"/>
                <a:ext cx="768" cy="576"/>
              </a:xfrm>
              <a:custGeom>
                <a:avLst/>
                <a:gdLst>
                  <a:gd name="T0" fmla="*/ 0 w 768"/>
                  <a:gd name="T1" fmla="*/ 0 h 576"/>
                  <a:gd name="T2" fmla="*/ 768 w 768"/>
                  <a:gd name="T3" fmla="*/ 0 h 576"/>
                  <a:gd name="T4" fmla="*/ 768 w 768"/>
                  <a:gd name="T5" fmla="*/ 576 h 576"/>
                  <a:gd name="T6" fmla="*/ 0 w 768"/>
                  <a:gd name="T7" fmla="*/ 576 h 57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8"/>
                  <a:gd name="T13" fmla="*/ 0 h 576"/>
                  <a:gd name="T14" fmla="*/ 768 w 768"/>
                  <a:gd name="T15" fmla="*/ 576 h 57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8" h="576">
                    <a:moveTo>
                      <a:pt x="0" y="0"/>
                    </a:moveTo>
                    <a:lnTo>
                      <a:pt x="768" y="0"/>
                    </a:lnTo>
                    <a:lnTo>
                      <a:pt x="768" y="576"/>
                    </a:lnTo>
                    <a:lnTo>
                      <a:pt x="0" y="576"/>
                    </a:lnTo>
                  </a:path>
                </a:pathLst>
              </a:cu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solidFill>
                    <a:srgbClr val="333399"/>
                  </a:solidFill>
                </a:endParaRPr>
              </a:p>
            </p:txBody>
          </p:sp>
          <p:sp>
            <p:nvSpPr>
              <p:cNvPr id="246" name="Line 153">
                <a:extLst>
                  <a:ext uri="{FF2B5EF4-FFF2-40B4-BE49-F238E27FC236}">
                    <a16:creationId xmlns:a16="http://schemas.microsoft.com/office/drawing/2014/main" id="{1F68E7E7-0FAC-F405-AB12-55B84ECB43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64" y="653"/>
                <a:ext cx="0" cy="288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</p:grpSp>
        <p:grpSp>
          <p:nvGrpSpPr>
            <p:cNvPr id="231" name="Group 151">
              <a:extLst>
                <a:ext uri="{FF2B5EF4-FFF2-40B4-BE49-F238E27FC236}">
                  <a16:creationId xmlns:a16="http://schemas.microsoft.com/office/drawing/2014/main" id="{E270916C-ACE0-B991-9382-C31CB455B0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51720" y="3432403"/>
              <a:ext cx="3960440" cy="792092"/>
              <a:chOff x="4032" y="480"/>
              <a:chExt cx="768" cy="576"/>
            </a:xfrm>
            <a:gradFill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</p:grpSpPr>
          <p:sp>
            <p:nvSpPr>
              <p:cNvPr id="243" name="Freeform 152">
                <a:extLst>
                  <a:ext uri="{FF2B5EF4-FFF2-40B4-BE49-F238E27FC236}">
                    <a16:creationId xmlns:a16="http://schemas.microsoft.com/office/drawing/2014/main" id="{44328F19-AC0F-8C7B-9E16-43E1AD6808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2" y="480"/>
                <a:ext cx="768" cy="576"/>
              </a:xfrm>
              <a:custGeom>
                <a:avLst/>
                <a:gdLst>
                  <a:gd name="T0" fmla="*/ 0 w 768"/>
                  <a:gd name="T1" fmla="*/ 0 h 576"/>
                  <a:gd name="T2" fmla="*/ 768 w 768"/>
                  <a:gd name="T3" fmla="*/ 0 h 576"/>
                  <a:gd name="T4" fmla="*/ 768 w 768"/>
                  <a:gd name="T5" fmla="*/ 576 h 576"/>
                  <a:gd name="T6" fmla="*/ 0 w 768"/>
                  <a:gd name="T7" fmla="*/ 576 h 57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8"/>
                  <a:gd name="T13" fmla="*/ 0 h 576"/>
                  <a:gd name="T14" fmla="*/ 768 w 768"/>
                  <a:gd name="T15" fmla="*/ 576 h 57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8" h="576">
                    <a:moveTo>
                      <a:pt x="0" y="0"/>
                    </a:moveTo>
                    <a:lnTo>
                      <a:pt x="768" y="0"/>
                    </a:lnTo>
                    <a:lnTo>
                      <a:pt x="768" y="576"/>
                    </a:lnTo>
                    <a:lnTo>
                      <a:pt x="0" y="576"/>
                    </a:lnTo>
                  </a:path>
                </a:pathLst>
              </a:cu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solidFill>
                    <a:srgbClr val="333399"/>
                  </a:solidFill>
                </a:endParaRPr>
              </a:p>
            </p:txBody>
          </p:sp>
          <p:sp>
            <p:nvSpPr>
              <p:cNvPr id="244" name="Line 153">
                <a:extLst>
                  <a:ext uri="{FF2B5EF4-FFF2-40B4-BE49-F238E27FC236}">
                    <a16:creationId xmlns:a16="http://schemas.microsoft.com/office/drawing/2014/main" id="{99701108-18B5-817D-CA42-68D669D152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64" y="653"/>
                <a:ext cx="0" cy="288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</p:grpSp>
        <p:sp>
          <p:nvSpPr>
            <p:cNvPr id="232" name="Rectangle 25">
              <a:extLst>
                <a:ext uri="{FF2B5EF4-FFF2-40B4-BE49-F238E27FC236}">
                  <a16:creationId xmlns:a16="http://schemas.microsoft.com/office/drawing/2014/main" id="{E8413788-D83F-016F-2765-9FFE92F3649D}"/>
                </a:ext>
              </a:extLst>
            </p:cNvPr>
            <p:cNvSpPr/>
            <p:nvPr/>
          </p:nvSpPr>
          <p:spPr>
            <a:xfrm>
              <a:off x="5560363" y="2640316"/>
              <a:ext cx="432048" cy="764502"/>
            </a:xfrm>
            <a:prstGeom prst="rect">
              <a:avLst/>
            </a:prstGeom>
            <a:solidFill>
              <a:srgbClr val="00B050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600" b="1" dirty="0"/>
            </a:p>
          </p:txBody>
        </p:sp>
        <p:sp>
          <p:nvSpPr>
            <p:cNvPr id="233" name="Rectangle 25">
              <a:extLst>
                <a:ext uri="{FF2B5EF4-FFF2-40B4-BE49-F238E27FC236}">
                  <a16:creationId xmlns:a16="http://schemas.microsoft.com/office/drawing/2014/main" id="{79A214A6-6C2B-DCE3-C0DD-ED0AD167665B}"/>
                </a:ext>
              </a:extLst>
            </p:cNvPr>
            <p:cNvSpPr/>
            <p:nvPr/>
          </p:nvSpPr>
          <p:spPr>
            <a:xfrm>
              <a:off x="5560363" y="3443804"/>
              <a:ext cx="432048" cy="780213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600" b="1" dirty="0"/>
            </a:p>
          </p:txBody>
        </p:sp>
        <p:sp>
          <p:nvSpPr>
            <p:cNvPr id="234" name="Rectangle 25">
              <a:extLst>
                <a:ext uri="{FF2B5EF4-FFF2-40B4-BE49-F238E27FC236}">
                  <a16:creationId xmlns:a16="http://schemas.microsoft.com/office/drawing/2014/main" id="{66F800F8-3667-5E9E-788A-0CC6DEAA779A}"/>
                </a:ext>
              </a:extLst>
            </p:cNvPr>
            <p:cNvSpPr/>
            <p:nvPr/>
          </p:nvSpPr>
          <p:spPr>
            <a:xfrm>
              <a:off x="4696267" y="2640316"/>
              <a:ext cx="451797" cy="764502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600" b="1" dirty="0"/>
            </a:p>
          </p:txBody>
        </p:sp>
        <p:sp>
          <p:nvSpPr>
            <p:cNvPr id="235" name="Rectangle 25">
              <a:extLst>
                <a:ext uri="{FF2B5EF4-FFF2-40B4-BE49-F238E27FC236}">
                  <a16:creationId xmlns:a16="http://schemas.microsoft.com/office/drawing/2014/main" id="{6D1C158D-89C5-82E0-50A7-084D3439237C}"/>
                </a:ext>
              </a:extLst>
            </p:cNvPr>
            <p:cNvSpPr/>
            <p:nvPr/>
          </p:nvSpPr>
          <p:spPr>
            <a:xfrm>
              <a:off x="5135655" y="2640316"/>
              <a:ext cx="444457" cy="764502"/>
            </a:xfrm>
            <a:prstGeom prst="rect">
              <a:avLst/>
            </a:prstGeom>
            <a:solidFill>
              <a:srgbClr val="00B050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600" b="1" dirty="0"/>
            </a:p>
          </p:txBody>
        </p:sp>
        <p:sp>
          <p:nvSpPr>
            <p:cNvPr id="236" name="Rectangle 25">
              <a:extLst>
                <a:ext uri="{FF2B5EF4-FFF2-40B4-BE49-F238E27FC236}">
                  <a16:creationId xmlns:a16="http://schemas.microsoft.com/office/drawing/2014/main" id="{D9A4B70E-67C8-A860-507F-34ECCEF5BF3C}"/>
                </a:ext>
              </a:extLst>
            </p:cNvPr>
            <p:cNvSpPr/>
            <p:nvPr/>
          </p:nvSpPr>
          <p:spPr>
            <a:xfrm>
              <a:off x="5128315" y="3443805"/>
              <a:ext cx="436050" cy="780213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600" b="1" dirty="0"/>
            </a:p>
          </p:txBody>
        </p:sp>
        <p:sp>
          <p:nvSpPr>
            <p:cNvPr id="237" name="Rectangle 25">
              <a:extLst>
                <a:ext uri="{FF2B5EF4-FFF2-40B4-BE49-F238E27FC236}">
                  <a16:creationId xmlns:a16="http://schemas.microsoft.com/office/drawing/2014/main" id="{AF7A7B83-5BB6-2F72-8D60-D3BF9FABD98F}"/>
                </a:ext>
              </a:extLst>
            </p:cNvPr>
            <p:cNvSpPr/>
            <p:nvPr/>
          </p:nvSpPr>
          <p:spPr>
            <a:xfrm>
              <a:off x="4683858" y="3443805"/>
              <a:ext cx="444458" cy="780213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600" b="1" dirty="0"/>
            </a:p>
          </p:txBody>
        </p:sp>
        <p:sp>
          <p:nvSpPr>
            <p:cNvPr id="238" name="Rectangle 25">
              <a:extLst>
                <a:ext uri="{FF2B5EF4-FFF2-40B4-BE49-F238E27FC236}">
                  <a16:creationId xmlns:a16="http://schemas.microsoft.com/office/drawing/2014/main" id="{C61D6CAD-F712-E38D-A3A9-9CC287B34C5B}"/>
                </a:ext>
              </a:extLst>
            </p:cNvPr>
            <p:cNvSpPr/>
            <p:nvPr/>
          </p:nvSpPr>
          <p:spPr>
            <a:xfrm>
              <a:off x="4251810" y="3443804"/>
              <a:ext cx="432048" cy="780213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600" b="1" dirty="0"/>
            </a:p>
          </p:txBody>
        </p:sp>
        <p:sp>
          <p:nvSpPr>
            <p:cNvPr id="239" name="Rectangle 25">
              <a:extLst>
                <a:ext uri="{FF2B5EF4-FFF2-40B4-BE49-F238E27FC236}">
                  <a16:creationId xmlns:a16="http://schemas.microsoft.com/office/drawing/2014/main" id="{20C01650-A8B1-CAE9-8DC9-9F0523CC2A85}"/>
                </a:ext>
              </a:extLst>
            </p:cNvPr>
            <p:cNvSpPr/>
            <p:nvPr/>
          </p:nvSpPr>
          <p:spPr>
            <a:xfrm>
              <a:off x="3819761" y="3443804"/>
              <a:ext cx="432048" cy="780213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600" b="1" dirty="0"/>
            </a:p>
          </p:txBody>
        </p:sp>
        <p:sp>
          <p:nvSpPr>
            <p:cNvPr id="240" name="Rectangle 25">
              <a:extLst>
                <a:ext uri="{FF2B5EF4-FFF2-40B4-BE49-F238E27FC236}">
                  <a16:creationId xmlns:a16="http://schemas.microsoft.com/office/drawing/2014/main" id="{885CCE02-15BE-6702-365F-CCECFDB62078}"/>
                </a:ext>
              </a:extLst>
            </p:cNvPr>
            <p:cNvSpPr/>
            <p:nvPr/>
          </p:nvSpPr>
          <p:spPr>
            <a:xfrm>
              <a:off x="3400123" y="3443804"/>
              <a:ext cx="432048" cy="780213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600" b="1" dirty="0"/>
            </a:p>
          </p:txBody>
        </p:sp>
        <p:sp>
          <p:nvSpPr>
            <p:cNvPr id="241" name="Rectangle 25">
              <a:extLst>
                <a:ext uri="{FF2B5EF4-FFF2-40B4-BE49-F238E27FC236}">
                  <a16:creationId xmlns:a16="http://schemas.microsoft.com/office/drawing/2014/main" id="{DD960A5D-575E-2C13-D300-349D251DA3F1}"/>
                </a:ext>
              </a:extLst>
            </p:cNvPr>
            <p:cNvSpPr/>
            <p:nvPr/>
          </p:nvSpPr>
          <p:spPr>
            <a:xfrm>
              <a:off x="2968075" y="3443805"/>
              <a:ext cx="432048" cy="780212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600" b="1" dirty="0"/>
            </a:p>
          </p:txBody>
        </p:sp>
        <p:sp>
          <p:nvSpPr>
            <p:cNvPr id="242" name="Rectangle 25">
              <a:extLst>
                <a:ext uri="{FF2B5EF4-FFF2-40B4-BE49-F238E27FC236}">
                  <a16:creationId xmlns:a16="http://schemas.microsoft.com/office/drawing/2014/main" id="{72D56153-C7D2-FEC6-F3FB-CCE10655DE77}"/>
                </a:ext>
              </a:extLst>
            </p:cNvPr>
            <p:cNvSpPr/>
            <p:nvPr/>
          </p:nvSpPr>
          <p:spPr>
            <a:xfrm>
              <a:off x="2536027" y="3443804"/>
              <a:ext cx="432048" cy="780213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600" b="1" dirty="0"/>
            </a:p>
          </p:txBody>
        </p:sp>
      </p:grpSp>
      <p:sp>
        <p:nvSpPr>
          <p:cNvPr id="247" name="TextBox 246">
            <a:extLst>
              <a:ext uri="{FF2B5EF4-FFF2-40B4-BE49-F238E27FC236}">
                <a16:creationId xmlns:a16="http://schemas.microsoft.com/office/drawing/2014/main" id="{31F8B322-16C6-31E2-8D69-E28E700DC3DD}"/>
              </a:ext>
            </a:extLst>
          </p:cNvPr>
          <p:cNvSpPr txBox="1"/>
          <p:nvPr/>
        </p:nvSpPr>
        <p:spPr>
          <a:xfrm>
            <a:off x="7277624" y="4975872"/>
            <a:ext cx="3204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kern="0" dirty="0">
                <a:solidFill>
                  <a:prstClr val="black"/>
                </a:solidFill>
                <a:latin typeface="Calibri"/>
                <a:ea typeface="Corbel" charset="0"/>
                <a:cs typeface="Corbel" charset="0"/>
              </a:rPr>
              <a:t>Threshold (20KB)</a:t>
            </a:r>
            <a:endParaRPr kumimoji="0" lang="en-US" altLang="zh-CN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orbel" charset="0"/>
              <a:cs typeface="Corbel" charset="0"/>
            </a:endParaRPr>
          </a:p>
        </p:txBody>
      </p:sp>
      <p:sp>
        <p:nvSpPr>
          <p:cNvPr id="248" name="내용 개체 틀 2">
            <a:extLst>
              <a:ext uri="{FF2B5EF4-FFF2-40B4-BE49-F238E27FC236}">
                <a16:creationId xmlns:a16="http://schemas.microsoft.com/office/drawing/2014/main" id="{EE26B954-7DFF-A2FA-4622-7DA65AE5D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672" y="1524000"/>
            <a:ext cx="11208657" cy="4652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ko-KR" sz="3200" dirty="0">
                <a:latin typeface="Calibri" panose="020F0502020204030204" pitchFamily="34" charset="0"/>
                <a:cs typeface="Calibri" panose="020F0502020204030204" pitchFamily="34" charset="0"/>
              </a:rPr>
              <a:t>Multiple-level Feedback Queue (MLFQ) [3,4,5] can</a:t>
            </a:r>
          </a:p>
          <a:p>
            <a:pPr marL="0" indent="0" algn="ctr">
              <a:buNone/>
            </a:pPr>
            <a:r>
              <a:rPr lang="en-US" altLang="ko-KR" sz="3200" dirty="0">
                <a:latin typeface="Calibri" panose="020F0502020204030204" pitchFamily="34" charset="0"/>
                <a:cs typeface="Calibri" panose="020F0502020204030204" pitchFamily="34" charset="0"/>
              </a:rPr>
              <a:t> emulate Shortest Job First (SJF) without information. </a:t>
            </a:r>
          </a:p>
        </p:txBody>
      </p:sp>
      <p:sp>
        <p:nvSpPr>
          <p:cNvPr id="249" name="직사각형 248">
            <a:extLst>
              <a:ext uri="{FF2B5EF4-FFF2-40B4-BE49-F238E27FC236}">
                <a16:creationId xmlns:a16="http://schemas.microsoft.com/office/drawing/2014/main" id="{8D4D8574-E001-49D1-1EF9-D18814CC6AA5}"/>
              </a:ext>
            </a:extLst>
          </p:cNvPr>
          <p:cNvSpPr/>
          <p:nvPr/>
        </p:nvSpPr>
        <p:spPr>
          <a:xfrm>
            <a:off x="1482098" y="6479539"/>
            <a:ext cx="2196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Image credit: PIAS [3]</a:t>
            </a:r>
            <a:endParaRPr lang="ko-KR" altLang="en-US" dirty="0"/>
          </a:p>
        </p:txBody>
      </p:sp>
      <p:sp>
        <p:nvSpPr>
          <p:cNvPr id="250" name="직사각형 249">
            <a:extLst>
              <a:ext uri="{FF2B5EF4-FFF2-40B4-BE49-F238E27FC236}">
                <a16:creationId xmlns:a16="http://schemas.microsoft.com/office/drawing/2014/main" id="{D6C94B2F-27A8-3EB2-A0C3-F932EC5982B9}"/>
              </a:ext>
            </a:extLst>
          </p:cNvPr>
          <p:cNvSpPr/>
          <p:nvPr/>
        </p:nvSpPr>
        <p:spPr>
          <a:xfrm>
            <a:off x="8965292" y="5934662"/>
            <a:ext cx="24783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>
                <a:latin typeface="Calibri" panose="020F0502020204030204" pitchFamily="34" charset="0"/>
                <a:cs typeface="Calibri" panose="020F0502020204030204" pitchFamily="34" charset="0"/>
              </a:rPr>
              <a:t>[3] PIAS [NSDI’15] </a:t>
            </a:r>
          </a:p>
          <a:p>
            <a:r>
              <a:rPr lang="en-US" altLang="ko-KR">
                <a:latin typeface="Calibri" panose="020F0502020204030204" pitchFamily="34" charset="0"/>
                <a:cs typeface="Calibri" panose="020F0502020204030204" pitchFamily="34" charset="0"/>
              </a:rPr>
              <a:t>[4] Aalo [SIGCOMM’15]  </a:t>
            </a:r>
          </a:p>
          <a:p>
            <a:r>
              <a:rPr lang="en-US" altLang="ko-KR">
                <a:latin typeface="Calibri" panose="020F0502020204030204" pitchFamily="34" charset="0"/>
                <a:cs typeface="Calibri" panose="020F0502020204030204" pitchFamily="34" charset="0"/>
              </a:rPr>
              <a:t>[5] AuTO [SIGCOMM’18]</a:t>
            </a:r>
            <a:endParaRPr lang="ko-KR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382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8E1DF22-44C4-4BA9-98D8-BB987C8D1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Unique characteristics in Cellular Networks</a:t>
            </a:r>
            <a:endParaRPr lang="ko-KR" altLang="en-US" dirty="0"/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AF844711-4875-4587-84BE-8D8D306C93C3}"/>
              </a:ext>
            </a:extLst>
          </p:cNvPr>
          <p:cNvSpPr/>
          <p:nvPr/>
        </p:nvSpPr>
        <p:spPr>
          <a:xfrm>
            <a:off x="519933" y="2811569"/>
            <a:ext cx="3592729" cy="1334424"/>
          </a:xfrm>
          <a:prstGeom prst="ellipse">
            <a:avLst/>
          </a:prstGeom>
          <a:gradFill>
            <a:gsLst>
              <a:gs pos="88000">
                <a:schemeClr val="bg1">
                  <a:alpha val="0"/>
                </a:schemeClr>
              </a:gs>
              <a:gs pos="11000">
                <a:srgbClr val="BBD05B">
                  <a:alpha val="95000"/>
                </a:srgbClr>
              </a:gs>
              <a:gs pos="49000">
                <a:srgbClr val="BBD05B">
                  <a:alpha val="56832"/>
                </a:srgbClr>
              </a:gs>
              <a:gs pos="0">
                <a:srgbClr val="BBD05B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28EFC922-0FD8-40B8-B228-1481F1BD901D}"/>
              </a:ext>
            </a:extLst>
          </p:cNvPr>
          <p:cNvGrpSpPr/>
          <p:nvPr/>
        </p:nvGrpSpPr>
        <p:grpSpPr>
          <a:xfrm>
            <a:off x="2657538" y="3336775"/>
            <a:ext cx="359840" cy="659536"/>
            <a:chOff x="3099314" y="47792"/>
            <a:chExt cx="448113" cy="821327"/>
          </a:xfrm>
        </p:grpSpPr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4654768B-704C-4A1B-81E3-975368EBB52B}"/>
                </a:ext>
              </a:extLst>
            </p:cNvPr>
            <p:cNvSpPr/>
            <p:nvPr/>
          </p:nvSpPr>
          <p:spPr>
            <a:xfrm>
              <a:off x="3131766" y="96808"/>
              <a:ext cx="382620" cy="7442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자유형 100">
              <a:extLst>
                <a:ext uri="{FF2B5EF4-FFF2-40B4-BE49-F238E27FC236}">
                  <a16:creationId xmlns:a16="http://schemas.microsoft.com/office/drawing/2014/main" id="{4BF40B5B-8948-4689-A7B9-8D9A73819E14}"/>
                </a:ext>
              </a:extLst>
            </p:cNvPr>
            <p:cNvSpPr/>
            <p:nvPr/>
          </p:nvSpPr>
          <p:spPr>
            <a:xfrm>
              <a:off x="3099314" y="47792"/>
              <a:ext cx="448113" cy="821327"/>
            </a:xfrm>
            <a:custGeom>
              <a:avLst/>
              <a:gdLst>
                <a:gd name="connsiteX0" fmla="*/ 381143 w 448113"/>
                <a:gd name="connsiteY0" fmla="*/ 0 h 821327"/>
                <a:gd name="connsiteX1" fmla="*/ 66970 w 448113"/>
                <a:gd name="connsiteY1" fmla="*/ 0 h 821327"/>
                <a:gd name="connsiteX2" fmla="*/ 0 w 448113"/>
                <a:gd name="connsiteY2" fmla="*/ 66435 h 821327"/>
                <a:gd name="connsiteX3" fmla="*/ 0 w 448113"/>
                <a:gd name="connsiteY3" fmla="*/ 754893 h 821327"/>
                <a:gd name="connsiteX4" fmla="*/ 66970 w 448113"/>
                <a:gd name="connsiteY4" fmla="*/ 821328 h 821327"/>
                <a:gd name="connsiteX5" fmla="*/ 381143 w 448113"/>
                <a:gd name="connsiteY5" fmla="*/ 821328 h 821327"/>
                <a:gd name="connsiteX6" fmla="*/ 448113 w 448113"/>
                <a:gd name="connsiteY6" fmla="*/ 754893 h 821327"/>
                <a:gd name="connsiteX7" fmla="*/ 448113 w 448113"/>
                <a:gd name="connsiteY7" fmla="*/ 66444 h 821327"/>
                <a:gd name="connsiteX8" fmla="*/ 381143 w 448113"/>
                <a:gd name="connsiteY8" fmla="*/ 0 h 821327"/>
                <a:gd name="connsiteX9" fmla="*/ 150466 w 448113"/>
                <a:gd name="connsiteY9" fmla="*/ 52271 h 821327"/>
                <a:gd name="connsiteX10" fmla="*/ 297637 w 448113"/>
                <a:gd name="connsiteY10" fmla="*/ 52271 h 821327"/>
                <a:gd name="connsiteX11" fmla="*/ 308962 w 448113"/>
                <a:gd name="connsiteY11" fmla="*/ 63505 h 821327"/>
                <a:gd name="connsiteX12" fmla="*/ 297637 w 448113"/>
                <a:gd name="connsiteY12" fmla="*/ 74740 h 821327"/>
                <a:gd name="connsiteX13" fmla="*/ 150466 w 448113"/>
                <a:gd name="connsiteY13" fmla="*/ 74740 h 821327"/>
                <a:gd name="connsiteX14" fmla="*/ 139141 w 448113"/>
                <a:gd name="connsiteY14" fmla="*/ 63505 h 821327"/>
                <a:gd name="connsiteX15" fmla="*/ 150466 w 448113"/>
                <a:gd name="connsiteY15" fmla="*/ 52271 h 821327"/>
                <a:gd name="connsiteX16" fmla="*/ 224057 w 448113"/>
                <a:gd name="connsiteY16" fmla="*/ 793057 h 821327"/>
                <a:gd name="connsiteX17" fmla="*/ 184175 w 448113"/>
                <a:gd name="connsiteY17" fmla="*/ 753495 h 821327"/>
                <a:gd name="connsiteX18" fmla="*/ 224057 w 448113"/>
                <a:gd name="connsiteY18" fmla="*/ 713932 h 821327"/>
                <a:gd name="connsiteX19" fmla="*/ 263938 w 448113"/>
                <a:gd name="connsiteY19" fmla="*/ 753495 h 821327"/>
                <a:gd name="connsiteX20" fmla="*/ 224057 w 448113"/>
                <a:gd name="connsiteY20" fmla="*/ 793057 h 821327"/>
                <a:gd name="connsiteX21" fmla="*/ 416071 w 448113"/>
                <a:gd name="connsiteY21" fmla="*/ 686068 h 821327"/>
                <a:gd name="connsiteX22" fmla="*/ 32042 w 448113"/>
                <a:gd name="connsiteY22" fmla="*/ 686068 h 821327"/>
                <a:gd name="connsiteX23" fmla="*/ 32042 w 448113"/>
                <a:gd name="connsiteY23" fmla="*/ 121379 h 821327"/>
                <a:gd name="connsiteX24" fmla="*/ 416071 w 448113"/>
                <a:gd name="connsiteY24" fmla="*/ 121379 h 821327"/>
                <a:gd name="connsiteX25" fmla="*/ 416071 w 448113"/>
                <a:gd name="connsiteY25" fmla="*/ 686068 h 821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48113" h="821327">
                  <a:moveTo>
                    <a:pt x="381143" y="0"/>
                  </a:moveTo>
                  <a:lnTo>
                    <a:pt x="66970" y="0"/>
                  </a:lnTo>
                  <a:cubicBezTo>
                    <a:pt x="30137" y="0"/>
                    <a:pt x="0" y="29896"/>
                    <a:pt x="0" y="66435"/>
                  </a:cubicBezTo>
                  <a:lnTo>
                    <a:pt x="0" y="754893"/>
                  </a:lnTo>
                  <a:cubicBezTo>
                    <a:pt x="0" y="791431"/>
                    <a:pt x="30137" y="821328"/>
                    <a:pt x="66970" y="821328"/>
                  </a:cubicBezTo>
                  <a:lnTo>
                    <a:pt x="381143" y="821328"/>
                  </a:lnTo>
                  <a:cubicBezTo>
                    <a:pt x="417976" y="821328"/>
                    <a:pt x="448113" y="791431"/>
                    <a:pt x="448113" y="754893"/>
                  </a:cubicBezTo>
                  <a:lnTo>
                    <a:pt x="448113" y="66444"/>
                  </a:lnTo>
                  <a:cubicBezTo>
                    <a:pt x="448123" y="29905"/>
                    <a:pt x="417976" y="0"/>
                    <a:pt x="381143" y="0"/>
                  </a:cubicBezTo>
                  <a:close/>
                  <a:moveTo>
                    <a:pt x="150466" y="52271"/>
                  </a:moveTo>
                  <a:lnTo>
                    <a:pt x="297637" y="52271"/>
                  </a:lnTo>
                  <a:cubicBezTo>
                    <a:pt x="303867" y="52271"/>
                    <a:pt x="308962" y="57326"/>
                    <a:pt x="308962" y="63505"/>
                  </a:cubicBezTo>
                  <a:cubicBezTo>
                    <a:pt x="308962" y="69685"/>
                    <a:pt x="303867" y="74740"/>
                    <a:pt x="297637" y="74740"/>
                  </a:cubicBezTo>
                  <a:lnTo>
                    <a:pt x="150466" y="74740"/>
                  </a:lnTo>
                  <a:cubicBezTo>
                    <a:pt x="144237" y="74740"/>
                    <a:pt x="139141" y="69685"/>
                    <a:pt x="139141" y="63505"/>
                  </a:cubicBezTo>
                  <a:cubicBezTo>
                    <a:pt x="139141" y="57326"/>
                    <a:pt x="144237" y="52271"/>
                    <a:pt x="150466" y="52271"/>
                  </a:cubicBezTo>
                  <a:close/>
                  <a:moveTo>
                    <a:pt x="224057" y="793057"/>
                  </a:moveTo>
                  <a:cubicBezTo>
                    <a:pt x="202035" y="793057"/>
                    <a:pt x="184175" y="775340"/>
                    <a:pt x="184175" y="753495"/>
                  </a:cubicBezTo>
                  <a:cubicBezTo>
                    <a:pt x="184175" y="731649"/>
                    <a:pt x="202035" y="713932"/>
                    <a:pt x="224057" y="713932"/>
                  </a:cubicBezTo>
                  <a:cubicBezTo>
                    <a:pt x="246078" y="713932"/>
                    <a:pt x="263938" y="731649"/>
                    <a:pt x="263938" y="753495"/>
                  </a:cubicBezTo>
                  <a:cubicBezTo>
                    <a:pt x="263938" y="775350"/>
                    <a:pt x="246078" y="793057"/>
                    <a:pt x="224057" y="793057"/>
                  </a:cubicBezTo>
                  <a:close/>
                  <a:moveTo>
                    <a:pt x="416071" y="686068"/>
                  </a:moveTo>
                  <a:lnTo>
                    <a:pt x="32042" y="686068"/>
                  </a:lnTo>
                  <a:lnTo>
                    <a:pt x="32042" y="121379"/>
                  </a:lnTo>
                  <a:lnTo>
                    <a:pt x="416071" y="121379"/>
                  </a:lnTo>
                  <a:lnTo>
                    <a:pt x="416071" y="68606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ore-KR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9F467E9A-FA6A-43FB-B3E9-9BD72B262676}"/>
              </a:ext>
            </a:extLst>
          </p:cNvPr>
          <p:cNvGrpSpPr/>
          <p:nvPr/>
        </p:nvGrpSpPr>
        <p:grpSpPr>
          <a:xfrm>
            <a:off x="707853" y="2758772"/>
            <a:ext cx="373637" cy="684824"/>
            <a:chOff x="3099314" y="47792"/>
            <a:chExt cx="448113" cy="821327"/>
          </a:xfrm>
        </p:grpSpPr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500E8D7F-9EB8-4304-BC3A-6AD4A80F9699}"/>
                </a:ext>
              </a:extLst>
            </p:cNvPr>
            <p:cNvSpPr/>
            <p:nvPr/>
          </p:nvSpPr>
          <p:spPr>
            <a:xfrm>
              <a:off x="3131766" y="96808"/>
              <a:ext cx="382620" cy="7442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자유형 133">
              <a:extLst>
                <a:ext uri="{FF2B5EF4-FFF2-40B4-BE49-F238E27FC236}">
                  <a16:creationId xmlns:a16="http://schemas.microsoft.com/office/drawing/2014/main" id="{C21D7108-1880-40DA-872E-F8F3A47D4E6F}"/>
                </a:ext>
              </a:extLst>
            </p:cNvPr>
            <p:cNvSpPr/>
            <p:nvPr/>
          </p:nvSpPr>
          <p:spPr>
            <a:xfrm>
              <a:off x="3099314" y="47792"/>
              <a:ext cx="448113" cy="821327"/>
            </a:xfrm>
            <a:custGeom>
              <a:avLst/>
              <a:gdLst>
                <a:gd name="connsiteX0" fmla="*/ 381143 w 448113"/>
                <a:gd name="connsiteY0" fmla="*/ 0 h 821327"/>
                <a:gd name="connsiteX1" fmla="*/ 66970 w 448113"/>
                <a:gd name="connsiteY1" fmla="*/ 0 h 821327"/>
                <a:gd name="connsiteX2" fmla="*/ 0 w 448113"/>
                <a:gd name="connsiteY2" fmla="*/ 66435 h 821327"/>
                <a:gd name="connsiteX3" fmla="*/ 0 w 448113"/>
                <a:gd name="connsiteY3" fmla="*/ 754893 h 821327"/>
                <a:gd name="connsiteX4" fmla="*/ 66970 w 448113"/>
                <a:gd name="connsiteY4" fmla="*/ 821328 h 821327"/>
                <a:gd name="connsiteX5" fmla="*/ 381143 w 448113"/>
                <a:gd name="connsiteY5" fmla="*/ 821328 h 821327"/>
                <a:gd name="connsiteX6" fmla="*/ 448113 w 448113"/>
                <a:gd name="connsiteY6" fmla="*/ 754893 h 821327"/>
                <a:gd name="connsiteX7" fmla="*/ 448113 w 448113"/>
                <a:gd name="connsiteY7" fmla="*/ 66444 h 821327"/>
                <a:gd name="connsiteX8" fmla="*/ 381143 w 448113"/>
                <a:gd name="connsiteY8" fmla="*/ 0 h 821327"/>
                <a:gd name="connsiteX9" fmla="*/ 150466 w 448113"/>
                <a:gd name="connsiteY9" fmla="*/ 52271 h 821327"/>
                <a:gd name="connsiteX10" fmla="*/ 297637 w 448113"/>
                <a:gd name="connsiteY10" fmla="*/ 52271 h 821327"/>
                <a:gd name="connsiteX11" fmla="*/ 308962 w 448113"/>
                <a:gd name="connsiteY11" fmla="*/ 63505 h 821327"/>
                <a:gd name="connsiteX12" fmla="*/ 297637 w 448113"/>
                <a:gd name="connsiteY12" fmla="*/ 74740 h 821327"/>
                <a:gd name="connsiteX13" fmla="*/ 150466 w 448113"/>
                <a:gd name="connsiteY13" fmla="*/ 74740 h 821327"/>
                <a:gd name="connsiteX14" fmla="*/ 139141 w 448113"/>
                <a:gd name="connsiteY14" fmla="*/ 63505 h 821327"/>
                <a:gd name="connsiteX15" fmla="*/ 150466 w 448113"/>
                <a:gd name="connsiteY15" fmla="*/ 52271 h 821327"/>
                <a:gd name="connsiteX16" fmla="*/ 224057 w 448113"/>
                <a:gd name="connsiteY16" fmla="*/ 793057 h 821327"/>
                <a:gd name="connsiteX17" fmla="*/ 184175 w 448113"/>
                <a:gd name="connsiteY17" fmla="*/ 753495 h 821327"/>
                <a:gd name="connsiteX18" fmla="*/ 224057 w 448113"/>
                <a:gd name="connsiteY18" fmla="*/ 713932 h 821327"/>
                <a:gd name="connsiteX19" fmla="*/ 263938 w 448113"/>
                <a:gd name="connsiteY19" fmla="*/ 753495 h 821327"/>
                <a:gd name="connsiteX20" fmla="*/ 224057 w 448113"/>
                <a:gd name="connsiteY20" fmla="*/ 793057 h 821327"/>
                <a:gd name="connsiteX21" fmla="*/ 416071 w 448113"/>
                <a:gd name="connsiteY21" fmla="*/ 686068 h 821327"/>
                <a:gd name="connsiteX22" fmla="*/ 32042 w 448113"/>
                <a:gd name="connsiteY22" fmla="*/ 686068 h 821327"/>
                <a:gd name="connsiteX23" fmla="*/ 32042 w 448113"/>
                <a:gd name="connsiteY23" fmla="*/ 121379 h 821327"/>
                <a:gd name="connsiteX24" fmla="*/ 416071 w 448113"/>
                <a:gd name="connsiteY24" fmla="*/ 121379 h 821327"/>
                <a:gd name="connsiteX25" fmla="*/ 416071 w 448113"/>
                <a:gd name="connsiteY25" fmla="*/ 686068 h 821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48113" h="821327">
                  <a:moveTo>
                    <a:pt x="381143" y="0"/>
                  </a:moveTo>
                  <a:lnTo>
                    <a:pt x="66970" y="0"/>
                  </a:lnTo>
                  <a:cubicBezTo>
                    <a:pt x="30137" y="0"/>
                    <a:pt x="0" y="29896"/>
                    <a:pt x="0" y="66435"/>
                  </a:cubicBezTo>
                  <a:lnTo>
                    <a:pt x="0" y="754893"/>
                  </a:lnTo>
                  <a:cubicBezTo>
                    <a:pt x="0" y="791431"/>
                    <a:pt x="30137" y="821328"/>
                    <a:pt x="66970" y="821328"/>
                  </a:cubicBezTo>
                  <a:lnTo>
                    <a:pt x="381143" y="821328"/>
                  </a:lnTo>
                  <a:cubicBezTo>
                    <a:pt x="417976" y="821328"/>
                    <a:pt x="448113" y="791431"/>
                    <a:pt x="448113" y="754893"/>
                  </a:cubicBezTo>
                  <a:lnTo>
                    <a:pt x="448113" y="66444"/>
                  </a:lnTo>
                  <a:cubicBezTo>
                    <a:pt x="448123" y="29905"/>
                    <a:pt x="417976" y="0"/>
                    <a:pt x="381143" y="0"/>
                  </a:cubicBezTo>
                  <a:close/>
                  <a:moveTo>
                    <a:pt x="150466" y="52271"/>
                  </a:moveTo>
                  <a:lnTo>
                    <a:pt x="297637" y="52271"/>
                  </a:lnTo>
                  <a:cubicBezTo>
                    <a:pt x="303867" y="52271"/>
                    <a:pt x="308962" y="57326"/>
                    <a:pt x="308962" y="63505"/>
                  </a:cubicBezTo>
                  <a:cubicBezTo>
                    <a:pt x="308962" y="69685"/>
                    <a:pt x="303867" y="74740"/>
                    <a:pt x="297637" y="74740"/>
                  </a:cubicBezTo>
                  <a:lnTo>
                    <a:pt x="150466" y="74740"/>
                  </a:lnTo>
                  <a:cubicBezTo>
                    <a:pt x="144237" y="74740"/>
                    <a:pt x="139141" y="69685"/>
                    <a:pt x="139141" y="63505"/>
                  </a:cubicBezTo>
                  <a:cubicBezTo>
                    <a:pt x="139141" y="57326"/>
                    <a:pt x="144237" y="52271"/>
                    <a:pt x="150466" y="52271"/>
                  </a:cubicBezTo>
                  <a:close/>
                  <a:moveTo>
                    <a:pt x="224057" y="793057"/>
                  </a:moveTo>
                  <a:cubicBezTo>
                    <a:pt x="202035" y="793057"/>
                    <a:pt x="184175" y="775340"/>
                    <a:pt x="184175" y="753495"/>
                  </a:cubicBezTo>
                  <a:cubicBezTo>
                    <a:pt x="184175" y="731649"/>
                    <a:pt x="202035" y="713932"/>
                    <a:pt x="224057" y="713932"/>
                  </a:cubicBezTo>
                  <a:cubicBezTo>
                    <a:pt x="246078" y="713932"/>
                    <a:pt x="263938" y="731649"/>
                    <a:pt x="263938" y="753495"/>
                  </a:cubicBezTo>
                  <a:cubicBezTo>
                    <a:pt x="263938" y="775350"/>
                    <a:pt x="246078" y="793057"/>
                    <a:pt x="224057" y="793057"/>
                  </a:cubicBezTo>
                  <a:close/>
                  <a:moveTo>
                    <a:pt x="416071" y="686068"/>
                  </a:moveTo>
                  <a:lnTo>
                    <a:pt x="32042" y="686068"/>
                  </a:lnTo>
                  <a:lnTo>
                    <a:pt x="32042" y="121379"/>
                  </a:lnTo>
                  <a:lnTo>
                    <a:pt x="416071" y="121379"/>
                  </a:lnTo>
                  <a:lnTo>
                    <a:pt x="416071" y="68606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ore-KR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3" name="자유형 142">
            <a:extLst>
              <a:ext uri="{FF2B5EF4-FFF2-40B4-BE49-F238E27FC236}">
                <a16:creationId xmlns:a16="http://schemas.microsoft.com/office/drawing/2014/main" id="{ADA2C3E6-241D-4AA2-A941-0C101A622719}"/>
              </a:ext>
            </a:extLst>
          </p:cNvPr>
          <p:cNvSpPr/>
          <p:nvPr/>
        </p:nvSpPr>
        <p:spPr>
          <a:xfrm>
            <a:off x="2807784" y="1776616"/>
            <a:ext cx="1040783" cy="1479481"/>
          </a:xfrm>
          <a:custGeom>
            <a:avLst/>
            <a:gdLst>
              <a:gd name="connsiteX0" fmla="*/ 161880 w 981954"/>
              <a:gd name="connsiteY0" fmla="*/ 562930 h 1395855"/>
              <a:gd name="connsiteX1" fmla="*/ 186785 w 981954"/>
              <a:gd name="connsiteY1" fmla="*/ 552342 h 1395855"/>
              <a:gd name="connsiteX2" fmla="*/ 186785 w 981954"/>
              <a:gd name="connsiteY2" fmla="*/ 502932 h 1395855"/>
              <a:gd name="connsiteX3" fmla="*/ 96061 w 981954"/>
              <a:gd name="connsiteY3" fmla="*/ 284112 h 1395855"/>
              <a:gd name="connsiteX4" fmla="*/ 186785 w 981954"/>
              <a:gd name="connsiteY4" fmla="*/ 65293 h 1395855"/>
              <a:gd name="connsiteX5" fmla="*/ 186785 w 981954"/>
              <a:gd name="connsiteY5" fmla="*/ 15882 h 1395855"/>
              <a:gd name="connsiteX6" fmla="*/ 136976 w 981954"/>
              <a:gd name="connsiteY6" fmla="*/ 15882 h 1395855"/>
              <a:gd name="connsiteX7" fmla="*/ 24905 w 981954"/>
              <a:gd name="connsiteY7" fmla="*/ 285877 h 1395855"/>
              <a:gd name="connsiteX8" fmla="*/ 136976 w 981954"/>
              <a:gd name="connsiteY8" fmla="*/ 555872 h 1395855"/>
              <a:gd name="connsiteX9" fmla="*/ 161880 w 981954"/>
              <a:gd name="connsiteY9" fmla="*/ 562930 h 1395855"/>
              <a:gd name="connsiteX10" fmla="*/ 243710 w 981954"/>
              <a:gd name="connsiteY10" fmla="*/ 446462 h 1395855"/>
              <a:gd name="connsiteX11" fmla="*/ 268614 w 981954"/>
              <a:gd name="connsiteY11" fmla="*/ 457050 h 1395855"/>
              <a:gd name="connsiteX12" fmla="*/ 293519 w 981954"/>
              <a:gd name="connsiteY12" fmla="*/ 446462 h 1395855"/>
              <a:gd name="connsiteX13" fmla="*/ 293519 w 981954"/>
              <a:gd name="connsiteY13" fmla="*/ 397051 h 1395855"/>
              <a:gd name="connsiteX14" fmla="*/ 245489 w 981954"/>
              <a:gd name="connsiteY14" fmla="*/ 284112 h 1395855"/>
              <a:gd name="connsiteX15" fmla="*/ 293519 w 981954"/>
              <a:gd name="connsiteY15" fmla="*/ 171173 h 1395855"/>
              <a:gd name="connsiteX16" fmla="*/ 293519 w 981954"/>
              <a:gd name="connsiteY16" fmla="*/ 121762 h 1395855"/>
              <a:gd name="connsiteX17" fmla="*/ 243710 w 981954"/>
              <a:gd name="connsiteY17" fmla="*/ 121762 h 1395855"/>
              <a:gd name="connsiteX18" fmla="*/ 176111 w 981954"/>
              <a:gd name="connsiteY18" fmla="*/ 284112 h 1395855"/>
              <a:gd name="connsiteX19" fmla="*/ 243710 w 981954"/>
              <a:gd name="connsiteY19" fmla="*/ 446462 h 1395855"/>
              <a:gd name="connsiteX20" fmla="*/ 896567 w 981954"/>
              <a:gd name="connsiteY20" fmla="*/ 282348 h 1395855"/>
              <a:gd name="connsiteX21" fmla="*/ 805843 w 981954"/>
              <a:gd name="connsiteY21" fmla="*/ 501167 h 1395855"/>
              <a:gd name="connsiteX22" fmla="*/ 805843 w 981954"/>
              <a:gd name="connsiteY22" fmla="*/ 550578 h 1395855"/>
              <a:gd name="connsiteX23" fmla="*/ 830748 w 981954"/>
              <a:gd name="connsiteY23" fmla="*/ 561166 h 1395855"/>
              <a:gd name="connsiteX24" fmla="*/ 855652 w 981954"/>
              <a:gd name="connsiteY24" fmla="*/ 550578 h 1395855"/>
              <a:gd name="connsiteX25" fmla="*/ 967723 w 981954"/>
              <a:gd name="connsiteY25" fmla="*/ 280583 h 1395855"/>
              <a:gd name="connsiteX26" fmla="*/ 855652 w 981954"/>
              <a:gd name="connsiteY26" fmla="*/ 10588 h 1395855"/>
              <a:gd name="connsiteX27" fmla="*/ 805843 w 981954"/>
              <a:gd name="connsiteY27" fmla="*/ 10588 h 1395855"/>
              <a:gd name="connsiteX28" fmla="*/ 805843 w 981954"/>
              <a:gd name="connsiteY28" fmla="*/ 59999 h 1395855"/>
              <a:gd name="connsiteX29" fmla="*/ 896567 w 981954"/>
              <a:gd name="connsiteY29" fmla="*/ 282348 h 1395855"/>
              <a:gd name="connsiteX30" fmla="*/ 699109 w 981954"/>
              <a:gd name="connsiteY30" fmla="*/ 446462 h 1395855"/>
              <a:gd name="connsiteX31" fmla="*/ 724014 w 981954"/>
              <a:gd name="connsiteY31" fmla="*/ 457050 h 1395855"/>
              <a:gd name="connsiteX32" fmla="*/ 748918 w 981954"/>
              <a:gd name="connsiteY32" fmla="*/ 446462 h 1395855"/>
              <a:gd name="connsiteX33" fmla="*/ 816517 w 981954"/>
              <a:gd name="connsiteY33" fmla="*/ 284112 h 1395855"/>
              <a:gd name="connsiteX34" fmla="*/ 748918 w 981954"/>
              <a:gd name="connsiteY34" fmla="*/ 119998 h 1395855"/>
              <a:gd name="connsiteX35" fmla="*/ 699109 w 981954"/>
              <a:gd name="connsiteY35" fmla="*/ 119998 h 1395855"/>
              <a:gd name="connsiteX36" fmla="*/ 699109 w 981954"/>
              <a:gd name="connsiteY36" fmla="*/ 169409 h 1395855"/>
              <a:gd name="connsiteX37" fmla="*/ 747139 w 981954"/>
              <a:gd name="connsiteY37" fmla="*/ 282348 h 1395855"/>
              <a:gd name="connsiteX38" fmla="*/ 699109 w 981954"/>
              <a:gd name="connsiteY38" fmla="*/ 395287 h 1395855"/>
              <a:gd name="connsiteX39" fmla="*/ 699109 w 981954"/>
              <a:gd name="connsiteY39" fmla="*/ 446462 h 1395855"/>
              <a:gd name="connsiteX40" fmla="*/ 946376 w 981954"/>
              <a:gd name="connsiteY40" fmla="*/ 1323504 h 1395855"/>
              <a:gd name="connsiteX41" fmla="*/ 876999 w 981954"/>
              <a:gd name="connsiteY41" fmla="*/ 1323504 h 1395855"/>
              <a:gd name="connsiteX42" fmla="*/ 576365 w 981954"/>
              <a:gd name="connsiteY42" fmla="*/ 398816 h 1395855"/>
              <a:gd name="connsiteX43" fmla="*/ 636847 w 981954"/>
              <a:gd name="connsiteY43" fmla="*/ 282348 h 1395855"/>
              <a:gd name="connsiteX44" fmla="*/ 494535 w 981954"/>
              <a:gd name="connsiteY44" fmla="*/ 141174 h 1395855"/>
              <a:gd name="connsiteX45" fmla="*/ 352223 w 981954"/>
              <a:gd name="connsiteY45" fmla="*/ 282348 h 1395855"/>
              <a:gd name="connsiteX46" fmla="*/ 416263 w 981954"/>
              <a:gd name="connsiteY46" fmla="*/ 400581 h 1395855"/>
              <a:gd name="connsiteX47" fmla="*/ 113850 w 981954"/>
              <a:gd name="connsiteY47" fmla="*/ 1323504 h 1395855"/>
              <a:gd name="connsiteX48" fmla="*/ 35578 w 981954"/>
              <a:gd name="connsiteY48" fmla="*/ 1323504 h 1395855"/>
              <a:gd name="connsiteX49" fmla="*/ 0 w 981954"/>
              <a:gd name="connsiteY49" fmla="*/ 1358797 h 1395855"/>
              <a:gd name="connsiteX50" fmla="*/ 35578 w 981954"/>
              <a:gd name="connsiteY50" fmla="*/ 1394091 h 1395855"/>
              <a:gd name="connsiteX51" fmla="*/ 140533 w 981954"/>
              <a:gd name="connsiteY51" fmla="*/ 1394091 h 1395855"/>
              <a:gd name="connsiteX52" fmla="*/ 140533 w 981954"/>
              <a:gd name="connsiteY52" fmla="*/ 1394091 h 1395855"/>
              <a:gd name="connsiteX53" fmla="*/ 140533 w 981954"/>
              <a:gd name="connsiteY53" fmla="*/ 1394091 h 1395855"/>
              <a:gd name="connsiteX54" fmla="*/ 245489 w 981954"/>
              <a:gd name="connsiteY54" fmla="*/ 1394091 h 1395855"/>
              <a:gd name="connsiteX55" fmla="*/ 281067 w 981954"/>
              <a:gd name="connsiteY55" fmla="*/ 1358797 h 1395855"/>
              <a:gd name="connsiteX56" fmla="*/ 245489 w 981954"/>
              <a:gd name="connsiteY56" fmla="*/ 1323504 h 1395855"/>
              <a:gd name="connsiteX57" fmla="*/ 188564 w 981954"/>
              <a:gd name="connsiteY57" fmla="*/ 1323504 h 1395855"/>
              <a:gd name="connsiteX58" fmla="*/ 217026 w 981954"/>
              <a:gd name="connsiteY58" fmla="*/ 1237035 h 1395855"/>
              <a:gd name="connsiteX59" fmla="*/ 494535 w 981954"/>
              <a:gd name="connsiteY59" fmla="*/ 1078215 h 1395855"/>
              <a:gd name="connsiteX60" fmla="*/ 772044 w 981954"/>
              <a:gd name="connsiteY60" fmla="*/ 1237035 h 1395855"/>
              <a:gd name="connsiteX61" fmla="*/ 800506 w 981954"/>
              <a:gd name="connsiteY61" fmla="*/ 1325269 h 1395855"/>
              <a:gd name="connsiteX62" fmla="*/ 736466 w 981954"/>
              <a:gd name="connsiteY62" fmla="*/ 1325269 h 1395855"/>
              <a:gd name="connsiteX63" fmla="*/ 700888 w 981954"/>
              <a:gd name="connsiteY63" fmla="*/ 1360562 h 1395855"/>
              <a:gd name="connsiteX64" fmla="*/ 736466 w 981954"/>
              <a:gd name="connsiteY64" fmla="*/ 1395856 h 1395855"/>
              <a:gd name="connsiteX65" fmla="*/ 850316 w 981954"/>
              <a:gd name="connsiteY65" fmla="*/ 1395856 h 1395855"/>
              <a:gd name="connsiteX66" fmla="*/ 850316 w 981954"/>
              <a:gd name="connsiteY66" fmla="*/ 1395856 h 1395855"/>
              <a:gd name="connsiteX67" fmla="*/ 850316 w 981954"/>
              <a:gd name="connsiteY67" fmla="*/ 1395856 h 1395855"/>
              <a:gd name="connsiteX68" fmla="*/ 946376 w 981954"/>
              <a:gd name="connsiteY68" fmla="*/ 1395856 h 1395855"/>
              <a:gd name="connsiteX69" fmla="*/ 981954 w 981954"/>
              <a:gd name="connsiteY69" fmla="*/ 1360562 h 1395855"/>
              <a:gd name="connsiteX70" fmla="*/ 946376 w 981954"/>
              <a:gd name="connsiteY70" fmla="*/ 1323504 h 1395855"/>
              <a:gd name="connsiteX71" fmla="*/ 357560 w 981954"/>
              <a:gd name="connsiteY71" fmla="*/ 806455 h 1395855"/>
              <a:gd name="connsiteX72" fmla="*/ 405590 w 981954"/>
              <a:gd name="connsiteY72" fmla="*/ 658223 h 1395855"/>
              <a:gd name="connsiteX73" fmla="*/ 533671 w 981954"/>
              <a:gd name="connsiteY73" fmla="*/ 658223 h 1395855"/>
              <a:gd name="connsiteX74" fmla="*/ 357560 w 981954"/>
              <a:gd name="connsiteY74" fmla="*/ 806455 h 1395855"/>
              <a:gd name="connsiteX75" fmla="*/ 597711 w 981954"/>
              <a:gd name="connsiteY75" fmla="*/ 697045 h 1395855"/>
              <a:gd name="connsiteX76" fmla="*/ 652857 w 981954"/>
              <a:gd name="connsiteY76" fmla="*/ 868219 h 1395855"/>
              <a:gd name="connsiteX77" fmla="*/ 394916 w 981954"/>
              <a:gd name="connsiteY77" fmla="*/ 868219 h 1395855"/>
              <a:gd name="connsiteX78" fmla="*/ 597711 w 981954"/>
              <a:gd name="connsiteY78" fmla="*/ 697045 h 1395855"/>
              <a:gd name="connsiteX79" fmla="*/ 595933 w 981954"/>
              <a:gd name="connsiteY79" fmla="*/ 938806 h 1395855"/>
              <a:gd name="connsiteX80" fmla="*/ 494535 w 981954"/>
              <a:gd name="connsiteY80" fmla="*/ 997040 h 1395855"/>
              <a:gd name="connsiteX81" fmla="*/ 393138 w 981954"/>
              <a:gd name="connsiteY81" fmla="*/ 938806 h 1395855"/>
              <a:gd name="connsiteX82" fmla="*/ 595933 w 981954"/>
              <a:gd name="connsiteY82" fmla="*/ 938806 h 1395855"/>
              <a:gd name="connsiteX83" fmla="*/ 492756 w 981954"/>
              <a:gd name="connsiteY83" fmla="*/ 211761 h 1395855"/>
              <a:gd name="connsiteX84" fmla="*/ 563912 w 981954"/>
              <a:gd name="connsiteY84" fmla="*/ 282348 h 1395855"/>
              <a:gd name="connsiteX85" fmla="*/ 492756 w 981954"/>
              <a:gd name="connsiteY85" fmla="*/ 352934 h 1395855"/>
              <a:gd name="connsiteX86" fmla="*/ 421600 w 981954"/>
              <a:gd name="connsiteY86" fmla="*/ 282348 h 1395855"/>
              <a:gd name="connsiteX87" fmla="*/ 492756 w 981954"/>
              <a:gd name="connsiteY87" fmla="*/ 211761 h 1395855"/>
              <a:gd name="connsiteX88" fmla="*/ 492756 w 981954"/>
              <a:gd name="connsiteY88" fmla="*/ 425286 h 1395855"/>
              <a:gd name="connsiteX89" fmla="*/ 508766 w 981954"/>
              <a:gd name="connsiteY89" fmla="*/ 423521 h 1395855"/>
              <a:gd name="connsiteX90" fmla="*/ 562133 w 981954"/>
              <a:gd name="connsiteY90" fmla="*/ 587636 h 1395855"/>
              <a:gd name="connsiteX91" fmla="*/ 426937 w 981954"/>
              <a:gd name="connsiteY91" fmla="*/ 587636 h 1395855"/>
              <a:gd name="connsiteX92" fmla="*/ 480304 w 981954"/>
              <a:gd name="connsiteY92" fmla="*/ 423521 h 1395855"/>
              <a:gd name="connsiteX93" fmla="*/ 492756 w 981954"/>
              <a:gd name="connsiteY93" fmla="*/ 425286 h 1395855"/>
              <a:gd name="connsiteX94" fmla="*/ 250825 w 981954"/>
              <a:gd name="connsiteY94" fmla="*/ 1136449 h 1395855"/>
              <a:gd name="connsiteX95" fmla="*/ 305971 w 981954"/>
              <a:gd name="connsiteY95" fmla="*/ 968805 h 1395855"/>
              <a:gd name="connsiteX96" fmla="*/ 425158 w 981954"/>
              <a:gd name="connsiteY96" fmla="*/ 1037627 h 1395855"/>
              <a:gd name="connsiteX97" fmla="*/ 250825 w 981954"/>
              <a:gd name="connsiteY97" fmla="*/ 1136449 h 1395855"/>
              <a:gd name="connsiteX98" fmla="*/ 565691 w 981954"/>
              <a:gd name="connsiteY98" fmla="*/ 1035862 h 1395855"/>
              <a:gd name="connsiteX99" fmla="*/ 684878 w 981954"/>
              <a:gd name="connsiteY99" fmla="*/ 967040 h 1395855"/>
              <a:gd name="connsiteX100" fmla="*/ 740024 w 981954"/>
              <a:gd name="connsiteY100" fmla="*/ 1134684 h 1395855"/>
              <a:gd name="connsiteX101" fmla="*/ 565691 w 981954"/>
              <a:gd name="connsiteY101" fmla="*/ 1035862 h 1395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81954" h="1395855">
                <a:moveTo>
                  <a:pt x="161880" y="562930"/>
                </a:moveTo>
                <a:cubicBezTo>
                  <a:pt x="170775" y="562930"/>
                  <a:pt x="179669" y="559401"/>
                  <a:pt x="186785" y="552342"/>
                </a:cubicBezTo>
                <a:cubicBezTo>
                  <a:pt x="201016" y="538225"/>
                  <a:pt x="201016" y="517049"/>
                  <a:pt x="186785" y="502932"/>
                </a:cubicBezTo>
                <a:cubicBezTo>
                  <a:pt x="128081" y="444697"/>
                  <a:pt x="96061" y="367052"/>
                  <a:pt x="96061" y="284112"/>
                </a:cubicBezTo>
                <a:cubicBezTo>
                  <a:pt x="96061" y="201173"/>
                  <a:pt x="128081" y="123527"/>
                  <a:pt x="186785" y="65293"/>
                </a:cubicBezTo>
                <a:cubicBezTo>
                  <a:pt x="201016" y="51175"/>
                  <a:pt x="201016" y="29999"/>
                  <a:pt x="186785" y="15882"/>
                </a:cubicBezTo>
                <a:cubicBezTo>
                  <a:pt x="172554" y="1765"/>
                  <a:pt x="151207" y="1765"/>
                  <a:pt x="136976" y="15882"/>
                </a:cubicBezTo>
                <a:cubicBezTo>
                  <a:pt x="64041" y="88234"/>
                  <a:pt x="24905" y="183526"/>
                  <a:pt x="24905" y="285877"/>
                </a:cubicBezTo>
                <a:cubicBezTo>
                  <a:pt x="24905" y="388228"/>
                  <a:pt x="64041" y="483520"/>
                  <a:pt x="136976" y="555872"/>
                </a:cubicBezTo>
                <a:cubicBezTo>
                  <a:pt x="144091" y="559401"/>
                  <a:pt x="152986" y="562930"/>
                  <a:pt x="161880" y="562930"/>
                </a:cubicBezTo>
                <a:close/>
                <a:moveTo>
                  <a:pt x="243710" y="446462"/>
                </a:moveTo>
                <a:cubicBezTo>
                  <a:pt x="250825" y="453521"/>
                  <a:pt x="259720" y="457050"/>
                  <a:pt x="268614" y="457050"/>
                </a:cubicBezTo>
                <a:cubicBezTo>
                  <a:pt x="277509" y="457050"/>
                  <a:pt x="286403" y="453521"/>
                  <a:pt x="293519" y="446462"/>
                </a:cubicBezTo>
                <a:cubicBezTo>
                  <a:pt x="307750" y="432345"/>
                  <a:pt x="307750" y="411169"/>
                  <a:pt x="293519" y="397051"/>
                </a:cubicBezTo>
                <a:cubicBezTo>
                  <a:pt x="263278" y="367052"/>
                  <a:pt x="245489" y="326464"/>
                  <a:pt x="245489" y="284112"/>
                </a:cubicBezTo>
                <a:cubicBezTo>
                  <a:pt x="245489" y="241760"/>
                  <a:pt x="261499" y="201173"/>
                  <a:pt x="293519" y="171173"/>
                </a:cubicBezTo>
                <a:cubicBezTo>
                  <a:pt x="307750" y="157056"/>
                  <a:pt x="307750" y="135880"/>
                  <a:pt x="293519" y="121762"/>
                </a:cubicBezTo>
                <a:cubicBezTo>
                  <a:pt x="279288" y="107645"/>
                  <a:pt x="257941" y="107645"/>
                  <a:pt x="243710" y="121762"/>
                </a:cubicBezTo>
                <a:cubicBezTo>
                  <a:pt x="199237" y="165879"/>
                  <a:pt x="176111" y="224113"/>
                  <a:pt x="176111" y="284112"/>
                </a:cubicBezTo>
                <a:cubicBezTo>
                  <a:pt x="176111" y="344111"/>
                  <a:pt x="201016" y="402345"/>
                  <a:pt x="243710" y="446462"/>
                </a:cubicBezTo>
                <a:close/>
                <a:moveTo>
                  <a:pt x="896567" y="282348"/>
                </a:moveTo>
                <a:cubicBezTo>
                  <a:pt x="896567" y="365287"/>
                  <a:pt x="864547" y="442933"/>
                  <a:pt x="805843" y="501167"/>
                </a:cubicBezTo>
                <a:cubicBezTo>
                  <a:pt x="791612" y="515284"/>
                  <a:pt x="791612" y="536460"/>
                  <a:pt x="805843" y="550578"/>
                </a:cubicBezTo>
                <a:cubicBezTo>
                  <a:pt x="812959" y="557636"/>
                  <a:pt x="821853" y="561166"/>
                  <a:pt x="830748" y="561166"/>
                </a:cubicBezTo>
                <a:cubicBezTo>
                  <a:pt x="839642" y="561166"/>
                  <a:pt x="848537" y="557636"/>
                  <a:pt x="855652" y="550578"/>
                </a:cubicBezTo>
                <a:cubicBezTo>
                  <a:pt x="928587" y="478226"/>
                  <a:pt x="967723" y="382934"/>
                  <a:pt x="967723" y="280583"/>
                </a:cubicBezTo>
                <a:cubicBezTo>
                  <a:pt x="967723" y="178232"/>
                  <a:pt x="928587" y="82940"/>
                  <a:pt x="855652" y="10588"/>
                </a:cubicBezTo>
                <a:cubicBezTo>
                  <a:pt x="841421" y="-3529"/>
                  <a:pt x="820074" y="-3529"/>
                  <a:pt x="805843" y="10588"/>
                </a:cubicBezTo>
                <a:cubicBezTo>
                  <a:pt x="791612" y="24705"/>
                  <a:pt x="791612" y="45881"/>
                  <a:pt x="805843" y="59999"/>
                </a:cubicBezTo>
                <a:cubicBezTo>
                  <a:pt x="864547" y="121762"/>
                  <a:pt x="896567" y="199408"/>
                  <a:pt x="896567" y="282348"/>
                </a:cubicBezTo>
                <a:close/>
                <a:moveTo>
                  <a:pt x="699109" y="446462"/>
                </a:moveTo>
                <a:cubicBezTo>
                  <a:pt x="706225" y="453521"/>
                  <a:pt x="715119" y="457050"/>
                  <a:pt x="724014" y="457050"/>
                </a:cubicBezTo>
                <a:cubicBezTo>
                  <a:pt x="732908" y="457050"/>
                  <a:pt x="741803" y="453521"/>
                  <a:pt x="748918" y="446462"/>
                </a:cubicBezTo>
                <a:cubicBezTo>
                  <a:pt x="793391" y="402345"/>
                  <a:pt x="816517" y="344111"/>
                  <a:pt x="816517" y="284112"/>
                </a:cubicBezTo>
                <a:cubicBezTo>
                  <a:pt x="816517" y="222349"/>
                  <a:pt x="791612" y="164114"/>
                  <a:pt x="748918" y="119998"/>
                </a:cubicBezTo>
                <a:cubicBezTo>
                  <a:pt x="734687" y="105880"/>
                  <a:pt x="713340" y="105880"/>
                  <a:pt x="699109" y="119998"/>
                </a:cubicBezTo>
                <a:cubicBezTo>
                  <a:pt x="684878" y="134115"/>
                  <a:pt x="684878" y="155291"/>
                  <a:pt x="699109" y="169409"/>
                </a:cubicBezTo>
                <a:cubicBezTo>
                  <a:pt x="729350" y="199408"/>
                  <a:pt x="747139" y="239995"/>
                  <a:pt x="747139" y="282348"/>
                </a:cubicBezTo>
                <a:cubicBezTo>
                  <a:pt x="747139" y="324700"/>
                  <a:pt x="731129" y="365287"/>
                  <a:pt x="699109" y="395287"/>
                </a:cubicBezTo>
                <a:cubicBezTo>
                  <a:pt x="684878" y="409404"/>
                  <a:pt x="684878" y="432345"/>
                  <a:pt x="699109" y="446462"/>
                </a:cubicBezTo>
                <a:close/>
                <a:moveTo>
                  <a:pt x="946376" y="1323504"/>
                </a:moveTo>
                <a:lnTo>
                  <a:pt x="876999" y="1323504"/>
                </a:lnTo>
                <a:lnTo>
                  <a:pt x="576365" y="398816"/>
                </a:lnTo>
                <a:cubicBezTo>
                  <a:pt x="613722" y="372346"/>
                  <a:pt x="636847" y="331758"/>
                  <a:pt x="636847" y="282348"/>
                </a:cubicBezTo>
                <a:cubicBezTo>
                  <a:pt x="636847" y="204702"/>
                  <a:pt x="572807" y="141174"/>
                  <a:pt x="494535" y="141174"/>
                </a:cubicBezTo>
                <a:cubicBezTo>
                  <a:pt x="416263" y="141174"/>
                  <a:pt x="352223" y="204702"/>
                  <a:pt x="352223" y="282348"/>
                </a:cubicBezTo>
                <a:cubicBezTo>
                  <a:pt x="352223" y="331758"/>
                  <a:pt x="377127" y="374110"/>
                  <a:pt x="416263" y="400581"/>
                </a:cubicBezTo>
                <a:lnTo>
                  <a:pt x="113850" y="1323504"/>
                </a:lnTo>
                <a:lnTo>
                  <a:pt x="35578" y="1323504"/>
                </a:lnTo>
                <a:cubicBezTo>
                  <a:pt x="16010" y="1323504"/>
                  <a:pt x="0" y="1339386"/>
                  <a:pt x="0" y="1358797"/>
                </a:cubicBezTo>
                <a:cubicBezTo>
                  <a:pt x="0" y="1378209"/>
                  <a:pt x="16010" y="1394091"/>
                  <a:pt x="35578" y="1394091"/>
                </a:cubicBezTo>
                <a:lnTo>
                  <a:pt x="140533" y="1394091"/>
                </a:lnTo>
                <a:lnTo>
                  <a:pt x="140533" y="1394091"/>
                </a:lnTo>
                <a:lnTo>
                  <a:pt x="140533" y="1394091"/>
                </a:lnTo>
                <a:lnTo>
                  <a:pt x="245489" y="1394091"/>
                </a:lnTo>
                <a:cubicBezTo>
                  <a:pt x="265057" y="1394091"/>
                  <a:pt x="281067" y="1378209"/>
                  <a:pt x="281067" y="1358797"/>
                </a:cubicBezTo>
                <a:cubicBezTo>
                  <a:pt x="281067" y="1339386"/>
                  <a:pt x="265057" y="1323504"/>
                  <a:pt x="245489" y="1323504"/>
                </a:cubicBezTo>
                <a:lnTo>
                  <a:pt x="188564" y="1323504"/>
                </a:lnTo>
                <a:lnTo>
                  <a:pt x="217026" y="1237035"/>
                </a:lnTo>
                <a:lnTo>
                  <a:pt x="494535" y="1078215"/>
                </a:lnTo>
                <a:lnTo>
                  <a:pt x="772044" y="1237035"/>
                </a:lnTo>
                <a:lnTo>
                  <a:pt x="800506" y="1325269"/>
                </a:lnTo>
                <a:lnTo>
                  <a:pt x="736466" y="1325269"/>
                </a:lnTo>
                <a:cubicBezTo>
                  <a:pt x="716898" y="1325269"/>
                  <a:pt x="700888" y="1341151"/>
                  <a:pt x="700888" y="1360562"/>
                </a:cubicBezTo>
                <a:cubicBezTo>
                  <a:pt x="700888" y="1379974"/>
                  <a:pt x="716898" y="1395856"/>
                  <a:pt x="736466" y="1395856"/>
                </a:cubicBezTo>
                <a:lnTo>
                  <a:pt x="850316" y="1395856"/>
                </a:lnTo>
                <a:lnTo>
                  <a:pt x="850316" y="1395856"/>
                </a:lnTo>
                <a:lnTo>
                  <a:pt x="850316" y="1395856"/>
                </a:lnTo>
                <a:lnTo>
                  <a:pt x="946376" y="1395856"/>
                </a:lnTo>
                <a:cubicBezTo>
                  <a:pt x="965944" y="1395856"/>
                  <a:pt x="981954" y="1379974"/>
                  <a:pt x="981954" y="1360562"/>
                </a:cubicBezTo>
                <a:cubicBezTo>
                  <a:pt x="981954" y="1341151"/>
                  <a:pt x="965944" y="1323504"/>
                  <a:pt x="946376" y="1323504"/>
                </a:cubicBezTo>
                <a:close/>
                <a:moveTo>
                  <a:pt x="357560" y="806455"/>
                </a:moveTo>
                <a:lnTo>
                  <a:pt x="405590" y="658223"/>
                </a:lnTo>
                <a:lnTo>
                  <a:pt x="533671" y="658223"/>
                </a:lnTo>
                <a:lnTo>
                  <a:pt x="357560" y="806455"/>
                </a:lnTo>
                <a:close/>
                <a:moveTo>
                  <a:pt x="597711" y="697045"/>
                </a:moveTo>
                <a:lnTo>
                  <a:pt x="652857" y="868219"/>
                </a:lnTo>
                <a:lnTo>
                  <a:pt x="394916" y="868219"/>
                </a:lnTo>
                <a:lnTo>
                  <a:pt x="597711" y="697045"/>
                </a:lnTo>
                <a:close/>
                <a:moveTo>
                  <a:pt x="595933" y="938806"/>
                </a:moveTo>
                <a:lnTo>
                  <a:pt x="494535" y="997040"/>
                </a:lnTo>
                <a:lnTo>
                  <a:pt x="393138" y="938806"/>
                </a:lnTo>
                <a:lnTo>
                  <a:pt x="595933" y="938806"/>
                </a:lnTo>
                <a:close/>
                <a:moveTo>
                  <a:pt x="492756" y="211761"/>
                </a:moveTo>
                <a:cubicBezTo>
                  <a:pt x="531892" y="211761"/>
                  <a:pt x="563912" y="243525"/>
                  <a:pt x="563912" y="282348"/>
                </a:cubicBezTo>
                <a:cubicBezTo>
                  <a:pt x="563912" y="321170"/>
                  <a:pt x="531892" y="352934"/>
                  <a:pt x="492756" y="352934"/>
                </a:cubicBezTo>
                <a:cubicBezTo>
                  <a:pt x="453620" y="352934"/>
                  <a:pt x="421600" y="321170"/>
                  <a:pt x="421600" y="282348"/>
                </a:cubicBezTo>
                <a:cubicBezTo>
                  <a:pt x="421600" y="243525"/>
                  <a:pt x="453620" y="211761"/>
                  <a:pt x="492756" y="211761"/>
                </a:cubicBezTo>
                <a:close/>
                <a:moveTo>
                  <a:pt x="492756" y="425286"/>
                </a:moveTo>
                <a:cubicBezTo>
                  <a:pt x="498093" y="425286"/>
                  <a:pt x="503430" y="425286"/>
                  <a:pt x="508766" y="423521"/>
                </a:cubicBezTo>
                <a:lnTo>
                  <a:pt x="562133" y="587636"/>
                </a:lnTo>
                <a:lnTo>
                  <a:pt x="426937" y="587636"/>
                </a:lnTo>
                <a:lnTo>
                  <a:pt x="480304" y="423521"/>
                </a:lnTo>
                <a:cubicBezTo>
                  <a:pt x="485641" y="425286"/>
                  <a:pt x="489198" y="425286"/>
                  <a:pt x="492756" y="425286"/>
                </a:cubicBezTo>
                <a:close/>
                <a:moveTo>
                  <a:pt x="250825" y="1136449"/>
                </a:moveTo>
                <a:lnTo>
                  <a:pt x="305971" y="968805"/>
                </a:lnTo>
                <a:lnTo>
                  <a:pt x="425158" y="1037627"/>
                </a:lnTo>
                <a:lnTo>
                  <a:pt x="250825" y="1136449"/>
                </a:lnTo>
                <a:close/>
                <a:moveTo>
                  <a:pt x="565691" y="1035862"/>
                </a:moveTo>
                <a:lnTo>
                  <a:pt x="684878" y="967040"/>
                </a:lnTo>
                <a:lnTo>
                  <a:pt x="740024" y="1134684"/>
                </a:lnTo>
                <a:lnTo>
                  <a:pt x="565691" y="1035862"/>
                </a:lnTo>
                <a:close/>
              </a:path>
            </a:pathLst>
          </a:custGeom>
          <a:solidFill>
            <a:srgbClr val="000000"/>
          </a:solidFill>
          <a:ln w="17717" cap="flat">
            <a:noFill/>
            <a:prstDash val="solid"/>
            <a:miter/>
          </a:ln>
        </p:spPr>
        <p:txBody>
          <a:bodyPr rtlCol="0" anchor="ctr"/>
          <a:lstStyle/>
          <a:p>
            <a:endParaRPr lang="ko-Kore-KR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A8504D1-7F50-4C0D-8407-B2D3D63C653D}"/>
              </a:ext>
            </a:extLst>
          </p:cNvPr>
          <p:cNvSpPr txBox="1"/>
          <p:nvPr/>
        </p:nvSpPr>
        <p:spPr>
          <a:xfrm>
            <a:off x="428733" y="4816452"/>
            <a:ext cx="47156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>
                <a:latin typeface="Calibri" panose="020F0502020204030204" pitchFamily="34" charset="0"/>
                <a:cs typeface="Calibri" panose="020F0502020204030204" pitchFamily="34" charset="0"/>
              </a:rPr>
              <a:t>Different geographical </a:t>
            </a:r>
            <a:br>
              <a:rPr lang="en-US" altLang="ko-KR" sz="32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z="3200">
                <a:latin typeface="Calibri" panose="020F0502020204030204" pitchFamily="34" charset="0"/>
                <a:cs typeface="Calibri" panose="020F0502020204030204" pitchFamily="34" charset="0"/>
              </a:rPr>
              <a:t>locations and mobility</a:t>
            </a:r>
            <a:endParaRPr lang="ko-KR" altLang="en-US" sz="3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화살표: 오른쪽 37">
            <a:extLst>
              <a:ext uri="{FF2B5EF4-FFF2-40B4-BE49-F238E27FC236}">
                <a16:creationId xmlns:a16="http://schemas.microsoft.com/office/drawing/2014/main" id="{75D0082E-99F3-4B1E-9DC5-974A16D782C9}"/>
              </a:ext>
            </a:extLst>
          </p:cNvPr>
          <p:cNvSpPr/>
          <p:nvPr/>
        </p:nvSpPr>
        <p:spPr>
          <a:xfrm>
            <a:off x="5020951" y="2744551"/>
            <a:ext cx="1131568" cy="891039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C445BC63-A088-4751-85AD-C6940FE4EFBC}"/>
              </a:ext>
            </a:extLst>
          </p:cNvPr>
          <p:cNvSpPr/>
          <p:nvPr/>
        </p:nvSpPr>
        <p:spPr>
          <a:xfrm>
            <a:off x="6742192" y="4816453"/>
            <a:ext cx="492936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3200">
                <a:latin typeface="Calibri" panose="020F0502020204030204" pitchFamily="34" charset="0"/>
                <a:cs typeface="Calibri" panose="020F0502020204030204" pitchFamily="34" charset="0"/>
              </a:rPr>
              <a:t>Users experience different </a:t>
            </a:r>
            <a:br>
              <a:rPr lang="en-US" altLang="ko-KR" sz="32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z="3200">
                <a:latin typeface="Calibri" panose="020F0502020204030204" pitchFamily="34" charset="0"/>
                <a:cs typeface="Calibri" panose="020F0502020204030204" pitchFamily="34" charset="0"/>
              </a:rPr>
              <a:t>channel quality across time. </a:t>
            </a:r>
            <a:endParaRPr lang="ko-KR" altLang="en-US" sz="3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FA1F36E-5C9B-4DB9-AD8A-BB22839ACD6F}"/>
              </a:ext>
            </a:extLst>
          </p:cNvPr>
          <p:cNvSpPr txBox="1"/>
          <p:nvPr/>
        </p:nvSpPr>
        <p:spPr>
          <a:xfrm>
            <a:off x="324751" y="3404933"/>
            <a:ext cx="1131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UE 3 </a:t>
            </a:r>
            <a:endParaRPr lang="ko-KR" altLang="en-US" sz="280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5A34FFD-BD8C-424A-8C7E-98CCB5229B7F}"/>
              </a:ext>
            </a:extLst>
          </p:cNvPr>
          <p:cNvSpPr txBox="1"/>
          <p:nvPr/>
        </p:nvSpPr>
        <p:spPr>
          <a:xfrm>
            <a:off x="2316297" y="3954130"/>
            <a:ext cx="1040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>
                <a:latin typeface="Calibri" panose="020F0502020204030204" pitchFamily="34" charset="0"/>
                <a:cs typeface="Calibri" panose="020F0502020204030204" pitchFamily="34" charset="0"/>
              </a:rPr>
              <a:t>UE 1</a:t>
            </a:r>
            <a:endParaRPr lang="ko-KR" altLang="en-US" sz="2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4" name="직선 화살표 연결선 43">
            <a:extLst>
              <a:ext uri="{FF2B5EF4-FFF2-40B4-BE49-F238E27FC236}">
                <a16:creationId xmlns:a16="http://schemas.microsoft.com/office/drawing/2014/main" id="{46D7565F-34DB-4F0D-BE0B-A34AE28B425C}"/>
              </a:ext>
            </a:extLst>
          </p:cNvPr>
          <p:cNvCxnSpPr>
            <a:cxnSpLocks/>
          </p:cNvCxnSpPr>
          <p:nvPr/>
        </p:nvCxnSpPr>
        <p:spPr>
          <a:xfrm flipV="1">
            <a:off x="1229033" y="2983616"/>
            <a:ext cx="1669019" cy="16443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551039F7-1999-4238-85DA-C45BA4B4037D}"/>
              </a:ext>
            </a:extLst>
          </p:cNvPr>
          <p:cNvSpPr/>
          <p:nvPr/>
        </p:nvSpPr>
        <p:spPr>
          <a:xfrm>
            <a:off x="1618965" y="2481056"/>
            <a:ext cx="8521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b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Far</a:t>
            </a:r>
            <a:endParaRPr lang="ko-KR" altLang="en-US" sz="32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17C4AB9C-F6AF-433E-88A6-18E98518C2C5}"/>
              </a:ext>
            </a:extLst>
          </p:cNvPr>
          <p:cNvSpPr/>
          <p:nvPr/>
        </p:nvSpPr>
        <p:spPr>
          <a:xfrm>
            <a:off x="3065872" y="3256097"/>
            <a:ext cx="16965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b="1">
                <a:latin typeface="Calibri" panose="020F0502020204030204" pitchFamily="34" charset="0"/>
                <a:cs typeface="Calibri" panose="020F0502020204030204" pitchFamily="34" charset="0"/>
              </a:rPr>
              <a:t>Close</a:t>
            </a:r>
            <a:endParaRPr lang="ko-KR" altLang="en-US" sz="3200" b="1"/>
          </a:p>
        </p:txBody>
      </p:sp>
      <p:cxnSp>
        <p:nvCxnSpPr>
          <p:cNvPr id="48" name="직선 화살표 연결선 47">
            <a:extLst>
              <a:ext uri="{FF2B5EF4-FFF2-40B4-BE49-F238E27FC236}">
                <a16:creationId xmlns:a16="http://schemas.microsoft.com/office/drawing/2014/main" id="{7694A71D-FB64-45AA-8A92-DEBC93B6E8F3}"/>
              </a:ext>
            </a:extLst>
          </p:cNvPr>
          <p:cNvCxnSpPr>
            <a:cxnSpLocks/>
          </p:cNvCxnSpPr>
          <p:nvPr/>
        </p:nvCxnSpPr>
        <p:spPr>
          <a:xfrm flipV="1">
            <a:off x="3178345" y="3281484"/>
            <a:ext cx="178736" cy="462629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그림 3">
            <a:extLst>
              <a:ext uri="{FF2B5EF4-FFF2-40B4-BE49-F238E27FC236}">
                <a16:creationId xmlns:a16="http://schemas.microsoft.com/office/drawing/2014/main" id="{B42B3217-2781-48F5-8C9A-04F68852AD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0941" y="1675734"/>
            <a:ext cx="4871126" cy="2944623"/>
          </a:xfrm>
          <a:prstGeom prst="rect">
            <a:avLst/>
          </a:prstGeom>
        </p:spPr>
      </p:pic>
      <p:sp>
        <p:nvSpPr>
          <p:cNvPr id="13" name="슬라이드 번호 개체 틀 12">
            <a:extLst>
              <a:ext uri="{FF2B5EF4-FFF2-40B4-BE49-F238E27FC236}">
                <a16:creationId xmlns:a16="http://schemas.microsoft.com/office/drawing/2014/main" id="{50BA9B9F-C466-4CE1-9928-A3CA9B123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3671-8DB5-49BB-ADEF-274990B2FF7E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6266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DE91F32-ACDA-4D5D-9B60-85DB46BCC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Case of applying the naive information-agnostic flow scheduling</a:t>
            </a:r>
            <a:endParaRPr lang="ko-KR" altLang="en-US" dirty="0"/>
          </a:p>
        </p:txBody>
      </p:sp>
      <p:sp>
        <p:nvSpPr>
          <p:cNvPr id="34" name="내용 개체 틀 2">
            <a:extLst>
              <a:ext uri="{FF2B5EF4-FFF2-40B4-BE49-F238E27FC236}">
                <a16:creationId xmlns:a16="http://schemas.microsoft.com/office/drawing/2014/main" id="{8FD05247-3CC2-4CC1-A652-16DD3697A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7714"/>
            <a:ext cx="10515600" cy="46892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ko-KR" sz="3200" dirty="0"/>
              <a:t>Results in </a:t>
            </a:r>
            <a:r>
              <a:rPr lang="en-US" altLang="ko-KR" sz="3200" dirty="0">
                <a:latin typeface="Calibri" panose="020F0502020204030204" pitchFamily="34" charset="0"/>
                <a:cs typeface="Calibri" panose="020F0502020204030204" pitchFamily="34" charset="0"/>
              </a:rPr>
              <a:t>different scheduling decision from the </a:t>
            </a:r>
            <a:br>
              <a:rPr lang="en-US" altLang="ko-KR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z="3200" dirty="0">
                <a:latin typeface="Calibri" panose="020F0502020204030204" pitchFamily="34" charset="0"/>
                <a:cs typeface="Calibri" panose="020F0502020204030204" pitchFamily="34" charset="0"/>
              </a:rPr>
              <a:t>legacy cellular scheduler.</a:t>
            </a:r>
          </a:p>
        </p:txBody>
      </p:sp>
      <p:sp>
        <p:nvSpPr>
          <p:cNvPr id="98" name="타원 97">
            <a:extLst>
              <a:ext uri="{FF2B5EF4-FFF2-40B4-BE49-F238E27FC236}">
                <a16:creationId xmlns:a16="http://schemas.microsoft.com/office/drawing/2014/main" id="{4603915B-6A36-44AA-9F5D-3C62574F2093}"/>
              </a:ext>
            </a:extLst>
          </p:cNvPr>
          <p:cNvSpPr/>
          <p:nvPr/>
        </p:nvSpPr>
        <p:spPr>
          <a:xfrm>
            <a:off x="499983" y="3995470"/>
            <a:ext cx="3592729" cy="1334424"/>
          </a:xfrm>
          <a:prstGeom prst="ellipse">
            <a:avLst/>
          </a:prstGeom>
          <a:gradFill>
            <a:gsLst>
              <a:gs pos="88000">
                <a:schemeClr val="bg1">
                  <a:alpha val="0"/>
                </a:schemeClr>
              </a:gs>
              <a:gs pos="11000">
                <a:srgbClr val="BBD05B">
                  <a:alpha val="95000"/>
                </a:srgbClr>
              </a:gs>
              <a:gs pos="49000">
                <a:srgbClr val="BBD05B">
                  <a:alpha val="56832"/>
                </a:srgbClr>
              </a:gs>
              <a:gs pos="0">
                <a:srgbClr val="BBD05B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9" name="그룹 98">
            <a:extLst>
              <a:ext uri="{FF2B5EF4-FFF2-40B4-BE49-F238E27FC236}">
                <a16:creationId xmlns:a16="http://schemas.microsoft.com/office/drawing/2014/main" id="{47A89051-30B5-4CE3-B7D8-9D6205707FF5}"/>
              </a:ext>
            </a:extLst>
          </p:cNvPr>
          <p:cNvGrpSpPr/>
          <p:nvPr/>
        </p:nvGrpSpPr>
        <p:grpSpPr>
          <a:xfrm>
            <a:off x="2637588" y="4520676"/>
            <a:ext cx="359840" cy="659536"/>
            <a:chOff x="3099314" y="47792"/>
            <a:chExt cx="448113" cy="821327"/>
          </a:xfrm>
        </p:grpSpPr>
        <p:sp>
          <p:nvSpPr>
            <p:cNvPr id="100" name="직사각형 99">
              <a:extLst>
                <a:ext uri="{FF2B5EF4-FFF2-40B4-BE49-F238E27FC236}">
                  <a16:creationId xmlns:a16="http://schemas.microsoft.com/office/drawing/2014/main" id="{B8B6EF17-ADA1-45B9-900B-456EE868356B}"/>
                </a:ext>
              </a:extLst>
            </p:cNvPr>
            <p:cNvSpPr/>
            <p:nvPr/>
          </p:nvSpPr>
          <p:spPr>
            <a:xfrm>
              <a:off x="3131766" y="96808"/>
              <a:ext cx="382620" cy="7442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1" name="자유형 100">
              <a:extLst>
                <a:ext uri="{FF2B5EF4-FFF2-40B4-BE49-F238E27FC236}">
                  <a16:creationId xmlns:a16="http://schemas.microsoft.com/office/drawing/2014/main" id="{6EAE3354-96F5-40FB-BA41-BD2450FC97AD}"/>
                </a:ext>
              </a:extLst>
            </p:cNvPr>
            <p:cNvSpPr/>
            <p:nvPr/>
          </p:nvSpPr>
          <p:spPr>
            <a:xfrm>
              <a:off x="3099314" y="47792"/>
              <a:ext cx="448113" cy="821327"/>
            </a:xfrm>
            <a:custGeom>
              <a:avLst/>
              <a:gdLst>
                <a:gd name="connsiteX0" fmla="*/ 381143 w 448113"/>
                <a:gd name="connsiteY0" fmla="*/ 0 h 821327"/>
                <a:gd name="connsiteX1" fmla="*/ 66970 w 448113"/>
                <a:gd name="connsiteY1" fmla="*/ 0 h 821327"/>
                <a:gd name="connsiteX2" fmla="*/ 0 w 448113"/>
                <a:gd name="connsiteY2" fmla="*/ 66435 h 821327"/>
                <a:gd name="connsiteX3" fmla="*/ 0 w 448113"/>
                <a:gd name="connsiteY3" fmla="*/ 754893 h 821327"/>
                <a:gd name="connsiteX4" fmla="*/ 66970 w 448113"/>
                <a:gd name="connsiteY4" fmla="*/ 821328 h 821327"/>
                <a:gd name="connsiteX5" fmla="*/ 381143 w 448113"/>
                <a:gd name="connsiteY5" fmla="*/ 821328 h 821327"/>
                <a:gd name="connsiteX6" fmla="*/ 448113 w 448113"/>
                <a:gd name="connsiteY6" fmla="*/ 754893 h 821327"/>
                <a:gd name="connsiteX7" fmla="*/ 448113 w 448113"/>
                <a:gd name="connsiteY7" fmla="*/ 66444 h 821327"/>
                <a:gd name="connsiteX8" fmla="*/ 381143 w 448113"/>
                <a:gd name="connsiteY8" fmla="*/ 0 h 821327"/>
                <a:gd name="connsiteX9" fmla="*/ 150466 w 448113"/>
                <a:gd name="connsiteY9" fmla="*/ 52271 h 821327"/>
                <a:gd name="connsiteX10" fmla="*/ 297637 w 448113"/>
                <a:gd name="connsiteY10" fmla="*/ 52271 h 821327"/>
                <a:gd name="connsiteX11" fmla="*/ 308962 w 448113"/>
                <a:gd name="connsiteY11" fmla="*/ 63505 h 821327"/>
                <a:gd name="connsiteX12" fmla="*/ 297637 w 448113"/>
                <a:gd name="connsiteY12" fmla="*/ 74740 h 821327"/>
                <a:gd name="connsiteX13" fmla="*/ 150466 w 448113"/>
                <a:gd name="connsiteY13" fmla="*/ 74740 h 821327"/>
                <a:gd name="connsiteX14" fmla="*/ 139141 w 448113"/>
                <a:gd name="connsiteY14" fmla="*/ 63505 h 821327"/>
                <a:gd name="connsiteX15" fmla="*/ 150466 w 448113"/>
                <a:gd name="connsiteY15" fmla="*/ 52271 h 821327"/>
                <a:gd name="connsiteX16" fmla="*/ 224057 w 448113"/>
                <a:gd name="connsiteY16" fmla="*/ 793057 h 821327"/>
                <a:gd name="connsiteX17" fmla="*/ 184175 w 448113"/>
                <a:gd name="connsiteY17" fmla="*/ 753495 h 821327"/>
                <a:gd name="connsiteX18" fmla="*/ 224057 w 448113"/>
                <a:gd name="connsiteY18" fmla="*/ 713932 h 821327"/>
                <a:gd name="connsiteX19" fmla="*/ 263938 w 448113"/>
                <a:gd name="connsiteY19" fmla="*/ 753495 h 821327"/>
                <a:gd name="connsiteX20" fmla="*/ 224057 w 448113"/>
                <a:gd name="connsiteY20" fmla="*/ 793057 h 821327"/>
                <a:gd name="connsiteX21" fmla="*/ 416071 w 448113"/>
                <a:gd name="connsiteY21" fmla="*/ 686068 h 821327"/>
                <a:gd name="connsiteX22" fmla="*/ 32042 w 448113"/>
                <a:gd name="connsiteY22" fmla="*/ 686068 h 821327"/>
                <a:gd name="connsiteX23" fmla="*/ 32042 w 448113"/>
                <a:gd name="connsiteY23" fmla="*/ 121379 h 821327"/>
                <a:gd name="connsiteX24" fmla="*/ 416071 w 448113"/>
                <a:gd name="connsiteY24" fmla="*/ 121379 h 821327"/>
                <a:gd name="connsiteX25" fmla="*/ 416071 w 448113"/>
                <a:gd name="connsiteY25" fmla="*/ 686068 h 821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48113" h="821327">
                  <a:moveTo>
                    <a:pt x="381143" y="0"/>
                  </a:moveTo>
                  <a:lnTo>
                    <a:pt x="66970" y="0"/>
                  </a:lnTo>
                  <a:cubicBezTo>
                    <a:pt x="30137" y="0"/>
                    <a:pt x="0" y="29896"/>
                    <a:pt x="0" y="66435"/>
                  </a:cubicBezTo>
                  <a:lnTo>
                    <a:pt x="0" y="754893"/>
                  </a:lnTo>
                  <a:cubicBezTo>
                    <a:pt x="0" y="791431"/>
                    <a:pt x="30137" y="821328"/>
                    <a:pt x="66970" y="821328"/>
                  </a:cubicBezTo>
                  <a:lnTo>
                    <a:pt x="381143" y="821328"/>
                  </a:lnTo>
                  <a:cubicBezTo>
                    <a:pt x="417976" y="821328"/>
                    <a:pt x="448113" y="791431"/>
                    <a:pt x="448113" y="754893"/>
                  </a:cubicBezTo>
                  <a:lnTo>
                    <a:pt x="448113" y="66444"/>
                  </a:lnTo>
                  <a:cubicBezTo>
                    <a:pt x="448123" y="29905"/>
                    <a:pt x="417976" y="0"/>
                    <a:pt x="381143" y="0"/>
                  </a:cubicBezTo>
                  <a:close/>
                  <a:moveTo>
                    <a:pt x="150466" y="52271"/>
                  </a:moveTo>
                  <a:lnTo>
                    <a:pt x="297637" y="52271"/>
                  </a:lnTo>
                  <a:cubicBezTo>
                    <a:pt x="303867" y="52271"/>
                    <a:pt x="308962" y="57326"/>
                    <a:pt x="308962" y="63505"/>
                  </a:cubicBezTo>
                  <a:cubicBezTo>
                    <a:pt x="308962" y="69685"/>
                    <a:pt x="303867" y="74740"/>
                    <a:pt x="297637" y="74740"/>
                  </a:cubicBezTo>
                  <a:lnTo>
                    <a:pt x="150466" y="74740"/>
                  </a:lnTo>
                  <a:cubicBezTo>
                    <a:pt x="144237" y="74740"/>
                    <a:pt x="139141" y="69685"/>
                    <a:pt x="139141" y="63505"/>
                  </a:cubicBezTo>
                  <a:cubicBezTo>
                    <a:pt x="139141" y="57326"/>
                    <a:pt x="144237" y="52271"/>
                    <a:pt x="150466" y="52271"/>
                  </a:cubicBezTo>
                  <a:close/>
                  <a:moveTo>
                    <a:pt x="224057" y="793057"/>
                  </a:moveTo>
                  <a:cubicBezTo>
                    <a:pt x="202035" y="793057"/>
                    <a:pt x="184175" y="775340"/>
                    <a:pt x="184175" y="753495"/>
                  </a:cubicBezTo>
                  <a:cubicBezTo>
                    <a:pt x="184175" y="731649"/>
                    <a:pt x="202035" y="713932"/>
                    <a:pt x="224057" y="713932"/>
                  </a:cubicBezTo>
                  <a:cubicBezTo>
                    <a:pt x="246078" y="713932"/>
                    <a:pt x="263938" y="731649"/>
                    <a:pt x="263938" y="753495"/>
                  </a:cubicBezTo>
                  <a:cubicBezTo>
                    <a:pt x="263938" y="775350"/>
                    <a:pt x="246078" y="793057"/>
                    <a:pt x="224057" y="793057"/>
                  </a:cubicBezTo>
                  <a:close/>
                  <a:moveTo>
                    <a:pt x="416071" y="686068"/>
                  </a:moveTo>
                  <a:lnTo>
                    <a:pt x="32042" y="686068"/>
                  </a:lnTo>
                  <a:lnTo>
                    <a:pt x="32042" y="121379"/>
                  </a:lnTo>
                  <a:lnTo>
                    <a:pt x="416071" y="121379"/>
                  </a:lnTo>
                  <a:lnTo>
                    <a:pt x="416071" y="68606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ore-KR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02" name="그룹 101">
            <a:extLst>
              <a:ext uri="{FF2B5EF4-FFF2-40B4-BE49-F238E27FC236}">
                <a16:creationId xmlns:a16="http://schemas.microsoft.com/office/drawing/2014/main" id="{B43F7611-6005-4B49-BCBD-C323EDF36AF4}"/>
              </a:ext>
            </a:extLst>
          </p:cNvPr>
          <p:cNvGrpSpPr/>
          <p:nvPr/>
        </p:nvGrpSpPr>
        <p:grpSpPr>
          <a:xfrm>
            <a:off x="687903" y="3942673"/>
            <a:ext cx="373637" cy="684824"/>
            <a:chOff x="3099314" y="47792"/>
            <a:chExt cx="448113" cy="821327"/>
          </a:xfrm>
        </p:grpSpPr>
        <p:sp>
          <p:nvSpPr>
            <p:cNvPr id="103" name="직사각형 102">
              <a:extLst>
                <a:ext uri="{FF2B5EF4-FFF2-40B4-BE49-F238E27FC236}">
                  <a16:creationId xmlns:a16="http://schemas.microsoft.com/office/drawing/2014/main" id="{555E8943-EFF1-4079-B518-D4EC6F4DC643}"/>
                </a:ext>
              </a:extLst>
            </p:cNvPr>
            <p:cNvSpPr/>
            <p:nvPr/>
          </p:nvSpPr>
          <p:spPr>
            <a:xfrm>
              <a:off x="3131766" y="96808"/>
              <a:ext cx="382620" cy="7442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" name="자유형 133">
              <a:extLst>
                <a:ext uri="{FF2B5EF4-FFF2-40B4-BE49-F238E27FC236}">
                  <a16:creationId xmlns:a16="http://schemas.microsoft.com/office/drawing/2014/main" id="{6617E195-08CA-41DE-A294-369EC9D0C209}"/>
                </a:ext>
              </a:extLst>
            </p:cNvPr>
            <p:cNvSpPr/>
            <p:nvPr/>
          </p:nvSpPr>
          <p:spPr>
            <a:xfrm>
              <a:off x="3099314" y="47792"/>
              <a:ext cx="448113" cy="821327"/>
            </a:xfrm>
            <a:custGeom>
              <a:avLst/>
              <a:gdLst>
                <a:gd name="connsiteX0" fmla="*/ 381143 w 448113"/>
                <a:gd name="connsiteY0" fmla="*/ 0 h 821327"/>
                <a:gd name="connsiteX1" fmla="*/ 66970 w 448113"/>
                <a:gd name="connsiteY1" fmla="*/ 0 h 821327"/>
                <a:gd name="connsiteX2" fmla="*/ 0 w 448113"/>
                <a:gd name="connsiteY2" fmla="*/ 66435 h 821327"/>
                <a:gd name="connsiteX3" fmla="*/ 0 w 448113"/>
                <a:gd name="connsiteY3" fmla="*/ 754893 h 821327"/>
                <a:gd name="connsiteX4" fmla="*/ 66970 w 448113"/>
                <a:gd name="connsiteY4" fmla="*/ 821328 h 821327"/>
                <a:gd name="connsiteX5" fmla="*/ 381143 w 448113"/>
                <a:gd name="connsiteY5" fmla="*/ 821328 h 821327"/>
                <a:gd name="connsiteX6" fmla="*/ 448113 w 448113"/>
                <a:gd name="connsiteY6" fmla="*/ 754893 h 821327"/>
                <a:gd name="connsiteX7" fmla="*/ 448113 w 448113"/>
                <a:gd name="connsiteY7" fmla="*/ 66444 h 821327"/>
                <a:gd name="connsiteX8" fmla="*/ 381143 w 448113"/>
                <a:gd name="connsiteY8" fmla="*/ 0 h 821327"/>
                <a:gd name="connsiteX9" fmla="*/ 150466 w 448113"/>
                <a:gd name="connsiteY9" fmla="*/ 52271 h 821327"/>
                <a:gd name="connsiteX10" fmla="*/ 297637 w 448113"/>
                <a:gd name="connsiteY10" fmla="*/ 52271 h 821327"/>
                <a:gd name="connsiteX11" fmla="*/ 308962 w 448113"/>
                <a:gd name="connsiteY11" fmla="*/ 63505 h 821327"/>
                <a:gd name="connsiteX12" fmla="*/ 297637 w 448113"/>
                <a:gd name="connsiteY12" fmla="*/ 74740 h 821327"/>
                <a:gd name="connsiteX13" fmla="*/ 150466 w 448113"/>
                <a:gd name="connsiteY13" fmla="*/ 74740 h 821327"/>
                <a:gd name="connsiteX14" fmla="*/ 139141 w 448113"/>
                <a:gd name="connsiteY14" fmla="*/ 63505 h 821327"/>
                <a:gd name="connsiteX15" fmla="*/ 150466 w 448113"/>
                <a:gd name="connsiteY15" fmla="*/ 52271 h 821327"/>
                <a:gd name="connsiteX16" fmla="*/ 224057 w 448113"/>
                <a:gd name="connsiteY16" fmla="*/ 793057 h 821327"/>
                <a:gd name="connsiteX17" fmla="*/ 184175 w 448113"/>
                <a:gd name="connsiteY17" fmla="*/ 753495 h 821327"/>
                <a:gd name="connsiteX18" fmla="*/ 224057 w 448113"/>
                <a:gd name="connsiteY18" fmla="*/ 713932 h 821327"/>
                <a:gd name="connsiteX19" fmla="*/ 263938 w 448113"/>
                <a:gd name="connsiteY19" fmla="*/ 753495 h 821327"/>
                <a:gd name="connsiteX20" fmla="*/ 224057 w 448113"/>
                <a:gd name="connsiteY20" fmla="*/ 793057 h 821327"/>
                <a:gd name="connsiteX21" fmla="*/ 416071 w 448113"/>
                <a:gd name="connsiteY21" fmla="*/ 686068 h 821327"/>
                <a:gd name="connsiteX22" fmla="*/ 32042 w 448113"/>
                <a:gd name="connsiteY22" fmla="*/ 686068 h 821327"/>
                <a:gd name="connsiteX23" fmla="*/ 32042 w 448113"/>
                <a:gd name="connsiteY23" fmla="*/ 121379 h 821327"/>
                <a:gd name="connsiteX24" fmla="*/ 416071 w 448113"/>
                <a:gd name="connsiteY24" fmla="*/ 121379 h 821327"/>
                <a:gd name="connsiteX25" fmla="*/ 416071 w 448113"/>
                <a:gd name="connsiteY25" fmla="*/ 686068 h 821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48113" h="821327">
                  <a:moveTo>
                    <a:pt x="381143" y="0"/>
                  </a:moveTo>
                  <a:lnTo>
                    <a:pt x="66970" y="0"/>
                  </a:lnTo>
                  <a:cubicBezTo>
                    <a:pt x="30137" y="0"/>
                    <a:pt x="0" y="29896"/>
                    <a:pt x="0" y="66435"/>
                  </a:cubicBezTo>
                  <a:lnTo>
                    <a:pt x="0" y="754893"/>
                  </a:lnTo>
                  <a:cubicBezTo>
                    <a:pt x="0" y="791431"/>
                    <a:pt x="30137" y="821328"/>
                    <a:pt x="66970" y="821328"/>
                  </a:cubicBezTo>
                  <a:lnTo>
                    <a:pt x="381143" y="821328"/>
                  </a:lnTo>
                  <a:cubicBezTo>
                    <a:pt x="417976" y="821328"/>
                    <a:pt x="448113" y="791431"/>
                    <a:pt x="448113" y="754893"/>
                  </a:cubicBezTo>
                  <a:lnTo>
                    <a:pt x="448113" y="66444"/>
                  </a:lnTo>
                  <a:cubicBezTo>
                    <a:pt x="448123" y="29905"/>
                    <a:pt x="417976" y="0"/>
                    <a:pt x="381143" y="0"/>
                  </a:cubicBezTo>
                  <a:close/>
                  <a:moveTo>
                    <a:pt x="150466" y="52271"/>
                  </a:moveTo>
                  <a:lnTo>
                    <a:pt x="297637" y="52271"/>
                  </a:lnTo>
                  <a:cubicBezTo>
                    <a:pt x="303867" y="52271"/>
                    <a:pt x="308962" y="57326"/>
                    <a:pt x="308962" y="63505"/>
                  </a:cubicBezTo>
                  <a:cubicBezTo>
                    <a:pt x="308962" y="69685"/>
                    <a:pt x="303867" y="74740"/>
                    <a:pt x="297637" y="74740"/>
                  </a:cubicBezTo>
                  <a:lnTo>
                    <a:pt x="150466" y="74740"/>
                  </a:lnTo>
                  <a:cubicBezTo>
                    <a:pt x="144237" y="74740"/>
                    <a:pt x="139141" y="69685"/>
                    <a:pt x="139141" y="63505"/>
                  </a:cubicBezTo>
                  <a:cubicBezTo>
                    <a:pt x="139141" y="57326"/>
                    <a:pt x="144237" y="52271"/>
                    <a:pt x="150466" y="52271"/>
                  </a:cubicBezTo>
                  <a:close/>
                  <a:moveTo>
                    <a:pt x="224057" y="793057"/>
                  </a:moveTo>
                  <a:cubicBezTo>
                    <a:pt x="202035" y="793057"/>
                    <a:pt x="184175" y="775340"/>
                    <a:pt x="184175" y="753495"/>
                  </a:cubicBezTo>
                  <a:cubicBezTo>
                    <a:pt x="184175" y="731649"/>
                    <a:pt x="202035" y="713932"/>
                    <a:pt x="224057" y="713932"/>
                  </a:cubicBezTo>
                  <a:cubicBezTo>
                    <a:pt x="246078" y="713932"/>
                    <a:pt x="263938" y="731649"/>
                    <a:pt x="263938" y="753495"/>
                  </a:cubicBezTo>
                  <a:cubicBezTo>
                    <a:pt x="263938" y="775350"/>
                    <a:pt x="246078" y="793057"/>
                    <a:pt x="224057" y="793057"/>
                  </a:cubicBezTo>
                  <a:close/>
                  <a:moveTo>
                    <a:pt x="416071" y="686068"/>
                  </a:moveTo>
                  <a:lnTo>
                    <a:pt x="32042" y="686068"/>
                  </a:lnTo>
                  <a:lnTo>
                    <a:pt x="32042" y="121379"/>
                  </a:lnTo>
                  <a:lnTo>
                    <a:pt x="416071" y="121379"/>
                  </a:lnTo>
                  <a:lnTo>
                    <a:pt x="416071" y="68606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ore-KR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5" name="자유형 142">
            <a:extLst>
              <a:ext uri="{FF2B5EF4-FFF2-40B4-BE49-F238E27FC236}">
                <a16:creationId xmlns:a16="http://schemas.microsoft.com/office/drawing/2014/main" id="{C67245C7-C469-4E6A-8BA8-92ECE74E5FFD}"/>
              </a:ext>
            </a:extLst>
          </p:cNvPr>
          <p:cNvSpPr/>
          <p:nvPr/>
        </p:nvSpPr>
        <p:spPr>
          <a:xfrm>
            <a:off x="2787834" y="2960517"/>
            <a:ext cx="1040783" cy="1479481"/>
          </a:xfrm>
          <a:custGeom>
            <a:avLst/>
            <a:gdLst>
              <a:gd name="connsiteX0" fmla="*/ 161880 w 981954"/>
              <a:gd name="connsiteY0" fmla="*/ 562930 h 1395855"/>
              <a:gd name="connsiteX1" fmla="*/ 186785 w 981954"/>
              <a:gd name="connsiteY1" fmla="*/ 552342 h 1395855"/>
              <a:gd name="connsiteX2" fmla="*/ 186785 w 981954"/>
              <a:gd name="connsiteY2" fmla="*/ 502932 h 1395855"/>
              <a:gd name="connsiteX3" fmla="*/ 96061 w 981954"/>
              <a:gd name="connsiteY3" fmla="*/ 284112 h 1395855"/>
              <a:gd name="connsiteX4" fmla="*/ 186785 w 981954"/>
              <a:gd name="connsiteY4" fmla="*/ 65293 h 1395855"/>
              <a:gd name="connsiteX5" fmla="*/ 186785 w 981954"/>
              <a:gd name="connsiteY5" fmla="*/ 15882 h 1395855"/>
              <a:gd name="connsiteX6" fmla="*/ 136976 w 981954"/>
              <a:gd name="connsiteY6" fmla="*/ 15882 h 1395855"/>
              <a:gd name="connsiteX7" fmla="*/ 24905 w 981954"/>
              <a:gd name="connsiteY7" fmla="*/ 285877 h 1395855"/>
              <a:gd name="connsiteX8" fmla="*/ 136976 w 981954"/>
              <a:gd name="connsiteY8" fmla="*/ 555872 h 1395855"/>
              <a:gd name="connsiteX9" fmla="*/ 161880 w 981954"/>
              <a:gd name="connsiteY9" fmla="*/ 562930 h 1395855"/>
              <a:gd name="connsiteX10" fmla="*/ 243710 w 981954"/>
              <a:gd name="connsiteY10" fmla="*/ 446462 h 1395855"/>
              <a:gd name="connsiteX11" fmla="*/ 268614 w 981954"/>
              <a:gd name="connsiteY11" fmla="*/ 457050 h 1395855"/>
              <a:gd name="connsiteX12" fmla="*/ 293519 w 981954"/>
              <a:gd name="connsiteY12" fmla="*/ 446462 h 1395855"/>
              <a:gd name="connsiteX13" fmla="*/ 293519 w 981954"/>
              <a:gd name="connsiteY13" fmla="*/ 397051 h 1395855"/>
              <a:gd name="connsiteX14" fmla="*/ 245489 w 981954"/>
              <a:gd name="connsiteY14" fmla="*/ 284112 h 1395855"/>
              <a:gd name="connsiteX15" fmla="*/ 293519 w 981954"/>
              <a:gd name="connsiteY15" fmla="*/ 171173 h 1395855"/>
              <a:gd name="connsiteX16" fmla="*/ 293519 w 981954"/>
              <a:gd name="connsiteY16" fmla="*/ 121762 h 1395855"/>
              <a:gd name="connsiteX17" fmla="*/ 243710 w 981954"/>
              <a:gd name="connsiteY17" fmla="*/ 121762 h 1395855"/>
              <a:gd name="connsiteX18" fmla="*/ 176111 w 981954"/>
              <a:gd name="connsiteY18" fmla="*/ 284112 h 1395855"/>
              <a:gd name="connsiteX19" fmla="*/ 243710 w 981954"/>
              <a:gd name="connsiteY19" fmla="*/ 446462 h 1395855"/>
              <a:gd name="connsiteX20" fmla="*/ 896567 w 981954"/>
              <a:gd name="connsiteY20" fmla="*/ 282348 h 1395855"/>
              <a:gd name="connsiteX21" fmla="*/ 805843 w 981954"/>
              <a:gd name="connsiteY21" fmla="*/ 501167 h 1395855"/>
              <a:gd name="connsiteX22" fmla="*/ 805843 w 981954"/>
              <a:gd name="connsiteY22" fmla="*/ 550578 h 1395855"/>
              <a:gd name="connsiteX23" fmla="*/ 830748 w 981954"/>
              <a:gd name="connsiteY23" fmla="*/ 561166 h 1395855"/>
              <a:gd name="connsiteX24" fmla="*/ 855652 w 981954"/>
              <a:gd name="connsiteY24" fmla="*/ 550578 h 1395855"/>
              <a:gd name="connsiteX25" fmla="*/ 967723 w 981954"/>
              <a:gd name="connsiteY25" fmla="*/ 280583 h 1395855"/>
              <a:gd name="connsiteX26" fmla="*/ 855652 w 981954"/>
              <a:gd name="connsiteY26" fmla="*/ 10588 h 1395855"/>
              <a:gd name="connsiteX27" fmla="*/ 805843 w 981954"/>
              <a:gd name="connsiteY27" fmla="*/ 10588 h 1395855"/>
              <a:gd name="connsiteX28" fmla="*/ 805843 w 981954"/>
              <a:gd name="connsiteY28" fmla="*/ 59999 h 1395855"/>
              <a:gd name="connsiteX29" fmla="*/ 896567 w 981954"/>
              <a:gd name="connsiteY29" fmla="*/ 282348 h 1395855"/>
              <a:gd name="connsiteX30" fmla="*/ 699109 w 981954"/>
              <a:gd name="connsiteY30" fmla="*/ 446462 h 1395855"/>
              <a:gd name="connsiteX31" fmla="*/ 724014 w 981954"/>
              <a:gd name="connsiteY31" fmla="*/ 457050 h 1395855"/>
              <a:gd name="connsiteX32" fmla="*/ 748918 w 981954"/>
              <a:gd name="connsiteY32" fmla="*/ 446462 h 1395855"/>
              <a:gd name="connsiteX33" fmla="*/ 816517 w 981954"/>
              <a:gd name="connsiteY33" fmla="*/ 284112 h 1395855"/>
              <a:gd name="connsiteX34" fmla="*/ 748918 w 981954"/>
              <a:gd name="connsiteY34" fmla="*/ 119998 h 1395855"/>
              <a:gd name="connsiteX35" fmla="*/ 699109 w 981954"/>
              <a:gd name="connsiteY35" fmla="*/ 119998 h 1395855"/>
              <a:gd name="connsiteX36" fmla="*/ 699109 w 981954"/>
              <a:gd name="connsiteY36" fmla="*/ 169409 h 1395855"/>
              <a:gd name="connsiteX37" fmla="*/ 747139 w 981954"/>
              <a:gd name="connsiteY37" fmla="*/ 282348 h 1395855"/>
              <a:gd name="connsiteX38" fmla="*/ 699109 w 981954"/>
              <a:gd name="connsiteY38" fmla="*/ 395287 h 1395855"/>
              <a:gd name="connsiteX39" fmla="*/ 699109 w 981954"/>
              <a:gd name="connsiteY39" fmla="*/ 446462 h 1395855"/>
              <a:gd name="connsiteX40" fmla="*/ 946376 w 981954"/>
              <a:gd name="connsiteY40" fmla="*/ 1323504 h 1395855"/>
              <a:gd name="connsiteX41" fmla="*/ 876999 w 981954"/>
              <a:gd name="connsiteY41" fmla="*/ 1323504 h 1395855"/>
              <a:gd name="connsiteX42" fmla="*/ 576365 w 981954"/>
              <a:gd name="connsiteY42" fmla="*/ 398816 h 1395855"/>
              <a:gd name="connsiteX43" fmla="*/ 636847 w 981954"/>
              <a:gd name="connsiteY43" fmla="*/ 282348 h 1395855"/>
              <a:gd name="connsiteX44" fmla="*/ 494535 w 981954"/>
              <a:gd name="connsiteY44" fmla="*/ 141174 h 1395855"/>
              <a:gd name="connsiteX45" fmla="*/ 352223 w 981954"/>
              <a:gd name="connsiteY45" fmla="*/ 282348 h 1395855"/>
              <a:gd name="connsiteX46" fmla="*/ 416263 w 981954"/>
              <a:gd name="connsiteY46" fmla="*/ 400581 h 1395855"/>
              <a:gd name="connsiteX47" fmla="*/ 113850 w 981954"/>
              <a:gd name="connsiteY47" fmla="*/ 1323504 h 1395855"/>
              <a:gd name="connsiteX48" fmla="*/ 35578 w 981954"/>
              <a:gd name="connsiteY48" fmla="*/ 1323504 h 1395855"/>
              <a:gd name="connsiteX49" fmla="*/ 0 w 981954"/>
              <a:gd name="connsiteY49" fmla="*/ 1358797 h 1395855"/>
              <a:gd name="connsiteX50" fmla="*/ 35578 w 981954"/>
              <a:gd name="connsiteY50" fmla="*/ 1394091 h 1395855"/>
              <a:gd name="connsiteX51" fmla="*/ 140533 w 981954"/>
              <a:gd name="connsiteY51" fmla="*/ 1394091 h 1395855"/>
              <a:gd name="connsiteX52" fmla="*/ 140533 w 981954"/>
              <a:gd name="connsiteY52" fmla="*/ 1394091 h 1395855"/>
              <a:gd name="connsiteX53" fmla="*/ 140533 w 981954"/>
              <a:gd name="connsiteY53" fmla="*/ 1394091 h 1395855"/>
              <a:gd name="connsiteX54" fmla="*/ 245489 w 981954"/>
              <a:gd name="connsiteY54" fmla="*/ 1394091 h 1395855"/>
              <a:gd name="connsiteX55" fmla="*/ 281067 w 981954"/>
              <a:gd name="connsiteY55" fmla="*/ 1358797 h 1395855"/>
              <a:gd name="connsiteX56" fmla="*/ 245489 w 981954"/>
              <a:gd name="connsiteY56" fmla="*/ 1323504 h 1395855"/>
              <a:gd name="connsiteX57" fmla="*/ 188564 w 981954"/>
              <a:gd name="connsiteY57" fmla="*/ 1323504 h 1395855"/>
              <a:gd name="connsiteX58" fmla="*/ 217026 w 981954"/>
              <a:gd name="connsiteY58" fmla="*/ 1237035 h 1395855"/>
              <a:gd name="connsiteX59" fmla="*/ 494535 w 981954"/>
              <a:gd name="connsiteY59" fmla="*/ 1078215 h 1395855"/>
              <a:gd name="connsiteX60" fmla="*/ 772044 w 981954"/>
              <a:gd name="connsiteY60" fmla="*/ 1237035 h 1395855"/>
              <a:gd name="connsiteX61" fmla="*/ 800506 w 981954"/>
              <a:gd name="connsiteY61" fmla="*/ 1325269 h 1395855"/>
              <a:gd name="connsiteX62" fmla="*/ 736466 w 981954"/>
              <a:gd name="connsiteY62" fmla="*/ 1325269 h 1395855"/>
              <a:gd name="connsiteX63" fmla="*/ 700888 w 981954"/>
              <a:gd name="connsiteY63" fmla="*/ 1360562 h 1395855"/>
              <a:gd name="connsiteX64" fmla="*/ 736466 w 981954"/>
              <a:gd name="connsiteY64" fmla="*/ 1395856 h 1395855"/>
              <a:gd name="connsiteX65" fmla="*/ 850316 w 981954"/>
              <a:gd name="connsiteY65" fmla="*/ 1395856 h 1395855"/>
              <a:gd name="connsiteX66" fmla="*/ 850316 w 981954"/>
              <a:gd name="connsiteY66" fmla="*/ 1395856 h 1395855"/>
              <a:gd name="connsiteX67" fmla="*/ 850316 w 981954"/>
              <a:gd name="connsiteY67" fmla="*/ 1395856 h 1395855"/>
              <a:gd name="connsiteX68" fmla="*/ 946376 w 981954"/>
              <a:gd name="connsiteY68" fmla="*/ 1395856 h 1395855"/>
              <a:gd name="connsiteX69" fmla="*/ 981954 w 981954"/>
              <a:gd name="connsiteY69" fmla="*/ 1360562 h 1395855"/>
              <a:gd name="connsiteX70" fmla="*/ 946376 w 981954"/>
              <a:gd name="connsiteY70" fmla="*/ 1323504 h 1395855"/>
              <a:gd name="connsiteX71" fmla="*/ 357560 w 981954"/>
              <a:gd name="connsiteY71" fmla="*/ 806455 h 1395855"/>
              <a:gd name="connsiteX72" fmla="*/ 405590 w 981954"/>
              <a:gd name="connsiteY72" fmla="*/ 658223 h 1395855"/>
              <a:gd name="connsiteX73" fmla="*/ 533671 w 981954"/>
              <a:gd name="connsiteY73" fmla="*/ 658223 h 1395855"/>
              <a:gd name="connsiteX74" fmla="*/ 357560 w 981954"/>
              <a:gd name="connsiteY74" fmla="*/ 806455 h 1395855"/>
              <a:gd name="connsiteX75" fmla="*/ 597711 w 981954"/>
              <a:gd name="connsiteY75" fmla="*/ 697045 h 1395855"/>
              <a:gd name="connsiteX76" fmla="*/ 652857 w 981954"/>
              <a:gd name="connsiteY76" fmla="*/ 868219 h 1395855"/>
              <a:gd name="connsiteX77" fmla="*/ 394916 w 981954"/>
              <a:gd name="connsiteY77" fmla="*/ 868219 h 1395855"/>
              <a:gd name="connsiteX78" fmla="*/ 597711 w 981954"/>
              <a:gd name="connsiteY78" fmla="*/ 697045 h 1395855"/>
              <a:gd name="connsiteX79" fmla="*/ 595933 w 981954"/>
              <a:gd name="connsiteY79" fmla="*/ 938806 h 1395855"/>
              <a:gd name="connsiteX80" fmla="*/ 494535 w 981954"/>
              <a:gd name="connsiteY80" fmla="*/ 997040 h 1395855"/>
              <a:gd name="connsiteX81" fmla="*/ 393138 w 981954"/>
              <a:gd name="connsiteY81" fmla="*/ 938806 h 1395855"/>
              <a:gd name="connsiteX82" fmla="*/ 595933 w 981954"/>
              <a:gd name="connsiteY82" fmla="*/ 938806 h 1395855"/>
              <a:gd name="connsiteX83" fmla="*/ 492756 w 981954"/>
              <a:gd name="connsiteY83" fmla="*/ 211761 h 1395855"/>
              <a:gd name="connsiteX84" fmla="*/ 563912 w 981954"/>
              <a:gd name="connsiteY84" fmla="*/ 282348 h 1395855"/>
              <a:gd name="connsiteX85" fmla="*/ 492756 w 981954"/>
              <a:gd name="connsiteY85" fmla="*/ 352934 h 1395855"/>
              <a:gd name="connsiteX86" fmla="*/ 421600 w 981954"/>
              <a:gd name="connsiteY86" fmla="*/ 282348 h 1395855"/>
              <a:gd name="connsiteX87" fmla="*/ 492756 w 981954"/>
              <a:gd name="connsiteY87" fmla="*/ 211761 h 1395855"/>
              <a:gd name="connsiteX88" fmla="*/ 492756 w 981954"/>
              <a:gd name="connsiteY88" fmla="*/ 425286 h 1395855"/>
              <a:gd name="connsiteX89" fmla="*/ 508766 w 981954"/>
              <a:gd name="connsiteY89" fmla="*/ 423521 h 1395855"/>
              <a:gd name="connsiteX90" fmla="*/ 562133 w 981954"/>
              <a:gd name="connsiteY90" fmla="*/ 587636 h 1395855"/>
              <a:gd name="connsiteX91" fmla="*/ 426937 w 981954"/>
              <a:gd name="connsiteY91" fmla="*/ 587636 h 1395855"/>
              <a:gd name="connsiteX92" fmla="*/ 480304 w 981954"/>
              <a:gd name="connsiteY92" fmla="*/ 423521 h 1395855"/>
              <a:gd name="connsiteX93" fmla="*/ 492756 w 981954"/>
              <a:gd name="connsiteY93" fmla="*/ 425286 h 1395855"/>
              <a:gd name="connsiteX94" fmla="*/ 250825 w 981954"/>
              <a:gd name="connsiteY94" fmla="*/ 1136449 h 1395855"/>
              <a:gd name="connsiteX95" fmla="*/ 305971 w 981954"/>
              <a:gd name="connsiteY95" fmla="*/ 968805 h 1395855"/>
              <a:gd name="connsiteX96" fmla="*/ 425158 w 981954"/>
              <a:gd name="connsiteY96" fmla="*/ 1037627 h 1395855"/>
              <a:gd name="connsiteX97" fmla="*/ 250825 w 981954"/>
              <a:gd name="connsiteY97" fmla="*/ 1136449 h 1395855"/>
              <a:gd name="connsiteX98" fmla="*/ 565691 w 981954"/>
              <a:gd name="connsiteY98" fmla="*/ 1035862 h 1395855"/>
              <a:gd name="connsiteX99" fmla="*/ 684878 w 981954"/>
              <a:gd name="connsiteY99" fmla="*/ 967040 h 1395855"/>
              <a:gd name="connsiteX100" fmla="*/ 740024 w 981954"/>
              <a:gd name="connsiteY100" fmla="*/ 1134684 h 1395855"/>
              <a:gd name="connsiteX101" fmla="*/ 565691 w 981954"/>
              <a:gd name="connsiteY101" fmla="*/ 1035862 h 1395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81954" h="1395855">
                <a:moveTo>
                  <a:pt x="161880" y="562930"/>
                </a:moveTo>
                <a:cubicBezTo>
                  <a:pt x="170775" y="562930"/>
                  <a:pt x="179669" y="559401"/>
                  <a:pt x="186785" y="552342"/>
                </a:cubicBezTo>
                <a:cubicBezTo>
                  <a:pt x="201016" y="538225"/>
                  <a:pt x="201016" y="517049"/>
                  <a:pt x="186785" y="502932"/>
                </a:cubicBezTo>
                <a:cubicBezTo>
                  <a:pt x="128081" y="444697"/>
                  <a:pt x="96061" y="367052"/>
                  <a:pt x="96061" y="284112"/>
                </a:cubicBezTo>
                <a:cubicBezTo>
                  <a:pt x="96061" y="201173"/>
                  <a:pt x="128081" y="123527"/>
                  <a:pt x="186785" y="65293"/>
                </a:cubicBezTo>
                <a:cubicBezTo>
                  <a:pt x="201016" y="51175"/>
                  <a:pt x="201016" y="29999"/>
                  <a:pt x="186785" y="15882"/>
                </a:cubicBezTo>
                <a:cubicBezTo>
                  <a:pt x="172554" y="1765"/>
                  <a:pt x="151207" y="1765"/>
                  <a:pt x="136976" y="15882"/>
                </a:cubicBezTo>
                <a:cubicBezTo>
                  <a:pt x="64041" y="88234"/>
                  <a:pt x="24905" y="183526"/>
                  <a:pt x="24905" y="285877"/>
                </a:cubicBezTo>
                <a:cubicBezTo>
                  <a:pt x="24905" y="388228"/>
                  <a:pt x="64041" y="483520"/>
                  <a:pt x="136976" y="555872"/>
                </a:cubicBezTo>
                <a:cubicBezTo>
                  <a:pt x="144091" y="559401"/>
                  <a:pt x="152986" y="562930"/>
                  <a:pt x="161880" y="562930"/>
                </a:cubicBezTo>
                <a:close/>
                <a:moveTo>
                  <a:pt x="243710" y="446462"/>
                </a:moveTo>
                <a:cubicBezTo>
                  <a:pt x="250825" y="453521"/>
                  <a:pt x="259720" y="457050"/>
                  <a:pt x="268614" y="457050"/>
                </a:cubicBezTo>
                <a:cubicBezTo>
                  <a:pt x="277509" y="457050"/>
                  <a:pt x="286403" y="453521"/>
                  <a:pt x="293519" y="446462"/>
                </a:cubicBezTo>
                <a:cubicBezTo>
                  <a:pt x="307750" y="432345"/>
                  <a:pt x="307750" y="411169"/>
                  <a:pt x="293519" y="397051"/>
                </a:cubicBezTo>
                <a:cubicBezTo>
                  <a:pt x="263278" y="367052"/>
                  <a:pt x="245489" y="326464"/>
                  <a:pt x="245489" y="284112"/>
                </a:cubicBezTo>
                <a:cubicBezTo>
                  <a:pt x="245489" y="241760"/>
                  <a:pt x="261499" y="201173"/>
                  <a:pt x="293519" y="171173"/>
                </a:cubicBezTo>
                <a:cubicBezTo>
                  <a:pt x="307750" y="157056"/>
                  <a:pt x="307750" y="135880"/>
                  <a:pt x="293519" y="121762"/>
                </a:cubicBezTo>
                <a:cubicBezTo>
                  <a:pt x="279288" y="107645"/>
                  <a:pt x="257941" y="107645"/>
                  <a:pt x="243710" y="121762"/>
                </a:cubicBezTo>
                <a:cubicBezTo>
                  <a:pt x="199237" y="165879"/>
                  <a:pt x="176111" y="224113"/>
                  <a:pt x="176111" y="284112"/>
                </a:cubicBezTo>
                <a:cubicBezTo>
                  <a:pt x="176111" y="344111"/>
                  <a:pt x="201016" y="402345"/>
                  <a:pt x="243710" y="446462"/>
                </a:cubicBezTo>
                <a:close/>
                <a:moveTo>
                  <a:pt x="896567" y="282348"/>
                </a:moveTo>
                <a:cubicBezTo>
                  <a:pt x="896567" y="365287"/>
                  <a:pt x="864547" y="442933"/>
                  <a:pt x="805843" y="501167"/>
                </a:cubicBezTo>
                <a:cubicBezTo>
                  <a:pt x="791612" y="515284"/>
                  <a:pt x="791612" y="536460"/>
                  <a:pt x="805843" y="550578"/>
                </a:cubicBezTo>
                <a:cubicBezTo>
                  <a:pt x="812959" y="557636"/>
                  <a:pt x="821853" y="561166"/>
                  <a:pt x="830748" y="561166"/>
                </a:cubicBezTo>
                <a:cubicBezTo>
                  <a:pt x="839642" y="561166"/>
                  <a:pt x="848537" y="557636"/>
                  <a:pt x="855652" y="550578"/>
                </a:cubicBezTo>
                <a:cubicBezTo>
                  <a:pt x="928587" y="478226"/>
                  <a:pt x="967723" y="382934"/>
                  <a:pt x="967723" y="280583"/>
                </a:cubicBezTo>
                <a:cubicBezTo>
                  <a:pt x="967723" y="178232"/>
                  <a:pt x="928587" y="82940"/>
                  <a:pt x="855652" y="10588"/>
                </a:cubicBezTo>
                <a:cubicBezTo>
                  <a:pt x="841421" y="-3529"/>
                  <a:pt x="820074" y="-3529"/>
                  <a:pt x="805843" y="10588"/>
                </a:cubicBezTo>
                <a:cubicBezTo>
                  <a:pt x="791612" y="24705"/>
                  <a:pt x="791612" y="45881"/>
                  <a:pt x="805843" y="59999"/>
                </a:cubicBezTo>
                <a:cubicBezTo>
                  <a:pt x="864547" y="121762"/>
                  <a:pt x="896567" y="199408"/>
                  <a:pt x="896567" y="282348"/>
                </a:cubicBezTo>
                <a:close/>
                <a:moveTo>
                  <a:pt x="699109" y="446462"/>
                </a:moveTo>
                <a:cubicBezTo>
                  <a:pt x="706225" y="453521"/>
                  <a:pt x="715119" y="457050"/>
                  <a:pt x="724014" y="457050"/>
                </a:cubicBezTo>
                <a:cubicBezTo>
                  <a:pt x="732908" y="457050"/>
                  <a:pt x="741803" y="453521"/>
                  <a:pt x="748918" y="446462"/>
                </a:cubicBezTo>
                <a:cubicBezTo>
                  <a:pt x="793391" y="402345"/>
                  <a:pt x="816517" y="344111"/>
                  <a:pt x="816517" y="284112"/>
                </a:cubicBezTo>
                <a:cubicBezTo>
                  <a:pt x="816517" y="222349"/>
                  <a:pt x="791612" y="164114"/>
                  <a:pt x="748918" y="119998"/>
                </a:cubicBezTo>
                <a:cubicBezTo>
                  <a:pt x="734687" y="105880"/>
                  <a:pt x="713340" y="105880"/>
                  <a:pt x="699109" y="119998"/>
                </a:cubicBezTo>
                <a:cubicBezTo>
                  <a:pt x="684878" y="134115"/>
                  <a:pt x="684878" y="155291"/>
                  <a:pt x="699109" y="169409"/>
                </a:cubicBezTo>
                <a:cubicBezTo>
                  <a:pt x="729350" y="199408"/>
                  <a:pt x="747139" y="239995"/>
                  <a:pt x="747139" y="282348"/>
                </a:cubicBezTo>
                <a:cubicBezTo>
                  <a:pt x="747139" y="324700"/>
                  <a:pt x="731129" y="365287"/>
                  <a:pt x="699109" y="395287"/>
                </a:cubicBezTo>
                <a:cubicBezTo>
                  <a:pt x="684878" y="409404"/>
                  <a:pt x="684878" y="432345"/>
                  <a:pt x="699109" y="446462"/>
                </a:cubicBezTo>
                <a:close/>
                <a:moveTo>
                  <a:pt x="946376" y="1323504"/>
                </a:moveTo>
                <a:lnTo>
                  <a:pt x="876999" y="1323504"/>
                </a:lnTo>
                <a:lnTo>
                  <a:pt x="576365" y="398816"/>
                </a:lnTo>
                <a:cubicBezTo>
                  <a:pt x="613722" y="372346"/>
                  <a:pt x="636847" y="331758"/>
                  <a:pt x="636847" y="282348"/>
                </a:cubicBezTo>
                <a:cubicBezTo>
                  <a:pt x="636847" y="204702"/>
                  <a:pt x="572807" y="141174"/>
                  <a:pt x="494535" y="141174"/>
                </a:cubicBezTo>
                <a:cubicBezTo>
                  <a:pt x="416263" y="141174"/>
                  <a:pt x="352223" y="204702"/>
                  <a:pt x="352223" y="282348"/>
                </a:cubicBezTo>
                <a:cubicBezTo>
                  <a:pt x="352223" y="331758"/>
                  <a:pt x="377127" y="374110"/>
                  <a:pt x="416263" y="400581"/>
                </a:cubicBezTo>
                <a:lnTo>
                  <a:pt x="113850" y="1323504"/>
                </a:lnTo>
                <a:lnTo>
                  <a:pt x="35578" y="1323504"/>
                </a:lnTo>
                <a:cubicBezTo>
                  <a:pt x="16010" y="1323504"/>
                  <a:pt x="0" y="1339386"/>
                  <a:pt x="0" y="1358797"/>
                </a:cubicBezTo>
                <a:cubicBezTo>
                  <a:pt x="0" y="1378209"/>
                  <a:pt x="16010" y="1394091"/>
                  <a:pt x="35578" y="1394091"/>
                </a:cubicBezTo>
                <a:lnTo>
                  <a:pt x="140533" y="1394091"/>
                </a:lnTo>
                <a:lnTo>
                  <a:pt x="140533" y="1394091"/>
                </a:lnTo>
                <a:lnTo>
                  <a:pt x="140533" y="1394091"/>
                </a:lnTo>
                <a:lnTo>
                  <a:pt x="245489" y="1394091"/>
                </a:lnTo>
                <a:cubicBezTo>
                  <a:pt x="265057" y="1394091"/>
                  <a:pt x="281067" y="1378209"/>
                  <a:pt x="281067" y="1358797"/>
                </a:cubicBezTo>
                <a:cubicBezTo>
                  <a:pt x="281067" y="1339386"/>
                  <a:pt x="265057" y="1323504"/>
                  <a:pt x="245489" y="1323504"/>
                </a:cubicBezTo>
                <a:lnTo>
                  <a:pt x="188564" y="1323504"/>
                </a:lnTo>
                <a:lnTo>
                  <a:pt x="217026" y="1237035"/>
                </a:lnTo>
                <a:lnTo>
                  <a:pt x="494535" y="1078215"/>
                </a:lnTo>
                <a:lnTo>
                  <a:pt x="772044" y="1237035"/>
                </a:lnTo>
                <a:lnTo>
                  <a:pt x="800506" y="1325269"/>
                </a:lnTo>
                <a:lnTo>
                  <a:pt x="736466" y="1325269"/>
                </a:lnTo>
                <a:cubicBezTo>
                  <a:pt x="716898" y="1325269"/>
                  <a:pt x="700888" y="1341151"/>
                  <a:pt x="700888" y="1360562"/>
                </a:cubicBezTo>
                <a:cubicBezTo>
                  <a:pt x="700888" y="1379974"/>
                  <a:pt x="716898" y="1395856"/>
                  <a:pt x="736466" y="1395856"/>
                </a:cubicBezTo>
                <a:lnTo>
                  <a:pt x="850316" y="1395856"/>
                </a:lnTo>
                <a:lnTo>
                  <a:pt x="850316" y="1395856"/>
                </a:lnTo>
                <a:lnTo>
                  <a:pt x="850316" y="1395856"/>
                </a:lnTo>
                <a:lnTo>
                  <a:pt x="946376" y="1395856"/>
                </a:lnTo>
                <a:cubicBezTo>
                  <a:pt x="965944" y="1395856"/>
                  <a:pt x="981954" y="1379974"/>
                  <a:pt x="981954" y="1360562"/>
                </a:cubicBezTo>
                <a:cubicBezTo>
                  <a:pt x="981954" y="1341151"/>
                  <a:pt x="965944" y="1323504"/>
                  <a:pt x="946376" y="1323504"/>
                </a:cubicBezTo>
                <a:close/>
                <a:moveTo>
                  <a:pt x="357560" y="806455"/>
                </a:moveTo>
                <a:lnTo>
                  <a:pt x="405590" y="658223"/>
                </a:lnTo>
                <a:lnTo>
                  <a:pt x="533671" y="658223"/>
                </a:lnTo>
                <a:lnTo>
                  <a:pt x="357560" y="806455"/>
                </a:lnTo>
                <a:close/>
                <a:moveTo>
                  <a:pt x="597711" y="697045"/>
                </a:moveTo>
                <a:lnTo>
                  <a:pt x="652857" y="868219"/>
                </a:lnTo>
                <a:lnTo>
                  <a:pt x="394916" y="868219"/>
                </a:lnTo>
                <a:lnTo>
                  <a:pt x="597711" y="697045"/>
                </a:lnTo>
                <a:close/>
                <a:moveTo>
                  <a:pt x="595933" y="938806"/>
                </a:moveTo>
                <a:lnTo>
                  <a:pt x="494535" y="997040"/>
                </a:lnTo>
                <a:lnTo>
                  <a:pt x="393138" y="938806"/>
                </a:lnTo>
                <a:lnTo>
                  <a:pt x="595933" y="938806"/>
                </a:lnTo>
                <a:close/>
                <a:moveTo>
                  <a:pt x="492756" y="211761"/>
                </a:moveTo>
                <a:cubicBezTo>
                  <a:pt x="531892" y="211761"/>
                  <a:pt x="563912" y="243525"/>
                  <a:pt x="563912" y="282348"/>
                </a:cubicBezTo>
                <a:cubicBezTo>
                  <a:pt x="563912" y="321170"/>
                  <a:pt x="531892" y="352934"/>
                  <a:pt x="492756" y="352934"/>
                </a:cubicBezTo>
                <a:cubicBezTo>
                  <a:pt x="453620" y="352934"/>
                  <a:pt x="421600" y="321170"/>
                  <a:pt x="421600" y="282348"/>
                </a:cubicBezTo>
                <a:cubicBezTo>
                  <a:pt x="421600" y="243525"/>
                  <a:pt x="453620" y="211761"/>
                  <a:pt x="492756" y="211761"/>
                </a:cubicBezTo>
                <a:close/>
                <a:moveTo>
                  <a:pt x="492756" y="425286"/>
                </a:moveTo>
                <a:cubicBezTo>
                  <a:pt x="498093" y="425286"/>
                  <a:pt x="503430" y="425286"/>
                  <a:pt x="508766" y="423521"/>
                </a:cubicBezTo>
                <a:lnTo>
                  <a:pt x="562133" y="587636"/>
                </a:lnTo>
                <a:lnTo>
                  <a:pt x="426937" y="587636"/>
                </a:lnTo>
                <a:lnTo>
                  <a:pt x="480304" y="423521"/>
                </a:lnTo>
                <a:cubicBezTo>
                  <a:pt x="485641" y="425286"/>
                  <a:pt x="489198" y="425286"/>
                  <a:pt x="492756" y="425286"/>
                </a:cubicBezTo>
                <a:close/>
                <a:moveTo>
                  <a:pt x="250825" y="1136449"/>
                </a:moveTo>
                <a:lnTo>
                  <a:pt x="305971" y="968805"/>
                </a:lnTo>
                <a:lnTo>
                  <a:pt x="425158" y="1037627"/>
                </a:lnTo>
                <a:lnTo>
                  <a:pt x="250825" y="1136449"/>
                </a:lnTo>
                <a:close/>
                <a:moveTo>
                  <a:pt x="565691" y="1035862"/>
                </a:moveTo>
                <a:lnTo>
                  <a:pt x="684878" y="967040"/>
                </a:lnTo>
                <a:lnTo>
                  <a:pt x="740024" y="1134684"/>
                </a:lnTo>
                <a:lnTo>
                  <a:pt x="565691" y="1035862"/>
                </a:lnTo>
                <a:close/>
              </a:path>
            </a:pathLst>
          </a:custGeom>
          <a:solidFill>
            <a:srgbClr val="000000"/>
          </a:solidFill>
          <a:ln w="17717" cap="flat">
            <a:noFill/>
            <a:prstDash val="solid"/>
            <a:miter/>
          </a:ln>
        </p:spPr>
        <p:txBody>
          <a:bodyPr rtlCol="0" anchor="ctr"/>
          <a:lstStyle/>
          <a:p>
            <a:endParaRPr lang="ko-Kore-KR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8B452F12-E500-4E14-851B-37070D88312D}"/>
              </a:ext>
            </a:extLst>
          </p:cNvPr>
          <p:cNvSpPr txBox="1"/>
          <p:nvPr/>
        </p:nvSpPr>
        <p:spPr>
          <a:xfrm>
            <a:off x="304801" y="4588834"/>
            <a:ext cx="1131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UE 3 </a:t>
            </a:r>
            <a:endParaRPr lang="ko-KR" altLang="en-US" sz="280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5A156924-4798-41EB-B02F-781E3C010639}"/>
              </a:ext>
            </a:extLst>
          </p:cNvPr>
          <p:cNvSpPr txBox="1"/>
          <p:nvPr/>
        </p:nvSpPr>
        <p:spPr>
          <a:xfrm>
            <a:off x="2296347" y="5138031"/>
            <a:ext cx="1040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>
                <a:latin typeface="Calibri" panose="020F0502020204030204" pitchFamily="34" charset="0"/>
                <a:cs typeface="Calibri" panose="020F0502020204030204" pitchFamily="34" charset="0"/>
              </a:rPr>
              <a:t>UE 1</a:t>
            </a:r>
            <a:endParaRPr lang="ko-KR" altLang="en-US" sz="2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8" name="직선 화살표 연결선 107">
            <a:extLst>
              <a:ext uri="{FF2B5EF4-FFF2-40B4-BE49-F238E27FC236}">
                <a16:creationId xmlns:a16="http://schemas.microsoft.com/office/drawing/2014/main" id="{ACB3CB15-EFB1-437C-8478-F7774C3F2D7A}"/>
              </a:ext>
            </a:extLst>
          </p:cNvPr>
          <p:cNvCxnSpPr>
            <a:cxnSpLocks/>
          </p:cNvCxnSpPr>
          <p:nvPr/>
        </p:nvCxnSpPr>
        <p:spPr>
          <a:xfrm flipV="1">
            <a:off x="1209083" y="4167517"/>
            <a:ext cx="1669019" cy="16443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직사각형 108">
            <a:extLst>
              <a:ext uri="{FF2B5EF4-FFF2-40B4-BE49-F238E27FC236}">
                <a16:creationId xmlns:a16="http://schemas.microsoft.com/office/drawing/2014/main" id="{A4B55C8D-0CE9-41ED-8574-B96BB7882C94}"/>
              </a:ext>
            </a:extLst>
          </p:cNvPr>
          <p:cNvSpPr/>
          <p:nvPr/>
        </p:nvSpPr>
        <p:spPr>
          <a:xfrm>
            <a:off x="1375232" y="3664957"/>
            <a:ext cx="10759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Poor</a:t>
            </a:r>
            <a:endParaRPr lang="ko-KR" altLang="en-US" sz="3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0" name="직사각형 109">
            <a:extLst>
              <a:ext uri="{FF2B5EF4-FFF2-40B4-BE49-F238E27FC236}">
                <a16:creationId xmlns:a16="http://schemas.microsoft.com/office/drawing/2014/main" id="{F8DAC231-0030-445A-A5CC-A0AAC7532DD6}"/>
              </a:ext>
            </a:extLst>
          </p:cNvPr>
          <p:cNvSpPr/>
          <p:nvPr/>
        </p:nvSpPr>
        <p:spPr>
          <a:xfrm>
            <a:off x="3045922" y="4439998"/>
            <a:ext cx="16965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b="1">
                <a:latin typeface="Calibri" panose="020F0502020204030204" pitchFamily="34" charset="0"/>
                <a:cs typeface="Calibri" panose="020F0502020204030204" pitchFamily="34" charset="0"/>
              </a:rPr>
              <a:t>Best</a:t>
            </a:r>
            <a:endParaRPr lang="ko-KR" altLang="en-US" sz="3200" b="1"/>
          </a:p>
        </p:txBody>
      </p:sp>
      <p:cxnSp>
        <p:nvCxnSpPr>
          <p:cNvPr id="111" name="직선 화살표 연결선 110">
            <a:extLst>
              <a:ext uri="{FF2B5EF4-FFF2-40B4-BE49-F238E27FC236}">
                <a16:creationId xmlns:a16="http://schemas.microsoft.com/office/drawing/2014/main" id="{BED6D805-FAC2-4926-A499-7AAB2E8DD886}"/>
              </a:ext>
            </a:extLst>
          </p:cNvPr>
          <p:cNvCxnSpPr>
            <a:cxnSpLocks/>
          </p:cNvCxnSpPr>
          <p:nvPr/>
        </p:nvCxnSpPr>
        <p:spPr>
          <a:xfrm flipV="1">
            <a:off x="3158395" y="4465385"/>
            <a:ext cx="178736" cy="462629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말풍선: 모서리가 둥근 사각형 112">
            <a:extLst>
              <a:ext uri="{FF2B5EF4-FFF2-40B4-BE49-F238E27FC236}">
                <a16:creationId xmlns:a16="http://schemas.microsoft.com/office/drawing/2014/main" id="{8BC9F654-69AF-4C37-B33E-1E5756CA2086}"/>
              </a:ext>
            </a:extLst>
          </p:cNvPr>
          <p:cNvSpPr/>
          <p:nvPr/>
        </p:nvSpPr>
        <p:spPr>
          <a:xfrm>
            <a:off x="4573477" y="2656115"/>
            <a:ext cx="7165400" cy="3265714"/>
          </a:xfrm>
          <a:prstGeom prst="wedgeRoundRectCallout">
            <a:avLst>
              <a:gd name="adj1" fmla="val -61621"/>
              <a:gd name="adj2" fmla="val -20762"/>
              <a:gd name="adj3" fmla="val 1666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29186DEC-2532-423B-A7B1-E6ABD9E10972}"/>
              </a:ext>
            </a:extLst>
          </p:cNvPr>
          <p:cNvGrpSpPr/>
          <p:nvPr/>
        </p:nvGrpSpPr>
        <p:grpSpPr>
          <a:xfrm>
            <a:off x="4934200" y="2988352"/>
            <a:ext cx="3936321" cy="1077218"/>
            <a:chOff x="4934200" y="2988352"/>
            <a:chExt cx="3936321" cy="1077218"/>
          </a:xfrm>
        </p:grpSpPr>
        <p:sp>
          <p:nvSpPr>
            <p:cNvPr id="112" name="화살표: 왼쪽 111">
              <a:extLst>
                <a:ext uri="{FF2B5EF4-FFF2-40B4-BE49-F238E27FC236}">
                  <a16:creationId xmlns:a16="http://schemas.microsoft.com/office/drawing/2014/main" id="{CA74716E-2569-4137-BBF0-135EABBE1A6E}"/>
                </a:ext>
              </a:extLst>
            </p:cNvPr>
            <p:cNvSpPr/>
            <p:nvPr/>
          </p:nvSpPr>
          <p:spPr>
            <a:xfrm>
              <a:off x="4934200" y="3074134"/>
              <a:ext cx="3936321" cy="875169"/>
            </a:xfrm>
            <a:prstGeom prst="leftArrow">
              <a:avLst/>
            </a:prstGeom>
            <a:solidFill>
              <a:srgbClr val="F9D9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7B2ACF8D-A730-4FD8-B940-3EBBE081D7B7}"/>
                </a:ext>
              </a:extLst>
            </p:cNvPr>
            <p:cNvSpPr txBox="1"/>
            <p:nvPr/>
          </p:nvSpPr>
          <p:spPr>
            <a:xfrm>
              <a:off x="5554911" y="2988352"/>
              <a:ext cx="2496389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200" b="1" dirty="0">
                  <a:latin typeface="Calibri" panose="020F0502020204030204" pitchFamily="34" charset="0"/>
                  <a:cs typeface="Calibri" panose="020F0502020204030204" pitchFamily="34" charset="0"/>
                </a:rPr>
                <a:t>Best Channel </a:t>
              </a:r>
            </a:p>
            <a:p>
              <a:pPr algn="ctr"/>
              <a:r>
                <a:rPr lang="en-US" altLang="ko-KR" sz="3200" b="1" dirty="0">
                  <a:latin typeface="Calibri" panose="020F0502020204030204" pitchFamily="34" charset="0"/>
                  <a:cs typeface="Calibri" panose="020F0502020204030204" pitchFamily="34" charset="0"/>
                </a:rPr>
                <a:t>Quality</a:t>
              </a:r>
              <a:endParaRPr lang="ko-KR" altLang="en-US" sz="32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061D1EA8-8212-40E2-B329-BA44061D7865}"/>
              </a:ext>
            </a:extLst>
          </p:cNvPr>
          <p:cNvGrpSpPr/>
          <p:nvPr/>
        </p:nvGrpSpPr>
        <p:grpSpPr>
          <a:xfrm>
            <a:off x="5000564" y="4389405"/>
            <a:ext cx="3882180" cy="1077218"/>
            <a:chOff x="5000564" y="4389405"/>
            <a:chExt cx="3882180" cy="1077218"/>
          </a:xfrm>
        </p:grpSpPr>
        <p:sp>
          <p:nvSpPr>
            <p:cNvPr id="116" name="화살표: 왼쪽 115">
              <a:extLst>
                <a:ext uri="{FF2B5EF4-FFF2-40B4-BE49-F238E27FC236}">
                  <a16:creationId xmlns:a16="http://schemas.microsoft.com/office/drawing/2014/main" id="{AE61C6C7-27ED-4B18-B1BD-64C6EAFD12CE}"/>
                </a:ext>
              </a:extLst>
            </p:cNvPr>
            <p:cNvSpPr/>
            <p:nvPr/>
          </p:nvSpPr>
          <p:spPr>
            <a:xfrm>
              <a:off x="5000564" y="4455886"/>
              <a:ext cx="3882180" cy="914400"/>
            </a:xfrm>
            <a:prstGeom prst="lef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CCCADF8D-9B7B-4511-8076-FDB8F592221B}"/>
                </a:ext>
              </a:extLst>
            </p:cNvPr>
            <p:cNvSpPr txBox="1"/>
            <p:nvPr/>
          </p:nvSpPr>
          <p:spPr>
            <a:xfrm>
              <a:off x="5901493" y="4389405"/>
              <a:ext cx="1704313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200" b="1">
                  <a:latin typeface="Calibri" panose="020F0502020204030204" pitchFamily="34" charset="0"/>
                  <a:cs typeface="Calibri" panose="020F0502020204030204" pitchFamily="34" charset="0"/>
                </a:rPr>
                <a:t>Shortest </a:t>
              </a:r>
            </a:p>
            <a:p>
              <a:pPr algn="ctr"/>
              <a:r>
                <a:rPr lang="en-US" altLang="ko-KR" sz="3200" b="1">
                  <a:latin typeface="Calibri" panose="020F0502020204030204" pitchFamily="34" charset="0"/>
                  <a:cs typeface="Calibri" panose="020F0502020204030204" pitchFamily="34" charset="0"/>
                </a:rPr>
                <a:t>Flow</a:t>
              </a:r>
              <a:endParaRPr lang="ko-KR" altLang="en-US" sz="32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18" name="부등호 117">
            <a:extLst>
              <a:ext uri="{FF2B5EF4-FFF2-40B4-BE49-F238E27FC236}">
                <a16:creationId xmlns:a16="http://schemas.microsoft.com/office/drawing/2014/main" id="{ADC97E4A-88C0-4236-8F02-A9EF9F91751F}"/>
              </a:ext>
            </a:extLst>
          </p:cNvPr>
          <p:cNvSpPr/>
          <p:nvPr/>
        </p:nvSpPr>
        <p:spPr>
          <a:xfrm rot="5400000">
            <a:off x="6447263" y="3989892"/>
            <a:ext cx="537424" cy="537424"/>
          </a:xfrm>
          <a:prstGeom prst="mathNotEqual">
            <a:avLst>
              <a:gd name="adj1" fmla="val 12718"/>
              <a:gd name="adj2" fmla="val 6600000"/>
              <a:gd name="adj3" fmla="val 1176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8AA3FD5C-6EFF-4CE6-9304-51156F7ADD33}"/>
              </a:ext>
            </a:extLst>
          </p:cNvPr>
          <p:cNvGrpSpPr/>
          <p:nvPr/>
        </p:nvGrpSpPr>
        <p:grpSpPr>
          <a:xfrm>
            <a:off x="7699579" y="3156329"/>
            <a:ext cx="3692075" cy="2518257"/>
            <a:chOff x="3116976" y="545041"/>
            <a:chExt cx="1570901" cy="1071465"/>
          </a:xfrm>
        </p:grpSpPr>
        <p:sp>
          <p:nvSpPr>
            <p:cNvPr id="35" name="사각형: 둥근 모서리 34">
              <a:extLst>
                <a:ext uri="{FF2B5EF4-FFF2-40B4-BE49-F238E27FC236}">
                  <a16:creationId xmlns:a16="http://schemas.microsoft.com/office/drawing/2014/main" id="{44A12BB8-0216-4D74-993C-05A5B794A605}"/>
                </a:ext>
              </a:extLst>
            </p:cNvPr>
            <p:cNvSpPr/>
            <p:nvPr/>
          </p:nvSpPr>
          <p:spPr>
            <a:xfrm>
              <a:off x="3196113" y="1184382"/>
              <a:ext cx="276997" cy="203531"/>
            </a:xfrm>
            <a:prstGeom prst="roundRect">
              <a:avLst/>
            </a:prstGeom>
            <a:solidFill>
              <a:srgbClr val="76717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0861854-13DE-4566-91CD-5FB6450027E6}"/>
                </a:ext>
              </a:extLst>
            </p:cNvPr>
            <p:cNvSpPr txBox="1"/>
            <p:nvPr/>
          </p:nvSpPr>
          <p:spPr>
            <a:xfrm>
              <a:off x="3116976" y="1190780"/>
              <a:ext cx="446388" cy="19642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rPr>
                <a:t>UE</a:t>
              </a:r>
              <a:r>
                <a:rPr kumimoji="0" lang="en-US" altLang="ko-KR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rPr>
                <a:t>3</a:t>
              </a: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grpSp>
          <p:nvGrpSpPr>
            <p:cNvPr id="37" name="그룹 36">
              <a:extLst>
                <a:ext uri="{FF2B5EF4-FFF2-40B4-BE49-F238E27FC236}">
                  <a16:creationId xmlns:a16="http://schemas.microsoft.com/office/drawing/2014/main" id="{23375A59-66D5-4E13-B57D-1009DB218792}"/>
                </a:ext>
              </a:extLst>
            </p:cNvPr>
            <p:cNvGrpSpPr/>
            <p:nvPr/>
          </p:nvGrpSpPr>
          <p:grpSpPr>
            <a:xfrm>
              <a:off x="3116976" y="890638"/>
              <a:ext cx="446388" cy="203531"/>
              <a:chOff x="152770" y="726343"/>
              <a:chExt cx="446388" cy="203531"/>
            </a:xfrm>
          </p:grpSpPr>
          <p:sp>
            <p:nvSpPr>
              <p:cNvPr id="38" name="사각형: 둥근 모서리 37">
                <a:extLst>
                  <a:ext uri="{FF2B5EF4-FFF2-40B4-BE49-F238E27FC236}">
                    <a16:creationId xmlns:a16="http://schemas.microsoft.com/office/drawing/2014/main" id="{82F71A7B-8A6F-4997-8B69-7CA71887B1BE}"/>
                  </a:ext>
                </a:extLst>
              </p:cNvPr>
              <p:cNvSpPr/>
              <p:nvPr/>
            </p:nvSpPr>
            <p:spPr>
              <a:xfrm>
                <a:off x="228560" y="726343"/>
                <a:ext cx="276997" cy="203531"/>
              </a:xfrm>
              <a:prstGeom prst="roundRect">
                <a:avLst/>
              </a:prstGeom>
              <a:solidFill>
                <a:srgbClr val="4285F4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A1365EE-A49C-4C1E-8655-C453293F572C}"/>
                  </a:ext>
                </a:extLst>
              </p:cNvPr>
              <p:cNvSpPr txBox="1"/>
              <p:nvPr/>
            </p:nvSpPr>
            <p:spPr>
              <a:xfrm>
                <a:off x="152770" y="733017"/>
                <a:ext cx="446388" cy="196429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rPr>
                  <a:t>UE</a:t>
                </a:r>
                <a:r>
                  <a:rPr kumimoji="0" lang="en-US" altLang="ko-KR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rPr>
                  <a:t>2</a:t>
                </a:r>
                <a:endParaRPr kumimoji="0" lang="ko-KR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2C12BE58-BB55-4200-8CE4-171A81B4B954}"/>
                </a:ext>
              </a:extLst>
            </p:cNvPr>
            <p:cNvSpPr/>
            <p:nvPr/>
          </p:nvSpPr>
          <p:spPr>
            <a:xfrm>
              <a:off x="3475404" y="545041"/>
              <a:ext cx="1212473" cy="1044576"/>
            </a:xfrm>
            <a:custGeom>
              <a:avLst/>
              <a:gdLst>
                <a:gd name="connsiteX0" fmla="*/ 574675 w 1136650"/>
                <a:gd name="connsiteY0" fmla="*/ 0 h 939800"/>
                <a:gd name="connsiteX1" fmla="*/ 568325 w 1136650"/>
                <a:gd name="connsiteY1" fmla="*/ 330200 h 939800"/>
                <a:gd name="connsiteX2" fmla="*/ 755650 w 1136650"/>
                <a:gd name="connsiteY2" fmla="*/ 393700 h 939800"/>
                <a:gd name="connsiteX3" fmla="*/ 755650 w 1136650"/>
                <a:gd name="connsiteY3" fmla="*/ 584200 h 939800"/>
                <a:gd name="connsiteX4" fmla="*/ 15875 w 1136650"/>
                <a:gd name="connsiteY4" fmla="*/ 650875 h 939800"/>
                <a:gd name="connsiteX5" fmla="*/ 0 w 1136650"/>
                <a:gd name="connsiteY5" fmla="*/ 939800 h 939800"/>
                <a:gd name="connsiteX6" fmla="*/ 196850 w 1136650"/>
                <a:gd name="connsiteY6" fmla="*/ 936625 h 939800"/>
                <a:gd name="connsiteX7" fmla="*/ 209550 w 1136650"/>
                <a:gd name="connsiteY7" fmla="*/ 692150 h 939800"/>
                <a:gd name="connsiteX8" fmla="*/ 1127125 w 1136650"/>
                <a:gd name="connsiteY8" fmla="*/ 600075 h 939800"/>
                <a:gd name="connsiteX9" fmla="*/ 1136650 w 1136650"/>
                <a:gd name="connsiteY9" fmla="*/ 365125 h 939800"/>
                <a:gd name="connsiteX10" fmla="*/ 787400 w 1136650"/>
                <a:gd name="connsiteY10" fmla="*/ 276225 h 939800"/>
                <a:gd name="connsiteX11" fmla="*/ 787400 w 1136650"/>
                <a:gd name="connsiteY11" fmla="*/ 15875 h 939800"/>
                <a:gd name="connsiteX12" fmla="*/ 574675 w 1136650"/>
                <a:gd name="connsiteY12" fmla="*/ 0 h 939800"/>
                <a:gd name="connsiteX0" fmla="*/ 581025 w 1143000"/>
                <a:gd name="connsiteY0" fmla="*/ 0 h 1143000"/>
                <a:gd name="connsiteX1" fmla="*/ 574675 w 1143000"/>
                <a:gd name="connsiteY1" fmla="*/ 330200 h 1143000"/>
                <a:gd name="connsiteX2" fmla="*/ 762000 w 1143000"/>
                <a:gd name="connsiteY2" fmla="*/ 393700 h 1143000"/>
                <a:gd name="connsiteX3" fmla="*/ 762000 w 1143000"/>
                <a:gd name="connsiteY3" fmla="*/ 584200 h 1143000"/>
                <a:gd name="connsiteX4" fmla="*/ 22225 w 1143000"/>
                <a:gd name="connsiteY4" fmla="*/ 650875 h 1143000"/>
                <a:gd name="connsiteX5" fmla="*/ 0 w 1143000"/>
                <a:gd name="connsiteY5" fmla="*/ 1143000 h 1143000"/>
                <a:gd name="connsiteX6" fmla="*/ 203200 w 1143000"/>
                <a:gd name="connsiteY6" fmla="*/ 936625 h 1143000"/>
                <a:gd name="connsiteX7" fmla="*/ 215900 w 1143000"/>
                <a:gd name="connsiteY7" fmla="*/ 692150 h 1143000"/>
                <a:gd name="connsiteX8" fmla="*/ 1133475 w 1143000"/>
                <a:gd name="connsiteY8" fmla="*/ 600075 h 1143000"/>
                <a:gd name="connsiteX9" fmla="*/ 1143000 w 1143000"/>
                <a:gd name="connsiteY9" fmla="*/ 365125 h 1143000"/>
                <a:gd name="connsiteX10" fmla="*/ 793750 w 1143000"/>
                <a:gd name="connsiteY10" fmla="*/ 276225 h 1143000"/>
                <a:gd name="connsiteX11" fmla="*/ 793750 w 1143000"/>
                <a:gd name="connsiteY11" fmla="*/ 15875 h 1143000"/>
                <a:gd name="connsiteX12" fmla="*/ 581025 w 1143000"/>
                <a:gd name="connsiteY12" fmla="*/ 0 h 1143000"/>
                <a:gd name="connsiteX0" fmla="*/ 581025 w 1143000"/>
                <a:gd name="connsiteY0" fmla="*/ 0 h 1143000"/>
                <a:gd name="connsiteX1" fmla="*/ 574675 w 1143000"/>
                <a:gd name="connsiteY1" fmla="*/ 330200 h 1143000"/>
                <a:gd name="connsiteX2" fmla="*/ 762000 w 1143000"/>
                <a:gd name="connsiteY2" fmla="*/ 393700 h 1143000"/>
                <a:gd name="connsiteX3" fmla="*/ 762000 w 1143000"/>
                <a:gd name="connsiteY3" fmla="*/ 584200 h 1143000"/>
                <a:gd name="connsiteX4" fmla="*/ 22225 w 1143000"/>
                <a:gd name="connsiteY4" fmla="*/ 650875 h 1143000"/>
                <a:gd name="connsiteX5" fmla="*/ 0 w 1143000"/>
                <a:gd name="connsiteY5" fmla="*/ 1143000 h 1143000"/>
                <a:gd name="connsiteX6" fmla="*/ 209550 w 1143000"/>
                <a:gd name="connsiteY6" fmla="*/ 1139825 h 1143000"/>
                <a:gd name="connsiteX7" fmla="*/ 215900 w 1143000"/>
                <a:gd name="connsiteY7" fmla="*/ 692150 h 1143000"/>
                <a:gd name="connsiteX8" fmla="*/ 1133475 w 1143000"/>
                <a:gd name="connsiteY8" fmla="*/ 600075 h 1143000"/>
                <a:gd name="connsiteX9" fmla="*/ 1143000 w 1143000"/>
                <a:gd name="connsiteY9" fmla="*/ 365125 h 1143000"/>
                <a:gd name="connsiteX10" fmla="*/ 793750 w 1143000"/>
                <a:gd name="connsiteY10" fmla="*/ 276225 h 1143000"/>
                <a:gd name="connsiteX11" fmla="*/ 793750 w 1143000"/>
                <a:gd name="connsiteY11" fmla="*/ 15875 h 1143000"/>
                <a:gd name="connsiteX12" fmla="*/ 581025 w 1143000"/>
                <a:gd name="connsiteY12" fmla="*/ 0 h 1143000"/>
                <a:gd name="connsiteX0" fmla="*/ 581025 w 1143000"/>
                <a:gd name="connsiteY0" fmla="*/ 0 h 1143000"/>
                <a:gd name="connsiteX1" fmla="*/ 574675 w 1143000"/>
                <a:gd name="connsiteY1" fmla="*/ 330200 h 1143000"/>
                <a:gd name="connsiteX2" fmla="*/ 762000 w 1143000"/>
                <a:gd name="connsiteY2" fmla="*/ 393700 h 1143000"/>
                <a:gd name="connsiteX3" fmla="*/ 762000 w 1143000"/>
                <a:gd name="connsiteY3" fmla="*/ 584200 h 1143000"/>
                <a:gd name="connsiteX4" fmla="*/ 22225 w 1143000"/>
                <a:gd name="connsiteY4" fmla="*/ 650875 h 1143000"/>
                <a:gd name="connsiteX5" fmla="*/ 0 w 1143000"/>
                <a:gd name="connsiteY5" fmla="*/ 1143000 h 1143000"/>
                <a:gd name="connsiteX6" fmla="*/ 209550 w 1143000"/>
                <a:gd name="connsiteY6" fmla="*/ 1139825 h 1143000"/>
                <a:gd name="connsiteX7" fmla="*/ 215900 w 1143000"/>
                <a:gd name="connsiteY7" fmla="*/ 692150 h 1143000"/>
                <a:gd name="connsiteX8" fmla="*/ 1133475 w 1143000"/>
                <a:gd name="connsiteY8" fmla="*/ 600075 h 1143000"/>
                <a:gd name="connsiteX9" fmla="*/ 1143000 w 1143000"/>
                <a:gd name="connsiteY9" fmla="*/ 365125 h 1143000"/>
                <a:gd name="connsiteX10" fmla="*/ 793750 w 1143000"/>
                <a:gd name="connsiteY10" fmla="*/ 276225 h 1143000"/>
                <a:gd name="connsiteX11" fmla="*/ 793750 w 1143000"/>
                <a:gd name="connsiteY11" fmla="*/ 15875 h 1143000"/>
                <a:gd name="connsiteX12" fmla="*/ 581025 w 1143000"/>
                <a:gd name="connsiteY12" fmla="*/ 0 h 1143000"/>
                <a:gd name="connsiteX0" fmla="*/ 587375 w 1149350"/>
                <a:gd name="connsiteY0" fmla="*/ 0 h 1143000"/>
                <a:gd name="connsiteX1" fmla="*/ 581025 w 1149350"/>
                <a:gd name="connsiteY1" fmla="*/ 330200 h 1143000"/>
                <a:gd name="connsiteX2" fmla="*/ 768350 w 1149350"/>
                <a:gd name="connsiteY2" fmla="*/ 393700 h 1143000"/>
                <a:gd name="connsiteX3" fmla="*/ 768350 w 1149350"/>
                <a:gd name="connsiteY3" fmla="*/ 584200 h 1143000"/>
                <a:gd name="connsiteX4" fmla="*/ 0 w 1149350"/>
                <a:gd name="connsiteY4" fmla="*/ 650875 h 1143000"/>
                <a:gd name="connsiteX5" fmla="*/ 6350 w 1149350"/>
                <a:gd name="connsiteY5" fmla="*/ 1143000 h 1143000"/>
                <a:gd name="connsiteX6" fmla="*/ 215900 w 1149350"/>
                <a:gd name="connsiteY6" fmla="*/ 1139825 h 1143000"/>
                <a:gd name="connsiteX7" fmla="*/ 222250 w 1149350"/>
                <a:gd name="connsiteY7" fmla="*/ 692150 h 1143000"/>
                <a:gd name="connsiteX8" fmla="*/ 1139825 w 1149350"/>
                <a:gd name="connsiteY8" fmla="*/ 600075 h 1143000"/>
                <a:gd name="connsiteX9" fmla="*/ 1149350 w 1149350"/>
                <a:gd name="connsiteY9" fmla="*/ 365125 h 1143000"/>
                <a:gd name="connsiteX10" fmla="*/ 800100 w 1149350"/>
                <a:gd name="connsiteY10" fmla="*/ 276225 h 1143000"/>
                <a:gd name="connsiteX11" fmla="*/ 800100 w 1149350"/>
                <a:gd name="connsiteY11" fmla="*/ 15875 h 1143000"/>
                <a:gd name="connsiteX12" fmla="*/ 587375 w 1149350"/>
                <a:gd name="connsiteY12" fmla="*/ 0 h 1143000"/>
                <a:gd name="connsiteX0" fmla="*/ 581025 w 1149350"/>
                <a:gd name="connsiteY0" fmla="*/ 0 h 1127125"/>
                <a:gd name="connsiteX1" fmla="*/ 581025 w 1149350"/>
                <a:gd name="connsiteY1" fmla="*/ 314325 h 1127125"/>
                <a:gd name="connsiteX2" fmla="*/ 768350 w 1149350"/>
                <a:gd name="connsiteY2" fmla="*/ 377825 h 1127125"/>
                <a:gd name="connsiteX3" fmla="*/ 768350 w 1149350"/>
                <a:gd name="connsiteY3" fmla="*/ 568325 h 1127125"/>
                <a:gd name="connsiteX4" fmla="*/ 0 w 1149350"/>
                <a:gd name="connsiteY4" fmla="*/ 635000 h 1127125"/>
                <a:gd name="connsiteX5" fmla="*/ 6350 w 1149350"/>
                <a:gd name="connsiteY5" fmla="*/ 1127125 h 1127125"/>
                <a:gd name="connsiteX6" fmla="*/ 215900 w 1149350"/>
                <a:gd name="connsiteY6" fmla="*/ 1123950 h 1127125"/>
                <a:gd name="connsiteX7" fmla="*/ 222250 w 1149350"/>
                <a:gd name="connsiteY7" fmla="*/ 676275 h 1127125"/>
                <a:gd name="connsiteX8" fmla="*/ 1139825 w 1149350"/>
                <a:gd name="connsiteY8" fmla="*/ 584200 h 1127125"/>
                <a:gd name="connsiteX9" fmla="*/ 1149350 w 1149350"/>
                <a:gd name="connsiteY9" fmla="*/ 349250 h 1127125"/>
                <a:gd name="connsiteX10" fmla="*/ 800100 w 1149350"/>
                <a:gd name="connsiteY10" fmla="*/ 260350 h 1127125"/>
                <a:gd name="connsiteX11" fmla="*/ 800100 w 1149350"/>
                <a:gd name="connsiteY11" fmla="*/ 0 h 1127125"/>
                <a:gd name="connsiteX12" fmla="*/ 581025 w 1149350"/>
                <a:gd name="connsiteY12" fmla="*/ 0 h 1127125"/>
                <a:gd name="connsiteX0" fmla="*/ 581025 w 1149350"/>
                <a:gd name="connsiteY0" fmla="*/ 0 h 1127125"/>
                <a:gd name="connsiteX1" fmla="*/ 581025 w 1149350"/>
                <a:gd name="connsiteY1" fmla="*/ 314325 h 1127125"/>
                <a:gd name="connsiteX2" fmla="*/ 768350 w 1149350"/>
                <a:gd name="connsiteY2" fmla="*/ 377825 h 1127125"/>
                <a:gd name="connsiteX3" fmla="*/ 768350 w 1149350"/>
                <a:gd name="connsiteY3" fmla="*/ 568325 h 1127125"/>
                <a:gd name="connsiteX4" fmla="*/ 0 w 1149350"/>
                <a:gd name="connsiteY4" fmla="*/ 635000 h 1127125"/>
                <a:gd name="connsiteX5" fmla="*/ 6350 w 1149350"/>
                <a:gd name="connsiteY5" fmla="*/ 1127125 h 1127125"/>
                <a:gd name="connsiteX6" fmla="*/ 215900 w 1149350"/>
                <a:gd name="connsiteY6" fmla="*/ 1123950 h 1127125"/>
                <a:gd name="connsiteX7" fmla="*/ 222250 w 1149350"/>
                <a:gd name="connsiteY7" fmla="*/ 676275 h 1127125"/>
                <a:gd name="connsiteX8" fmla="*/ 1139825 w 1149350"/>
                <a:gd name="connsiteY8" fmla="*/ 584200 h 1127125"/>
                <a:gd name="connsiteX9" fmla="*/ 1149350 w 1149350"/>
                <a:gd name="connsiteY9" fmla="*/ 349250 h 1127125"/>
                <a:gd name="connsiteX10" fmla="*/ 800100 w 1149350"/>
                <a:gd name="connsiteY10" fmla="*/ 260350 h 1127125"/>
                <a:gd name="connsiteX11" fmla="*/ 800100 w 1149350"/>
                <a:gd name="connsiteY11" fmla="*/ 6350 h 1127125"/>
                <a:gd name="connsiteX12" fmla="*/ 581025 w 1149350"/>
                <a:gd name="connsiteY12" fmla="*/ 0 h 1127125"/>
                <a:gd name="connsiteX0" fmla="*/ 581025 w 1149350"/>
                <a:gd name="connsiteY0" fmla="*/ 0 h 1120775"/>
                <a:gd name="connsiteX1" fmla="*/ 581025 w 1149350"/>
                <a:gd name="connsiteY1" fmla="*/ 307975 h 1120775"/>
                <a:gd name="connsiteX2" fmla="*/ 768350 w 1149350"/>
                <a:gd name="connsiteY2" fmla="*/ 371475 h 1120775"/>
                <a:gd name="connsiteX3" fmla="*/ 768350 w 1149350"/>
                <a:gd name="connsiteY3" fmla="*/ 561975 h 1120775"/>
                <a:gd name="connsiteX4" fmla="*/ 0 w 1149350"/>
                <a:gd name="connsiteY4" fmla="*/ 628650 h 1120775"/>
                <a:gd name="connsiteX5" fmla="*/ 6350 w 1149350"/>
                <a:gd name="connsiteY5" fmla="*/ 1120775 h 1120775"/>
                <a:gd name="connsiteX6" fmla="*/ 215900 w 1149350"/>
                <a:gd name="connsiteY6" fmla="*/ 1117600 h 1120775"/>
                <a:gd name="connsiteX7" fmla="*/ 222250 w 1149350"/>
                <a:gd name="connsiteY7" fmla="*/ 669925 h 1120775"/>
                <a:gd name="connsiteX8" fmla="*/ 1139825 w 1149350"/>
                <a:gd name="connsiteY8" fmla="*/ 577850 h 1120775"/>
                <a:gd name="connsiteX9" fmla="*/ 1149350 w 1149350"/>
                <a:gd name="connsiteY9" fmla="*/ 342900 h 1120775"/>
                <a:gd name="connsiteX10" fmla="*/ 800100 w 1149350"/>
                <a:gd name="connsiteY10" fmla="*/ 254000 h 1120775"/>
                <a:gd name="connsiteX11" fmla="*/ 800100 w 1149350"/>
                <a:gd name="connsiteY11" fmla="*/ 0 h 1120775"/>
                <a:gd name="connsiteX12" fmla="*/ 581025 w 1149350"/>
                <a:gd name="connsiteY12" fmla="*/ 0 h 1120775"/>
                <a:gd name="connsiteX0" fmla="*/ 581025 w 1149350"/>
                <a:gd name="connsiteY0" fmla="*/ 0 h 1120775"/>
                <a:gd name="connsiteX1" fmla="*/ 581025 w 1149350"/>
                <a:gd name="connsiteY1" fmla="*/ 307975 h 1120775"/>
                <a:gd name="connsiteX2" fmla="*/ 768350 w 1149350"/>
                <a:gd name="connsiteY2" fmla="*/ 371475 h 1120775"/>
                <a:gd name="connsiteX3" fmla="*/ 768350 w 1149350"/>
                <a:gd name="connsiteY3" fmla="*/ 561975 h 1120775"/>
                <a:gd name="connsiteX4" fmla="*/ 0 w 1149350"/>
                <a:gd name="connsiteY4" fmla="*/ 628650 h 1120775"/>
                <a:gd name="connsiteX5" fmla="*/ 6350 w 1149350"/>
                <a:gd name="connsiteY5" fmla="*/ 1120775 h 1120775"/>
                <a:gd name="connsiteX6" fmla="*/ 215900 w 1149350"/>
                <a:gd name="connsiteY6" fmla="*/ 1117600 h 1120775"/>
                <a:gd name="connsiteX7" fmla="*/ 266700 w 1149350"/>
                <a:gd name="connsiteY7" fmla="*/ 666750 h 1120775"/>
                <a:gd name="connsiteX8" fmla="*/ 1139825 w 1149350"/>
                <a:gd name="connsiteY8" fmla="*/ 577850 h 1120775"/>
                <a:gd name="connsiteX9" fmla="*/ 1149350 w 1149350"/>
                <a:gd name="connsiteY9" fmla="*/ 342900 h 1120775"/>
                <a:gd name="connsiteX10" fmla="*/ 800100 w 1149350"/>
                <a:gd name="connsiteY10" fmla="*/ 254000 h 1120775"/>
                <a:gd name="connsiteX11" fmla="*/ 800100 w 1149350"/>
                <a:gd name="connsiteY11" fmla="*/ 0 h 1120775"/>
                <a:gd name="connsiteX12" fmla="*/ 581025 w 1149350"/>
                <a:gd name="connsiteY12" fmla="*/ 0 h 1120775"/>
                <a:gd name="connsiteX0" fmla="*/ 581025 w 1149350"/>
                <a:gd name="connsiteY0" fmla="*/ 0 h 1120775"/>
                <a:gd name="connsiteX1" fmla="*/ 581025 w 1149350"/>
                <a:gd name="connsiteY1" fmla="*/ 307975 h 1120775"/>
                <a:gd name="connsiteX2" fmla="*/ 768350 w 1149350"/>
                <a:gd name="connsiteY2" fmla="*/ 371475 h 1120775"/>
                <a:gd name="connsiteX3" fmla="*/ 768350 w 1149350"/>
                <a:gd name="connsiteY3" fmla="*/ 561975 h 1120775"/>
                <a:gd name="connsiteX4" fmla="*/ 0 w 1149350"/>
                <a:gd name="connsiteY4" fmla="*/ 628650 h 1120775"/>
                <a:gd name="connsiteX5" fmla="*/ 6350 w 1149350"/>
                <a:gd name="connsiteY5" fmla="*/ 1120775 h 1120775"/>
                <a:gd name="connsiteX6" fmla="*/ 260350 w 1149350"/>
                <a:gd name="connsiteY6" fmla="*/ 1117600 h 1120775"/>
                <a:gd name="connsiteX7" fmla="*/ 266700 w 1149350"/>
                <a:gd name="connsiteY7" fmla="*/ 666750 h 1120775"/>
                <a:gd name="connsiteX8" fmla="*/ 1139825 w 1149350"/>
                <a:gd name="connsiteY8" fmla="*/ 577850 h 1120775"/>
                <a:gd name="connsiteX9" fmla="*/ 1149350 w 1149350"/>
                <a:gd name="connsiteY9" fmla="*/ 342900 h 1120775"/>
                <a:gd name="connsiteX10" fmla="*/ 800100 w 1149350"/>
                <a:gd name="connsiteY10" fmla="*/ 254000 h 1120775"/>
                <a:gd name="connsiteX11" fmla="*/ 800100 w 1149350"/>
                <a:gd name="connsiteY11" fmla="*/ 0 h 1120775"/>
                <a:gd name="connsiteX12" fmla="*/ 581025 w 1149350"/>
                <a:gd name="connsiteY12" fmla="*/ 0 h 1120775"/>
                <a:gd name="connsiteX0" fmla="*/ 581025 w 1149350"/>
                <a:gd name="connsiteY0" fmla="*/ 0 h 1120775"/>
                <a:gd name="connsiteX1" fmla="*/ 581025 w 1149350"/>
                <a:gd name="connsiteY1" fmla="*/ 307975 h 1120775"/>
                <a:gd name="connsiteX2" fmla="*/ 768350 w 1149350"/>
                <a:gd name="connsiteY2" fmla="*/ 371475 h 1120775"/>
                <a:gd name="connsiteX3" fmla="*/ 768350 w 1149350"/>
                <a:gd name="connsiteY3" fmla="*/ 561975 h 1120775"/>
                <a:gd name="connsiteX4" fmla="*/ 0 w 1149350"/>
                <a:gd name="connsiteY4" fmla="*/ 628650 h 1120775"/>
                <a:gd name="connsiteX5" fmla="*/ 6350 w 1149350"/>
                <a:gd name="connsiteY5" fmla="*/ 1120775 h 1120775"/>
                <a:gd name="connsiteX6" fmla="*/ 269875 w 1149350"/>
                <a:gd name="connsiteY6" fmla="*/ 1117600 h 1120775"/>
                <a:gd name="connsiteX7" fmla="*/ 266700 w 1149350"/>
                <a:gd name="connsiteY7" fmla="*/ 666750 h 1120775"/>
                <a:gd name="connsiteX8" fmla="*/ 1139825 w 1149350"/>
                <a:gd name="connsiteY8" fmla="*/ 577850 h 1120775"/>
                <a:gd name="connsiteX9" fmla="*/ 1149350 w 1149350"/>
                <a:gd name="connsiteY9" fmla="*/ 342900 h 1120775"/>
                <a:gd name="connsiteX10" fmla="*/ 800100 w 1149350"/>
                <a:gd name="connsiteY10" fmla="*/ 254000 h 1120775"/>
                <a:gd name="connsiteX11" fmla="*/ 800100 w 1149350"/>
                <a:gd name="connsiteY11" fmla="*/ 0 h 1120775"/>
                <a:gd name="connsiteX12" fmla="*/ 581025 w 1149350"/>
                <a:gd name="connsiteY12" fmla="*/ 0 h 1120775"/>
                <a:gd name="connsiteX0" fmla="*/ 593908 w 1162233"/>
                <a:gd name="connsiteY0" fmla="*/ 0 h 1120775"/>
                <a:gd name="connsiteX1" fmla="*/ 593908 w 1162233"/>
                <a:gd name="connsiteY1" fmla="*/ 307975 h 1120775"/>
                <a:gd name="connsiteX2" fmla="*/ 781233 w 1162233"/>
                <a:gd name="connsiteY2" fmla="*/ 371475 h 1120775"/>
                <a:gd name="connsiteX3" fmla="*/ 781233 w 1162233"/>
                <a:gd name="connsiteY3" fmla="*/ 561975 h 1120775"/>
                <a:gd name="connsiteX4" fmla="*/ 12883 w 1162233"/>
                <a:gd name="connsiteY4" fmla="*/ 628650 h 1120775"/>
                <a:gd name="connsiteX5" fmla="*/ 183 w 1162233"/>
                <a:gd name="connsiteY5" fmla="*/ 1120775 h 1120775"/>
                <a:gd name="connsiteX6" fmla="*/ 282758 w 1162233"/>
                <a:gd name="connsiteY6" fmla="*/ 1117600 h 1120775"/>
                <a:gd name="connsiteX7" fmla="*/ 279583 w 1162233"/>
                <a:gd name="connsiteY7" fmla="*/ 666750 h 1120775"/>
                <a:gd name="connsiteX8" fmla="*/ 1152708 w 1162233"/>
                <a:gd name="connsiteY8" fmla="*/ 577850 h 1120775"/>
                <a:gd name="connsiteX9" fmla="*/ 1162233 w 1162233"/>
                <a:gd name="connsiteY9" fmla="*/ 342900 h 1120775"/>
                <a:gd name="connsiteX10" fmla="*/ 812983 w 1162233"/>
                <a:gd name="connsiteY10" fmla="*/ 254000 h 1120775"/>
                <a:gd name="connsiteX11" fmla="*/ 812983 w 1162233"/>
                <a:gd name="connsiteY11" fmla="*/ 0 h 1120775"/>
                <a:gd name="connsiteX12" fmla="*/ 593908 w 1162233"/>
                <a:gd name="connsiteY12" fmla="*/ 0 h 1120775"/>
                <a:gd name="connsiteX0" fmla="*/ 615950 w 1184275"/>
                <a:gd name="connsiteY0" fmla="*/ 0 h 1120775"/>
                <a:gd name="connsiteX1" fmla="*/ 615950 w 1184275"/>
                <a:gd name="connsiteY1" fmla="*/ 307975 h 1120775"/>
                <a:gd name="connsiteX2" fmla="*/ 803275 w 1184275"/>
                <a:gd name="connsiteY2" fmla="*/ 371475 h 1120775"/>
                <a:gd name="connsiteX3" fmla="*/ 803275 w 1184275"/>
                <a:gd name="connsiteY3" fmla="*/ 561975 h 1120775"/>
                <a:gd name="connsiteX4" fmla="*/ 0 w 1184275"/>
                <a:gd name="connsiteY4" fmla="*/ 641350 h 1120775"/>
                <a:gd name="connsiteX5" fmla="*/ 22225 w 1184275"/>
                <a:gd name="connsiteY5" fmla="*/ 1120775 h 1120775"/>
                <a:gd name="connsiteX6" fmla="*/ 304800 w 1184275"/>
                <a:gd name="connsiteY6" fmla="*/ 1117600 h 1120775"/>
                <a:gd name="connsiteX7" fmla="*/ 301625 w 1184275"/>
                <a:gd name="connsiteY7" fmla="*/ 666750 h 1120775"/>
                <a:gd name="connsiteX8" fmla="*/ 1174750 w 1184275"/>
                <a:gd name="connsiteY8" fmla="*/ 577850 h 1120775"/>
                <a:gd name="connsiteX9" fmla="*/ 1184275 w 1184275"/>
                <a:gd name="connsiteY9" fmla="*/ 342900 h 1120775"/>
                <a:gd name="connsiteX10" fmla="*/ 835025 w 1184275"/>
                <a:gd name="connsiteY10" fmla="*/ 254000 h 1120775"/>
                <a:gd name="connsiteX11" fmla="*/ 835025 w 1184275"/>
                <a:gd name="connsiteY11" fmla="*/ 0 h 1120775"/>
                <a:gd name="connsiteX12" fmla="*/ 615950 w 1184275"/>
                <a:gd name="connsiteY12" fmla="*/ 0 h 1120775"/>
                <a:gd name="connsiteX0" fmla="*/ 600075 w 1168400"/>
                <a:gd name="connsiteY0" fmla="*/ 0 h 1120775"/>
                <a:gd name="connsiteX1" fmla="*/ 600075 w 1168400"/>
                <a:gd name="connsiteY1" fmla="*/ 307975 h 1120775"/>
                <a:gd name="connsiteX2" fmla="*/ 787400 w 1168400"/>
                <a:gd name="connsiteY2" fmla="*/ 371475 h 1120775"/>
                <a:gd name="connsiteX3" fmla="*/ 787400 w 1168400"/>
                <a:gd name="connsiteY3" fmla="*/ 561975 h 1120775"/>
                <a:gd name="connsiteX4" fmla="*/ 0 w 1168400"/>
                <a:gd name="connsiteY4" fmla="*/ 644525 h 1120775"/>
                <a:gd name="connsiteX5" fmla="*/ 6350 w 1168400"/>
                <a:gd name="connsiteY5" fmla="*/ 1120775 h 1120775"/>
                <a:gd name="connsiteX6" fmla="*/ 288925 w 1168400"/>
                <a:gd name="connsiteY6" fmla="*/ 1117600 h 1120775"/>
                <a:gd name="connsiteX7" fmla="*/ 285750 w 1168400"/>
                <a:gd name="connsiteY7" fmla="*/ 666750 h 1120775"/>
                <a:gd name="connsiteX8" fmla="*/ 1158875 w 1168400"/>
                <a:gd name="connsiteY8" fmla="*/ 577850 h 1120775"/>
                <a:gd name="connsiteX9" fmla="*/ 1168400 w 1168400"/>
                <a:gd name="connsiteY9" fmla="*/ 342900 h 1120775"/>
                <a:gd name="connsiteX10" fmla="*/ 819150 w 1168400"/>
                <a:gd name="connsiteY10" fmla="*/ 254000 h 1120775"/>
                <a:gd name="connsiteX11" fmla="*/ 819150 w 1168400"/>
                <a:gd name="connsiteY11" fmla="*/ 0 h 1120775"/>
                <a:gd name="connsiteX12" fmla="*/ 600075 w 1168400"/>
                <a:gd name="connsiteY12" fmla="*/ 0 h 1120775"/>
                <a:gd name="connsiteX0" fmla="*/ 606706 w 1175031"/>
                <a:gd name="connsiteY0" fmla="*/ 0 h 1120775"/>
                <a:gd name="connsiteX1" fmla="*/ 606706 w 1175031"/>
                <a:gd name="connsiteY1" fmla="*/ 307975 h 1120775"/>
                <a:gd name="connsiteX2" fmla="*/ 794031 w 1175031"/>
                <a:gd name="connsiteY2" fmla="*/ 371475 h 1120775"/>
                <a:gd name="connsiteX3" fmla="*/ 794031 w 1175031"/>
                <a:gd name="connsiteY3" fmla="*/ 561975 h 1120775"/>
                <a:gd name="connsiteX4" fmla="*/ 6631 w 1175031"/>
                <a:gd name="connsiteY4" fmla="*/ 644525 h 1120775"/>
                <a:gd name="connsiteX5" fmla="*/ 281 w 1175031"/>
                <a:gd name="connsiteY5" fmla="*/ 1120775 h 1120775"/>
                <a:gd name="connsiteX6" fmla="*/ 295556 w 1175031"/>
                <a:gd name="connsiteY6" fmla="*/ 1117600 h 1120775"/>
                <a:gd name="connsiteX7" fmla="*/ 292381 w 1175031"/>
                <a:gd name="connsiteY7" fmla="*/ 666750 h 1120775"/>
                <a:gd name="connsiteX8" fmla="*/ 1165506 w 1175031"/>
                <a:gd name="connsiteY8" fmla="*/ 577850 h 1120775"/>
                <a:gd name="connsiteX9" fmla="*/ 1175031 w 1175031"/>
                <a:gd name="connsiteY9" fmla="*/ 342900 h 1120775"/>
                <a:gd name="connsiteX10" fmla="*/ 825781 w 1175031"/>
                <a:gd name="connsiteY10" fmla="*/ 254000 h 1120775"/>
                <a:gd name="connsiteX11" fmla="*/ 825781 w 1175031"/>
                <a:gd name="connsiteY11" fmla="*/ 0 h 1120775"/>
                <a:gd name="connsiteX12" fmla="*/ 606706 w 1175031"/>
                <a:gd name="connsiteY12" fmla="*/ 0 h 1120775"/>
                <a:gd name="connsiteX0" fmla="*/ 606706 w 1175031"/>
                <a:gd name="connsiteY0" fmla="*/ 0 h 1120775"/>
                <a:gd name="connsiteX1" fmla="*/ 606706 w 1175031"/>
                <a:gd name="connsiteY1" fmla="*/ 307975 h 1120775"/>
                <a:gd name="connsiteX2" fmla="*/ 794031 w 1175031"/>
                <a:gd name="connsiteY2" fmla="*/ 371475 h 1120775"/>
                <a:gd name="connsiteX3" fmla="*/ 794031 w 1175031"/>
                <a:gd name="connsiteY3" fmla="*/ 561975 h 1120775"/>
                <a:gd name="connsiteX4" fmla="*/ 6631 w 1175031"/>
                <a:gd name="connsiteY4" fmla="*/ 644525 h 1120775"/>
                <a:gd name="connsiteX5" fmla="*/ 281 w 1175031"/>
                <a:gd name="connsiteY5" fmla="*/ 1120775 h 1120775"/>
                <a:gd name="connsiteX6" fmla="*/ 295556 w 1175031"/>
                <a:gd name="connsiteY6" fmla="*/ 1117600 h 1120775"/>
                <a:gd name="connsiteX7" fmla="*/ 292381 w 1175031"/>
                <a:gd name="connsiteY7" fmla="*/ 666750 h 1120775"/>
                <a:gd name="connsiteX8" fmla="*/ 1165506 w 1175031"/>
                <a:gd name="connsiteY8" fmla="*/ 577850 h 1120775"/>
                <a:gd name="connsiteX9" fmla="*/ 1175031 w 1175031"/>
                <a:gd name="connsiteY9" fmla="*/ 342900 h 1120775"/>
                <a:gd name="connsiteX10" fmla="*/ 825781 w 1175031"/>
                <a:gd name="connsiteY10" fmla="*/ 254000 h 1120775"/>
                <a:gd name="connsiteX11" fmla="*/ 825781 w 1175031"/>
                <a:gd name="connsiteY11" fmla="*/ 0 h 1120775"/>
                <a:gd name="connsiteX12" fmla="*/ 606706 w 1175031"/>
                <a:gd name="connsiteY12" fmla="*/ 0 h 1120775"/>
                <a:gd name="connsiteX0" fmla="*/ 606706 w 1175031"/>
                <a:gd name="connsiteY0" fmla="*/ 0 h 1120775"/>
                <a:gd name="connsiteX1" fmla="*/ 606706 w 1175031"/>
                <a:gd name="connsiteY1" fmla="*/ 307975 h 1120775"/>
                <a:gd name="connsiteX2" fmla="*/ 794031 w 1175031"/>
                <a:gd name="connsiteY2" fmla="*/ 371475 h 1120775"/>
                <a:gd name="connsiteX3" fmla="*/ 794031 w 1175031"/>
                <a:gd name="connsiteY3" fmla="*/ 561975 h 1120775"/>
                <a:gd name="connsiteX4" fmla="*/ 6631 w 1175031"/>
                <a:gd name="connsiteY4" fmla="*/ 644525 h 1120775"/>
                <a:gd name="connsiteX5" fmla="*/ 281 w 1175031"/>
                <a:gd name="connsiteY5" fmla="*/ 1120775 h 1120775"/>
                <a:gd name="connsiteX6" fmla="*/ 295556 w 1175031"/>
                <a:gd name="connsiteY6" fmla="*/ 1117600 h 1120775"/>
                <a:gd name="connsiteX7" fmla="*/ 292381 w 1175031"/>
                <a:gd name="connsiteY7" fmla="*/ 666750 h 1120775"/>
                <a:gd name="connsiteX8" fmla="*/ 1165506 w 1175031"/>
                <a:gd name="connsiteY8" fmla="*/ 577850 h 1120775"/>
                <a:gd name="connsiteX9" fmla="*/ 1175031 w 1175031"/>
                <a:gd name="connsiteY9" fmla="*/ 342900 h 1120775"/>
                <a:gd name="connsiteX10" fmla="*/ 825781 w 1175031"/>
                <a:gd name="connsiteY10" fmla="*/ 254000 h 1120775"/>
                <a:gd name="connsiteX11" fmla="*/ 825781 w 1175031"/>
                <a:gd name="connsiteY11" fmla="*/ 0 h 1120775"/>
                <a:gd name="connsiteX12" fmla="*/ 606706 w 1175031"/>
                <a:gd name="connsiteY12" fmla="*/ 0 h 1120775"/>
                <a:gd name="connsiteX0" fmla="*/ 606706 w 1175031"/>
                <a:gd name="connsiteY0" fmla="*/ 0 h 1120775"/>
                <a:gd name="connsiteX1" fmla="*/ 606706 w 1175031"/>
                <a:gd name="connsiteY1" fmla="*/ 307975 h 1120775"/>
                <a:gd name="connsiteX2" fmla="*/ 794031 w 1175031"/>
                <a:gd name="connsiteY2" fmla="*/ 371475 h 1120775"/>
                <a:gd name="connsiteX3" fmla="*/ 794031 w 1175031"/>
                <a:gd name="connsiteY3" fmla="*/ 561975 h 1120775"/>
                <a:gd name="connsiteX4" fmla="*/ 6631 w 1175031"/>
                <a:gd name="connsiteY4" fmla="*/ 644525 h 1120775"/>
                <a:gd name="connsiteX5" fmla="*/ 281 w 1175031"/>
                <a:gd name="connsiteY5" fmla="*/ 1120775 h 1120775"/>
                <a:gd name="connsiteX6" fmla="*/ 295556 w 1175031"/>
                <a:gd name="connsiteY6" fmla="*/ 1117600 h 1120775"/>
                <a:gd name="connsiteX7" fmla="*/ 317781 w 1175031"/>
                <a:gd name="connsiteY7" fmla="*/ 682625 h 1120775"/>
                <a:gd name="connsiteX8" fmla="*/ 1165506 w 1175031"/>
                <a:gd name="connsiteY8" fmla="*/ 577850 h 1120775"/>
                <a:gd name="connsiteX9" fmla="*/ 1175031 w 1175031"/>
                <a:gd name="connsiteY9" fmla="*/ 342900 h 1120775"/>
                <a:gd name="connsiteX10" fmla="*/ 825781 w 1175031"/>
                <a:gd name="connsiteY10" fmla="*/ 254000 h 1120775"/>
                <a:gd name="connsiteX11" fmla="*/ 825781 w 1175031"/>
                <a:gd name="connsiteY11" fmla="*/ 0 h 1120775"/>
                <a:gd name="connsiteX12" fmla="*/ 606706 w 1175031"/>
                <a:gd name="connsiteY12" fmla="*/ 0 h 1120775"/>
                <a:gd name="connsiteX0" fmla="*/ 673372 w 1241697"/>
                <a:gd name="connsiteY0" fmla="*/ 0 h 1120775"/>
                <a:gd name="connsiteX1" fmla="*/ 673372 w 1241697"/>
                <a:gd name="connsiteY1" fmla="*/ 307975 h 1120775"/>
                <a:gd name="connsiteX2" fmla="*/ 860697 w 1241697"/>
                <a:gd name="connsiteY2" fmla="*/ 371475 h 1120775"/>
                <a:gd name="connsiteX3" fmla="*/ 860697 w 1241697"/>
                <a:gd name="connsiteY3" fmla="*/ 561975 h 1120775"/>
                <a:gd name="connsiteX4" fmla="*/ 73297 w 1241697"/>
                <a:gd name="connsiteY4" fmla="*/ 644525 h 1120775"/>
                <a:gd name="connsiteX5" fmla="*/ 66947 w 1241697"/>
                <a:gd name="connsiteY5" fmla="*/ 1120775 h 1120775"/>
                <a:gd name="connsiteX6" fmla="*/ 362222 w 1241697"/>
                <a:gd name="connsiteY6" fmla="*/ 1117600 h 1120775"/>
                <a:gd name="connsiteX7" fmla="*/ 384447 w 1241697"/>
                <a:gd name="connsiteY7" fmla="*/ 682625 h 1120775"/>
                <a:gd name="connsiteX8" fmla="*/ 1232172 w 1241697"/>
                <a:gd name="connsiteY8" fmla="*/ 577850 h 1120775"/>
                <a:gd name="connsiteX9" fmla="*/ 1241697 w 1241697"/>
                <a:gd name="connsiteY9" fmla="*/ 342900 h 1120775"/>
                <a:gd name="connsiteX10" fmla="*/ 892447 w 1241697"/>
                <a:gd name="connsiteY10" fmla="*/ 254000 h 1120775"/>
                <a:gd name="connsiteX11" fmla="*/ 892447 w 1241697"/>
                <a:gd name="connsiteY11" fmla="*/ 0 h 1120775"/>
                <a:gd name="connsiteX12" fmla="*/ 673372 w 1241697"/>
                <a:gd name="connsiteY12" fmla="*/ 0 h 1120775"/>
                <a:gd name="connsiteX0" fmla="*/ 628785 w 1197110"/>
                <a:gd name="connsiteY0" fmla="*/ 0 h 1120775"/>
                <a:gd name="connsiteX1" fmla="*/ 628785 w 1197110"/>
                <a:gd name="connsiteY1" fmla="*/ 307975 h 1120775"/>
                <a:gd name="connsiteX2" fmla="*/ 816110 w 1197110"/>
                <a:gd name="connsiteY2" fmla="*/ 371475 h 1120775"/>
                <a:gd name="connsiteX3" fmla="*/ 816110 w 1197110"/>
                <a:gd name="connsiteY3" fmla="*/ 561975 h 1120775"/>
                <a:gd name="connsiteX4" fmla="*/ 28710 w 1197110"/>
                <a:gd name="connsiteY4" fmla="*/ 644525 h 1120775"/>
                <a:gd name="connsiteX5" fmla="*/ 22360 w 1197110"/>
                <a:gd name="connsiteY5" fmla="*/ 1120775 h 1120775"/>
                <a:gd name="connsiteX6" fmla="*/ 317635 w 1197110"/>
                <a:gd name="connsiteY6" fmla="*/ 1117600 h 1120775"/>
                <a:gd name="connsiteX7" fmla="*/ 339860 w 1197110"/>
                <a:gd name="connsiteY7" fmla="*/ 682625 h 1120775"/>
                <a:gd name="connsiteX8" fmla="*/ 1187585 w 1197110"/>
                <a:gd name="connsiteY8" fmla="*/ 577850 h 1120775"/>
                <a:gd name="connsiteX9" fmla="*/ 1197110 w 1197110"/>
                <a:gd name="connsiteY9" fmla="*/ 342900 h 1120775"/>
                <a:gd name="connsiteX10" fmla="*/ 847860 w 1197110"/>
                <a:gd name="connsiteY10" fmla="*/ 254000 h 1120775"/>
                <a:gd name="connsiteX11" fmla="*/ 847860 w 1197110"/>
                <a:gd name="connsiteY11" fmla="*/ 0 h 1120775"/>
                <a:gd name="connsiteX12" fmla="*/ 628785 w 1197110"/>
                <a:gd name="connsiteY12" fmla="*/ 0 h 1120775"/>
                <a:gd name="connsiteX0" fmla="*/ 640079 w 1208404"/>
                <a:gd name="connsiteY0" fmla="*/ 0 h 1120775"/>
                <a:gd name="connsiteX1" fmla="*/ 640079 w 1208404"/>
                <a:gd name="connsiteY1" fmla="*/ 307975 h 1120775"/>
                <a:gd name="connsiteX2" fmla="*/ 827404 w 1208404"/>
                <a:gd name="connsiteY2" fmla="*/ 371475 h 1120775"/>
                <a:gd name="connsiteX3" fmla="*/ 827404 w 1208404"/>
                <a:gd name="connsiteY3" fmla="*/ 561975 h 1120775"/>
                <a:gd name="connsiteX4" fmla="*/ 40004 w 1208404"/>
                <a:gd name="connsiteY4" fmla="*/ 644525 h 1120775"/>
                <a:gd name="connsiteX5" fmla="*/ 33654 w 1208404"/>
                <a:gd name="connsiteY5" fmla="*/ 1120775 h 1120775"/>
                <a:gd name="connsiteX6" fmla="*/ 328929 w 1208404"/>
                <a:gd name="connsiteY6" fmla="*/ 1117600 h 1120775"/>
                <a:gd name="connsiteX7" fmla="*/ 351154 w 1208404"/>
                <a:gd name="connsiteY7" fmla="*/ 682625 h 1120775"/>
                <a:gd name="connsiteX8" fmla="*/ 1198879 w 1208404"/>
                <a:gd name="connsiteY8" fmla="*/ 577850 h 1120775"/>
                <a:gd name="connsiteX9" fmla="*/ 1208404 w 1208404"/>
                <a:gd name="connsiteY9" fmla="*/ 342900 h 1120775"/>
                <a:gd name="connsiteX10" fmla="*/ 859154 w 1208404"/>
                <a:gd name="connsiteY10" fmla="*/ 254000 h 1120775"/>
                <a:gd name="connsiteX11" fmla="*/ 859154 w 1208404"/>
                <a:gd name="connsiteY11" fmla="*/ 0 h 1120775"/>
                <a:gd name="connsiteX12" fmla="*/ 640079 w 1208404"/>
                <a:gd name="connsiteY12" fmla="*/ 0 h 1120775"/>
                <a:gd name="connsiteX0" fmla="*/ 640079 w 1208404"/>
                <a:gd name="connsiteY0" fmla="*/ 0 h 1120775"/>
                <a:gd name="connsiteX1" fmla="*/ 640079 w 1208404"/>
                <a:gd name="connsiteY1" fmla="*/ 307975 h 1120775"/>
                <a:gd name="connsiteX2" fmla="*/ 827404 w 1208404"/>
                <a:gd name="connsiteY2" fmla="*/ 371475 h 1120775"/>
                <a:gd name="connsiteX3" fmla="*/ 827404 w 1208404"/>
                <a:gd name="connsiteY3" fmla="*/ 561975 h 1120775"/>
                <a:gd name="connsiteX4" fmla="*/ 40004 w 1208404"/>
                <a:gd name="connsiteY4" fmla="*/ 644525 h 1120775"/>
                <a:gd name="connsiteX5" fmla="*/ 33654 w 1208404"/>
                <a:gd name="connsiteY5" fmla="*/ 1120775 h 1120775"/>
                <a:gd name="connsiteX6" fmla="*/ 328929 w 1208404"/>
                <a:gd name="connsiteY6" fmla="*/ 1117600 h 1120775"/>
                <a:gd name="connsiteX7" fmla="*/ 351154 w 1208404"/>
                <a:gd name="connsiteY7" fmla="*/ 682625 h 1120775"/>
                <a:gd name="connsiteX8" fmla="*/ 1198879 w 1208404"/>
                <a:gd name="connsiteY8" fmla="*/ 577850 h 1120775"/>
                <a:gd name="connsiteX9" fmla="*/ 1208404 w 1208404"/>
                <a:gd name="connsiteY9" fmla="*/ 342900 h 1120775"/>
                <a:gd name="connsiteX10" fmla="*/ 859154 w 1208404"/>
                <a:gd name="connsiteY10" fmla="*/ 254000 h 1120775"/>
                <a:gd name="connsiteX11" fmla="*/ 859154 w 1208404"/>
                <a:gd name="connsiteY11" fmla="*/ 0 h 1120775"/>
                <a:gd name="connsiteX12" fmla="*/ 640079 w 1208404"/>
                <a:gd name="connsiteY12" fmla="*/ 0 h 1120775"/>
                <a:gd name="connsiteX0" fmla="*/ 640079 w 1208404"/>
                <a:gd name="connsiteY0" fmla="*/ 0 h 1120775"/>
                <a:gd name="connsiteX1" fmla="*/ 640079 w 1208404"/>
                <a:gd name="connsiteY1" fmla="*/ 307975 h 1120775"/>
                <a:gd name="connsiteX2" fmla="*/ 827404 w 1208404"/>
                <a:gd name="connsiteY2" fmla="*/ 371475 h 1120775"/>
                <a:gd name="connsiteX3" fmla="*/ 827404 w 1208404"/>
                <a:gd name="connsiteY3" fmla="*/ 561975 h 1120775"/>
                <a:gd name="connsiteX4" fmla="*/ 40004 w 1208404"/>
                <a:gd name="connsiteY4" fmla="*/ 644525 h 1120775"/>
                <a:gd name="connsiteX5" fmla="*/ 33654 w 1208404"/>
                <a:gd name="connsiteY5" fmla="*/ 1120775 h 1120775"/>
                <a:gd name="connsiteX6" fmla="*/ 328929 w 1208404"/>
                <a:gd name="connsiteY6" fmla="*/ 1117600 h 1120775"/>
                <a:gd name="connsiteX7" fmla="*/ 351154 w 1208404"/>
                <a:gd name="connsiteY7" fmla="*/ 682625 h 1120775"/>
                <a:gd name="connsiteX8" fmla="*/ 1198879 w 1208404"/>
                <a:gd name="connsiteY8" fmla="*/ 577850 h 1120775"/>
                <a:gd name="connsiteX9" fmla="*/ 1208404 w 1208404"/>
                <a:gd name="connsiteY9" fmla="*/ 342900 h 1120775"/>
                <a:gd name="connsiteX10" fmla="*/ 859154 w 1208404"/>
                <a:gd name="connsiteY10" fmla="*/ 254000 h 1120775"/>
                <a:gd name="connsiteX11" fmla="*/ 859154 w 1208404"/>
                <a:gd name="connsiteY11" fmla="*/ 0 h 1120775"/>
                <a:gd name="connsiteX12" fmla="*/ 640079 w 1208404"/>
                <a:gd name="connsiteY12" fmla="*/ 0 h 1120775"/>
                <a:gd name="connsiteX0" fmla="*/ 640079 w 1208404"/>
                <a:gd name="connsiteY0" fmla="*/ 0 h 1120775"/>
                <a:gd name="connsiteX1" fmla="*/ 640079 w 1208404"/>
                <a:gd name="connsiteY1" fmla="*/ 307975 h 1120775"/>
                <a:gd name="connsiteX2" fmla="*/ 827404 w 1208404"/>
                <a:gd name="connsiteY2" fmla="*/ 371475 h 1120775"/>
                <a:gd name="connsiteX3" fmla="*/ 827404 w 1208404"/>
                <a:gd name="connsiteY3" fmla="*/ 561975 h 1120775"/>
                <a:gd name="connsiteX4" fmla="*/ 40004 w 1208404"/>
                <a:gd name="connsiteY4" fmla="*/ 644525 h 1120775"/>
                <a:gd name="connsiteX5" fmla="*/ 33654 w 1208404"/>
                <a:gd name="connsiteY5" fmla="*/ 1120775 h 1120775"/>
                <a:gd name="connsiteX6" fmla="*/ 328929 w 1208404"/>
                <a:gd name="connsiteY6" fmla="*/ 1117600 h 1120775"/>
                <a:gd name="connsiteX7" fmla="*/ 351154 w 1208404"/>
                <a:gd name="connsiteY7" fmla="*/ 682625 h 1120775"/>
                <a:gd name="connsiteX8" fmla="*/ 1198879 w 1208404"/>
                <a:gd name="connsiteY8" fmla="*/ 577850 h 1120775"/>
                <a:gd name="connsiteX9" fmla="*/ 1208404 w 1208404"/>
                <a:gd name="connsiteY9" fmla="*/ 342900 h 1120775"/>
                <a:gd name="connsiteX10" fmla="*/ 859154 w 1208404"/>
                <a:gd name="connsiteY10" fmla="*/ 254000 h 1120775"/>
                <a:gd name="connsiteX11" fmla="*/ 859154 w 1208404"/>
                <a:gd name="connsiteY11" fmla="*/ 0 h 1120775"/>
                <a:gd name="connsiteX12" fmla="*/ 640079 w 1208404"/>
                <a:gd name="connsiteY12" fmla="*/ 0 h 1120775"/>
                <a:gd name="connsiteX0" fmla="*/ 640079 w 1208404"/>
                <a:gd name="connsiteY0" fmla="*/ 0 h 1120775"/>
                <a:gd name="connsiteX1" fmla="*/ 640079 w 1208404"/>
                <a:gd name="connsiteY1" fmla="*/ 307975 h 1120775"/>
                <a:gd name="connsiteX2" fmla="*/ 805179 w 1208404"/>
                <a:gd name="connsiteY2" fmla="*/ 371475 h 1120775"/>
                <a:gd name="connsiteX3" fmla="*/ 827404 w 1208404"/>
                <a:gd name="connsiteY3" fmla="*/ 561975 h 1120775"/>
                <a:gd name="connsiteX4" fmla="*/ 40004 w 1208404"/>
                <a:gd name="connsiteY4" fmla="*/ 644525 h 1120775"/>
                <a:gd name="connsiteX5" fmla="*/ 33654 w 1208404"/>
                <a:gd name="connsiteY5" fmla="*/ 1120775 h 1120775"/>
                <a:gd name="connsiteX6" fmla="*/ 328929 w 1208404"/>
                <a:gd name="connsiteY6" fmla="*/ 1117600 h 1120775"/>
                <a:gd name="connsiteX7" fmla="*/ 351154 w 1208404"/>
                <a:gd name="connsiteY7" fmla="*/ 682625 h 1120775"/>
                <a:gd name="connsiteX8" fmla="*/ 1198879 w 1208404"/>
                <a:gd name="connsiteY8" fmla="*/ 577850 h 1120775"/>
                <a:gd name="connsiteX9" fmla="*/ 1208404 w 1208404"/>
                <a:gd name="connsiteY9" fmla="*/ 342900 h 1120775"/>
                <a:gd name="connsiteX10" fmla="*/ 859154 w 1208404"/>
                <a:gd name="connsiteY10" fmla="*/ 254000 h 1120775"/>
                <a:gd name="connsiteX11" fmla="*/ 859154 w 1208404"/>
                <a:gd name="connsiteY11" fmla="*/ 0 h 1120775"/>
                <a:gd name="connsiteX12" fmla="*/ 640079 w 1208404"/>
                <a:gd name="connsiteY12" fmla="*/ 0 h 1120775"/>
                <a:gd name="connsiteX0" fmla="*/ 640079 w 1208404"/>
                <a:gd name="connsiteY0" fmla="*/ 0 h 1120775"/>
                <a:gd name="connsiteX1" fmla="*/ 640079 w 1208404"/>
                <a:gd name="connsiteY1" fmla="*/ 307975 h 1120775"/>
                <a:gd name="connsiteX2" fmla="*/ 805179 w 1208404"/>
                <a:gd name="connsiteY2" fmla="*/ 371475 h 1120775"/>
                <a:gd name="connsiteX3" fmla="*/ 827404 w 1208404"/>
                <a:gd name="connsiteY3" fmla="*/ 561975 h 1120775"/>
                <a:gd name="connsiteX4" fmla="*/ 40004 w 1208404"/>
                <a:gd name="connsiteY4" fmla="*/ 644525 h 1120775"/>
                <a:gd name="connsiteX5" fmla="*/ 33654 w 1208404"/>
                <a:gd name="connsiteY5" fmla="*/ 1120775 h 1120775"/>
                <a:gd name="connsiteX6" fmla="*/ 328929 w 1208404"/>
                <a:gd name="connsiteY6" fmla="*/ 1117600 h 1120775"/>
                <a:gd name="connsiteX7" fmla="*/ 351154 w 1208404"/>
                <a:gd name="connsiteY7" fmla="*/ 682625 h 1120775"/>
                <a:gd name="connsiteX8" fmla="*/ 1198879 w 1208404"/>
                <a:gd name="connsiteY8" fmla="*/ 577850 h 1120775"/>
                <a:gd name="connsiteX9" fmla="*/ 1208404 w 1208404"/>
                <a:gd name="connsiteY9" fmla="*/ 342900 h 1120775"/>
                <a:gd name="connsiteX10" fmla="*/ 859154 w 1208404"/>
                <a:gd name="connsiteY10" fmla="*/ 254000 h 1120775"/>
                <a:gd name="connsiteX11" fmla="*/ 859154 w 1208404"/>
                <a:gd name="connsiteY11" fmla="*/ 0 h 1120775"/>
                <a:gd name="connsiteX12" fmla="*/ 640079 w 1208404"/>
                <a:gd name="connsiteY12" fmla="*/ 0 h 1120775"/>
                <a:gd name="connsiteX0" fmla="*/ 640079 w 1208404"/>
                <a:gd name="connsiteY0" fmla="*/ 0 h 1120775"/>
                <a:gd name="connsiteX1" fmla="*/ 643254 w 1208404"/>
                <a:gd name="connsiteY1" fmla="*/ 273050 h 1120775"/>
                <a:gd name="connsiteX2" fmla="*/ 805179 w 1208404"/>
                <a:gd name="connsiteY2" fmla="*/ 371475 h 1120775"/>
                <a:gd name="connsiteX3" fmla="*/ 827404 w 1208404"/>
                <a:gd name="connsiteY3" fmla="*/ 561975 h 1120775"/>
                <a:gd name="connsiteX4" fmla="*/ 40004 w 1208404"/>
                <a:gd name="connsiteY4" fmla="*/ 644525 h 1120775"/>
                <a:gd name="connsiteX5" fmla="*/ 33654 w 1208404"/>
                <a:gd name="connsiteY5" fmla="*/ 1120775 h 1120775"/>
                <a:gd name="connsiteX6" fmla="*/ 328929 w 1208404"/>
                <a:gd name="connsiteY6" fmla="*/ 1117600 h 1120775"/>
                <a:gd name="connsiteX7" fmla="*/ 351154 w 1208404"/>
                <a:gd name="connsiteY7" fmla="*/ 682625 h 1120775"/>
                <a:gd name="connsiteX8" fmla="*/ 1198879 w 1208404"/>
                <a:gd name="connsiteY8" fmla="*/ 577850 h 1120775"/>
                <a:gd name="connsiteX9" fmla="*/ 1208404 w 1208404"/>
                <a:gd name="connsiteY9" fmla="*/ 342900 h 1120775"/>
                <a:gd name="connsiteX10" fmla="*/ 859154 w 1208404"/>
                <a:gd name="connsiteY10" fmla="*/ 254000 h 1120775"/>
                <a:gd name="connsiteX11" fmla="*/ 859154 w 1208404"/>
                <a:gd name="connsiteY11" fmla="*/ 0 h 1120775"/>
                <a:gd name="connsiteX12" fmla="*/ 640079 w 1208404"/>
                <a:gd name="connsiteY12" fmla="*/ 0 h 1120775"/>
                <a:gd name="connsiteX0" fmla="*/ 640079 w 1208404"/>
                <a:gd name="connsiteY0" fmla="*/ 0 h 1120775"/>
                <a:gd name="connsiteX1" fmla="*/ 643254 w 1208404"/>
                <a:gd name="connsiteY1" fmla="*/ 273050 h 1120775"/>
                <a:gd name="connsiteX2" fmla="*/ 805179 w 1208404"/>
                <a:gd name="connsiteY2" fmla="*/ 371475 h 1120775"/>
                <a:gd name="connsiteX3" fmla="*/ 827404 w 1208404"/>
                <a:gd name="connsiteY3" fmla="*/ 561975 h 1120775"/>
                <a:gd name="connsiteX4" fmla="*/ 40004 w 1208404"/>
                <a:gd name="connsiteY4" fmla="*/ 644525 h 1120775"/>
                <a:gd name="connsiteX5" fmla="*/ 33654 w 1208404"/>
                <a:gd name="connsiteY5" fmla="*/ 1120775 h 1120775"/>
                <a:gd name="connsiteX6" fmla="*/ 328929 w 1208404"/>
                <a:gd name="connsiteY6" fmla="*/ 1117600 h 1120775"/>
                <a:gd name="connsiteX7" fmla="*/ 351154 w 1208404"/>
                <a:gd name="connsiteY7" fmla="*/ 682625 h 1120775"/>
                <a:gd name="connsiteX8" fmla="*/ 1198879 w 1208404"/>
                <a:gd name="connsiteY8" fmla="*/ 577850 h 1120775"/>
                <a:gd name="connsiteX9" fmla="*/ 1208404 w 1208404"/>
                <a:gd name="connsiteY9" fmla="*/ 342900 h 1120775"/>
                <a:gd name="connsiteX10" fmla="*/ 859154 w 1208404"/>
                <a:gd name="connsiteY10" fmla="*/ 254000 h 1120775"/>
                <a:gd name="connsiteX11" fmla="*/ 859154 w 1208404"/>
                <a:gd name="connsiteY11" fmla="*/ 0 h 1120775"/>
                <a:gd name="connsiteX12" fmla="*/ 640079 w 1208404"/>
                <a:gd name="connsiteY12" fmla="*/ 0 h 1120775"/>
                <a:gd name="connsiteX0" fmla="*/ 669987 w 1238312"/>
                <a:gd name="connsiteY0" fmla="*/ 0 h 1120775"/>
                <a:gd name="connsiteX1" fmla="*/ 673162 w 1238312"/>
                <a:gd name="connsiteY1" fmla="*/ 273050 h 1120775"/>
                <a:gd name="connsiteX2" fmla="*/ 835087 w 1238312"/>
                <a:gd name="connsiteY2" fmla="*/ 371475 h 1120775"/>
                <a:gd name="connsiteX3" fmla="*/ 809687 w 1238312"/>
                <a:gd name="connsiteY3" fmla="*/ 536575 h 1120775"/>
                <a:gd name="connsiteX4" fmla="*/ 69912 w 1238312"/>
                <a:gd name="connsiteY4" fmla="*/ 644525 h 1120775"/>
                <a:gd name="connsiteX5" fmla="*/ 63562 w 1238312"/>
                <a:gd name="connsiteY5" fmla="*/ 1120775 h 1120775"/>
                <a:gd name="connsiteX6" fmla="*/ 358837 w 1238312"/>
                <a:gd name="connsiteY6" fmla="*/ 1117600 h 1120775"/>
                <a:gd name="connsiteX7" fmla="*/ 381062 w 1238312"/>
                <a:gd name="connsiteY7" fmla="*/ 682625 h 1120775"/>
                <a:gd name="connsiteX8" fmla="*/ 1228787 w 1238312"/>
                <a:gd name="connsiteY8" fmla="*/ 577850 h 1120775"/>
                <a:gd name="connsiteX9" fmla="*/ 1238312 w 1238312"/>
                <a:gd name="connsiteY9" fmla="*/ 342900 h 1120775"/>
                <a:gd name="connsiteX10" fmla="*/ 889062 w 1238312"/>
                <a:gd name="connsiteY10" fmla="*/ 254000 h 1120775"/>
                <a:gd name="connsiteX11" fmla="*/ 889062 w 1238312"/>
                <a:gd name="connsiteY11" fmla="*/ 0 h 1120775"/>
                <a:gd name="connsiteX12" fmla="*/ 669987 w 1238312"/>
                <a:gd name="connsiteY12" fmla="*/ 0 h 1120775"/>
                <a:gd name="connsiteX0" fmla="*/ 669987 w 1238312"/>
                <a:gd name="connsiteY0" fmla="*/ 0 h 1120775"/>
                <a:gd name="connsiteX1" fmla="*/ 673162 w 1238312"/>
                <a:gd name="connsiteY1" fmla="*/ 273050 h 1120775"/>
                <a:gd name="connsiteX2" fmla="*/ 835087 w 1238312"/>
                <a:gd name="connsiteY2" fmla="*/ 371475 h 1120775"/>
                <a:gd name="connsiteX3" fmla="*/ 809687 w 1238312"/>
                <a:gd name="connsiteY3" fmla="*/ 536575 h 1120775"/>
                <a:gd name="connsiteX4" fmla="*/ 69912 w 1238312"/>
                <a:gd name="connsiteY4" fmla="*/ 644525 h 1120775"/>
                <a:gd name="connsiteX5" fmla="*/ 63562 w 1238312"/>
                <a:gd name="connsiteY5" fmla="*/ 1120775 h 1120775"/>
                <a:gd name="connsiteX6" fmla="*/ 358837 w 1238312"/>
                <a:gd name="connsiteY6" fmla="*/ 1117600 h 1120775"/>
                <a:gd name="connsiteX7" fmla="*/ 381062 w 1238312"/>
                <a:gd name="connsiteY7" fmla="*/ 682625 h 1120775"/>
                <a:gd name="connsiteX8" fmla="*/ 1228787 w 1238312"/>
                <a:gd name="connsiteY8" fmla="*/ 577850 h 1120775"/>
                <a:gd name="connsiteX9" fmla="*/ 1238312 w 1238312"/>
                <a:gd name="connsiteY9" fmla="*/ 342900 h 1120775"/>
                <a:gd name="connsiteX10" fmla="*/ 889062 w 1238312"/>
                <a:gd name="connsiteY10" fmla="*/ 254000 h 1120775"/>
                <a:gd name="connsiteX11" fmla="*/ 889062 w 1238312"/>
                <a:gd name="connsiteY11" fmla="*/ 0 h 1120775"/>
                <a:gd name="connsiteX12" fmla="*/ 669987 w 1238312"/>
                <a:gd name="connsiteY12" fmla="*/ 0 h 1120775"/>
                <a:gd name="connsiteX0" fmla="*/ 636317 w 1204642"/>
                <a:gd name="connsiteY0" fmla="*/ 0 h 1120775"/>
                <a:gd name="connsiteX1" fmla="*/ 639492 w 1204642"/>
                <a:gd name="connsiteY1" fmla="*/ 273050 h 1120775"/>
                <a:gd name="connsiteX2" fmla="*/ 801417 w 1204642"/>
                <a:gd name="connsiteY2" fmla="*/ 371475 h 1120775"/>
                <a:gd name="connsiteX3" fmla="*/ 776017 w 1204642"/>
                <a:gd name="connsiteY3" fmla="*/ 536575 h 1120775"/>
                <a:gd name="connsiteX4" fmla="*/ 36242 w 1204642"/>
                <a:gd name="connsiteY4" fmla="*/ 644525 h 1120775"/>
                <a:gd name="connsiteX5" fmla="*/ 29892 w 1204642"/>
                <a:gd name="connsiteY5" fmla="*/ 1120775 h 1120775"/>
                <a:gd name="connsiteX6" fmla="*/ 325167 w 1204642"/>
                <a:gd name="connsiteY6" fmla="*/ 1117600 h 1120775"/>
                <a:gd name="connsiteX7" fmla="*/ 347392 w 1204642"/>
                <a:gd name="connsiteY7" fmla="*/ 682625 h 1120775"/>
                <a:gd name="connsiteX8" fmla="*/ 1195117 w 1204642"/>
                <a:gd name="connsiteY8" fmla="*/ 577850 h 1120775"/>
                <a:gd name="connsiteX9" fmla="*/ 1204642 w 1204642"/>
                <a:gd name="connsiteY9" fmla="*/ 342900 h 1120775"/>
                <a:gd name="connsiteX10" fmla="*/ 855392 w 1204642"/>
                <a:gd name="connsiteY10" fmla="*/ 254000 h 1120775"/>
                <a:gd name="connsiteX11" fmla="*/ 855392 w 1204642"/>
                <a:gd name="connsiteY11" fmla="*/ 0 h 1120775"/>
                <a:gd name="connsiteX12" fmla="*/ 636317 w 1204642"/>
                <a:gd name="connsiteY12" fmla="*/ 0 h 1120775"/>
                <a:gd name="connsiteX0" fmla="*/ 628289 w 1196614"/>
                <a:gd name="connsiteY0" fmla="*/ 0 h 1120775"/>
                <a:gd name="connsiteX1" fmla="*/ 631464 w 1196614"/>
                <a:gd name="connsiteY1" fmla="*/ 273050 h 1120775"/>
                <a:gd name="connsiteX2" fmla="*/ 793389 w 1196614"/>
                <a:gd name="connsiteY2" fmla="*/ 371475 h 1120775"/>
                <a:gd name="connsiteX3" fmla="*/ 767989 w 1196614"/>
                <a:gd name="connsiteY3" fmla="*/ 536575 h 1120775"/>
                <a:gd name="connsiteX4" fmla="*/ 53251 w 1196614"/>
                <a:gd name="connsiteY4" fmla="*/ 641089 h 1120775"/>
                <a:gd name="connsiteX5" fmla="*/ 21864 w 1196614"/>
                <a:gd name="connsiteY5" fmla="*/ 1120775 h 1120775"/>
                <a:gd name="connsiteX6" fmla="*/ 317139 w 1196614"/>
                <a:gd name="connsiteY6" fmla="*/ 1117600 h 1120775"/>
                <a:gd name="connsiteX7" fmla="*/ 339364 w 1196614"/>
                <a:gd name="connsiteY7" fmla="*/ 682625 h 1120775"/>
                <a:gd name="connsiteX8" fmla="*/ 1187089 w 1196614"/>
                <a:gd name="connsiteY8" fmla="*/ 577850 h 1120775"/>
                <a:gd name="connsiteX9" fmla="*/ 1196614 w 1196614"/>
                <a:gd name="connsiteY9" fmla="*/ 342900 h 1120775"/>
                <a:gd name="connsiteX10" fmla="*/ 847364 w 1196614"/>
                <a:gd name="connsiteY10" fmla="*/ 254000 h 1120775"/>
                <a:gd name="connsiteX11" fmla="*/ 847364 w 1196614"/>
                <a:gd name="connsiteY11" fmla="*/ 0 h 1120775"/>
                <a:gd name="connsiteX12" fmla="*/ 628289 w 1196614"/>
                <a:gd name="connsiteY12" fmla="*/ 0 h 1120775"/>
                <a:gd name="connsiteX0" fmla="*/ 626832 w 1195157"/>
                <a:gd name="connsiteY0" fmla="*/ 0 h 1120775"/>
                <a:gd name="connsiteX1" fmla="*/ 630007 w 1195157"/>
                <a:gd name="connsiteY1" fmla="*/ 273050 h 1120775"/>
                <a:gd name="connsiteX2" fmla="*/ 791932 w 1195157"/>
                <a:gd name="connsiteY2" fmla="*/ 371475 h 1120775"/>
                <a:gd name="connsiteX3" fmla="*/ 766532 w 1195157"/>
                <a:gd name="connsiteY3" fmla="*/ 536575 h 1120775"/>
                <a:gd name="connsiteX4" fmla="*/ 58054 w 1195157"/>
                <a:gd name="connsiteY4" fmla="*/ 651398 h 1120775"/>
                <a:gd name="connsiteX5" fmla="*/ 20407 w 1195157"/>
                <a:gd name="connsiteY5" fmla="*/ 1120775 h 1120775"/>
                <a:gd name="connsiteX6" fmla="*/ 315682 w 1195157"/>
                <a:gd name="connsiteY6" fmla="*/ 1117600 h 1120775"/>
                <a:gd name="connsiteX7" fmla="*/ 337907 w 1195157"/>
                <a:gd name="connsiteY7" fmla="*/ 682625 h 1120775"/>
                <a:gd name="connsiteX8" fmla="*/ 1185632 w 1195157"/>
                <a:gd name="connsiteY8" fmla="*/ 577850 h 1120775"/>
                <a:gd name="connsiteX9" fmla="*/ 1195157 w 1195157"/>
                <a:gd name="connsiteY9" fmla="*/ 342900 h 1120775"/>
                <a:gd name="connsiteX10" fmla="*/ 845907 w 1195157"/>
                <a:gd name="connsiteY10" fmla="*/ 254000 h 1120775"/>
                <a:gd name="connsiteX11" fmla="*/ 845907 w 1195157"/>
                <a:gd name="connsiteY11" fmla="*/ 0 h 1120775"/>
                <a:gd name="connsiteX12" fmla="*/ 626832 w 1195157"/>
                <a:gd name="connsiteY12" fmla="*/ 0 h 1120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95157" h="1120775">
                  <a:moveTo>
                    <a:pt x="626832" y="0"/>
                  </a:moveTo>
                  <a:cubicBezTo>
                    <a:pt x="590320" y="51329"/>
                    <a:pt x="602490" y="211138"/>
                    <a:pt x="630007" y="273050"/>
                  </a:cubicBezTo>
                  <a:cubicBezTo>
                    <a:pt x="657524" y="334962"/>
                    <a:pt x="769178" y="327554"/>
                    <a:pt x="791932" y="371475"/>
                  </a:cubicBezTo>
                  <a:cubicBezTo>
                    <a:pt x="814686" y="415396"/>
                    <a:pt x="888845" y="489921"/>
                    <a:pt x="766532" y="536575"/>
                  </a:cubicBezTo>
                  <a:cubicBezTo>
                    <a:pt x="644219" y="583229"/>
                    <a:pt x="96683" y="588956"/>
                    <a:pt x="58054" y="651398"/>
                  </a:cubicBezTo>
                  <a:cubicBezTo>
                    <a:pt x="19425" y="713840"/>
                    <a:pt x="-27747" y="1041929"/>
                    <a:pt x="20407" y="1120775"/>
                  </a:cubicBezTo>
                  <a:lnTo>
                    <a:pt x="315682" y="1117600"/>
                  </a:lnTo>
                  <a:cubicBezTo>
                    <a:pt x="364365" y="1041929"/>
                    <a:pt x="224665" y="718608"/>
                    <a:pt x="337907" y="682625"/>
                  </a:cubicBezTo>
                  <a:cubicBezTo>
                    <a:pt x="451149" y="646642"/>
                    <a:pt x="894590" y="607483"/>
                    <a:pt x="1185632" y="577850"/>
                  </a:cubicBezTo>
                  <a:lnTo>
                    <a:pt x="1195157" y="342900"/>
                  </a:lnTo>
                  <a:lnTo>
                    <a:pt x="845907" y="254000"/>
                  </a:lnTo>
                  <a:lnTo>
                    <a:pt x="845907" y="0"/>
                  </a:lnTo>
                  <a:lnTo>
                    <a:pt x="626832" y="0"/>
                  </a:lnTo>
                  <a:close/>
                </a:path>
              </a:pathLst>
            </a:custGeom>
            <a:solidFill>
              <a:srgbClr val="34A853">
                <a:alpha val="36000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5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grpSp>
          <p:nvGrpSpPr>
            <p:cNvPr id="41" name="그룹 40">
              <a:extLst>
                <a:ext uri="{FF2B5EF4-FFF2-40B4-BE49-F238E27FC236}">
                  <a16:creationId xmlns:a16="http://schemas.microsoft.com/office/drawing/2014/main" id="{B7461829-5DFF-46E6-8867-0D86661BB1C7}"/>
                </a:ext>
              </a:extLst>
            </p:cNvPr>
            <p:cNvGrpSpPr/>
            <p:nvPr/>
          </p:nvGrpSpPr>
          <p:grpSpPr>
            <a:xfrm>
              <a:off x="3526191" y="600536"/>
              <a:ext cx="1136650" cy="184150"/>
              <a:chOff x="2241550" y="489588"/>
              <a:chExt cx="1136650" cy="184150"/>
            </a:xfrm>
          </p:grpSpPr>
          <p:cxnSp>
            <p:nvCxnSpPr>
              <p:cNvPr id="42" name="직선 연결선 41">
                <a:extLst>
                  <a:ext uri="{FF2B5EF4-FFF2-40B4-BE49-F238E27FC236}">
                    <a16:creationId xmlns:a16="http://schemas.microsoft.com/office/drawing/2014/main" id="{67B58EDF-7F1D-496D-9CF7-CCD00957DDC2}"/>
                  </a:ext>
                </a:extLst>
              </p:cNvPr>
              <p:cNvCxnSpPr/>
              <p:nvPr/>
            </p:nvCxnSpPr>
            <p:spPr>
              <a:xfrm>
                <a:off x="2241550" y="489588"/>
                <a:ext cx="113665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직선 연결선 42">
                <a:extLst>
                  <a:ext uri="{FF2B5EF4-FFF2-40B4-BE49-F238E27FC236}">
                    <a16:creationId xmlns:a16="http://schemas.microsoft.com/office/drawing/2014/main" id="{A6CCC08C-BC56-4969-88F2-B2B066B42C4D}"/>
                  </a:ext>
                </a:extLst>
              </p:cNvPr>
              <p:cNvCxnSpPr/>
              <p:nvPr/>
            </p:nvCxnSpPr>
            <p:spPr>
              <a:xfrm>
                <a:off x="2241550" y="673738"/>
                <a:ext cx="113665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직선 연결선 43">
                <a:extLst>
                  <a:ext uri="{FF2B5EF4-FFF2-40B4-BE49-F238E27FC236}">
                    <a16:creationId xmlns:a16="http://schemas.microsoft.com/office/drawing/2014/main" id="{E3E1EC3D-2CFB-4073-B78C-7F904B5E3C17}"/>
                  </a:ext>
                </a:extLst>
              </p:cNvPr>
              <p:cNvCxnSpPr/>
              <p:nvPr/>
            </p:nvCxnSpPr>
            <p:spPr>
              <a:xfrm>
                <a:off x="2241550" y="489588"/>
                <a:ext cx="0" cy="18351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그룹 44">
              <a:extLst>
                <a:ext uri="{FF2B5EF4-FFF2-40B4-BE49-F238E27FC236}">
                  <a16:creationId xmlns:a16="http://schemas.microsoft.com/office/drawing/2014/main" id="{30BA0853-9E1A-40DC-A55C-18CC5CED80A9}"/>
                </a:ext>
              </a:extLst>
            </p:cNvPr>
            <p:cNvGrpSpPr/>
            <p:nvPr/>
          </p:nvGrpSpPr>
          <p:grpSpPr>
            <a:xfrm>
              <a:off x="3526191" y="897369"/>
              <a:ext cx="1136650" cy="184150"/>
              <a:chOff x="2241550" y="489588"/>
              <a:chExt cx="1136650" cy="184150"/>
            </a:xfrm>
          </p:grpSpPr>
          <p:cxnSp>
            <p:nvCxnSpPr>
              <p:cNvPr id="46" name="직선 연결선 45">
                <a:extLst>
                  <a:ext uri="{FF2B5EF4-FFF2-40B4-BE49-F238E27FC236}">
                    <a16:creationId xmlns:a16="http://schemas.microsoft.com/office/drawing/2014/main" id="{B677212C-6C8E-4D10-96F0-CFB7BC6D0F10}"/>
                  </a:ext>
                </a:extLst>
              </p:cNvPr>
              <p:cNvCxnSpPr/>
              <p:nvPr/>
            </p:nvCxnSpPr>
            <p:spPr>
              <a:xfrm>
                <a:off x="2241550" y="489588"/>
                <a:ext cx="113665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직선 연결선 46">
                <a:extLst>
                  <a:ext uri="{FF2B5EF4-FFF2-40B4-BE49-F238E27FC236}">
                    <a16:creationId xmlns:a16="http://schemas.microsoft.com/office/drawing/2014/main" id="{23564AB9-48B5-457B-803A-E8108D629430}"/>
                  </a:ext>
                </a:extLst>
              </p:cNvPr>
              <p:cNvCxnSpPr/>
              <p:nvPr/>
            </p:nvCxnSpPr>
            <p:spPr>
              <a:xfrm>
                <a:off x="2241550" y="673738"/>
                <a:ext cx="113665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직선 연결선 47">
                <a:extLst>
                  <a:ext uri="{FF2B5EF4-FFF2-40B4-BE49-F238E27FC236}">
                    <a16:creationId xmlns:a16="http://schemas.microsoft.com/office/drawing/2014/main" id="{928D86AD-F619-4A54-9070-09BF2220CD6C}"/>
                  </a:ext>
                </a:extLst>
              </p:cNvPr>
              <p:cNvCxnSpPr/>
              <p:nvPr/>
            </p:nvCxnSpPr>
            <p:spPr>
              <a:xfrm>
                <a:off x="2241550" y="489588"/>
                <a:ext cx="0" cy="18351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그룹 48">
              <a:extLst>
                <a:ext uri="{FF2B5EF4-FFF2-40B4-BE49-F238E27FC236}">
                  <a16:creationId xmlns:a16="http://schemas.microsoft.com/office/drawing/2014/main" id="{2C706FBD-353F-40A7-95E1-2E153D85A503}"/>
                </a:ext>
              </a:extLst>
            </p:cNvPr>
            <p:cNvGrpSpPr/>
            <p:nvPr/>
          </p:nvGrpSpPr>
          <p:grpSpPr>
            <a:xfrm>
              <a:off x="3526191" y="1196170"/>
              <a:ext cx="1136650" cy="184150"/>
              <a:chOff x="2241550" y="489588"/>
              <a:chExt cx="1136650" cy="184150"/>
            </a:xfrm>
          </p:grpSpPr>
          <p:cxnSp>
            <p:nvCxnSpPr>
              <p:cNvPr id="50" name="직선 연결선 49">
                <a:extLst>
                  <a:ext uri="{FF2B5EF4-FFF2-40B4-BE49-F238E27FC236}">
                    <a16:creationId xmlns:a16="http://schemas.microsoft.com/office/drawing/2014/main" id="{5B97F286-FEE9-42DA-9B9C-6163F7FDDD4C}"/>
                  </a:ext>
                </a:extLst>
              </p:cNvPr>
              <p:cNvCxnSpPr/>
              <p:nvPr/>
            </p:nvCxnSpPr>
            <p:spPr>
              <a:xfrm>
                <a:off x="2241550" y="489588"/>
                <a:ext cx="113665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직선 연결선 50">
                <a:extLst>
                  <a:ext uri="{FF2B5EF4-FFF2-40B4-BE49-F238E27FC236}">
                    <a16:creationId xmlns:a16="http://schemas.microsoft.com/office/drawing/2014/main" id="{838A705B-A039-4547-A084-0765F046CEBA}"/>
                  </a:ext>
                </a:extLst>
              </p:cNvPr>
              <p:cNvCxnSpPr/>
              <p:nvPr/>
            </p:nvCxnSpPr>
            <p:spPr>
              <a:xfrm>
                <a:off x="2241550" y="673738"/>
                <a:ext cx="113665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직선 연결선 51">
                <a:extLst>
                  <a:ext uri="{FF2B5EF4-FFF2-40B4-BE49-F238E27FC236}">
                    <a16:creationId xmlns:a16="http://schemas.microsoft.com/office/drawing/2014/main" id="{C50A3245-FFDC-4532-B760-34F888A953D6}"/>
                  </a:ext>
                </a:extLst>
              </p:cNvPr>
              <p:cNvCxnSpPr/>
              <p:nvPr/>
            </p:nvCxnSpPr>
            <p:spPr>
              <a:xfrm>
                <a:off x="2241550" y="489588"/>
                <a:ext cx="0" cy="18351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직사각형 52">
              <a:extLst>
                <a:ext uri="{FF2B5EF4-FFF2-40B4-BE49-F238E27FC236}">
                  <a16:creationId xmlns:a16="http://schemas.microsoft.com/office/drawing/2014/main" id="{C256B640-2900-4984-8FD7-222EE23FFAD3}"/>
                </a:ext>
              </a:extLst>
            </p:cNvPr>
            <p:cNvSpPr/>
            <p:nvPr/>
          </p:nvSpPr>
          <p:spPr>
            <a:xfrm>
              <a:off x="4121867" y="631382"/>
              <a:ext cx="180974" cy="126521"/>
            </a:xfrm>
            <a:prstGeom prst="rect">
              <a:avLst/>
            </a:prstGeom>
            <a:pattFill prst="wdDnDiag">
              <a:fgClr>
                <a:srgbClr val="FBBC05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4" name="직사각형 53">
              <a:extLst>
                <a:ext uri="{FF2B5EF4-FFF2-40B4-BE49-F238E27FC236}">
                  <a16:creationId xmlns:a16="http://schemas.microsoft.com/office/drawing/2014/main" id="{0DCAF30B-FBE4-4569-BA41-32CA3E07287E}"/>
                </a:ext>
              </a:extLst>
            </p:cNvPr>
            <p:cNvSpPr/>
            <p:nvPr/>
          </p:nvSpPr>
          <p:spPr>
            <a:xfrm>
              <a:off x="3762841" y="1225037"/>
              <a:ext cx="360000" cy="126521"/>
            </a:xfrm>
            <a:prstGeom prst="rect">
              <a:avLst/>
            </a:prstGeom>
            <a:solidFill>
              <a:srgbClr val="76717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5" name="직사각형 54">
              <a:extLst>
                <a:ext uri="{FF2B5EF4-FFF2-40B4-BE49-F238E27FC236}">
                  <a16:creationId xmlns:a16="http://schemas.microsoft.com/office/drawing/2014/main" id="{C186DCB5-BE38-404C-BAF3-21C0677E6223}"/>
                </a:ext>
              </a:extLst>
            </p:cNvPr>
            <p:cNvSpPr/>
            <p:nvPr/>
          </p:nvSpPr>
          <p:spPr>
            <a:xfrm>
              <a:off x="3553233" y="629863"/>
              <a:ext cx="540000" cy="126521"/>
            </a:xfrm>
            <a:prstGeom prst="rect">
              <a:avLst/>
            </a:prstGeom>
            <a:solidFill>
              <a:srgbClr val="FBBC05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6" name="직사각형 55">
              <a:extLst>
                <a:ext uri="{FF2B5EF4-FFF2-40B4-BE49-F238E27FC236}">
                  <a16:creationId xmlns:a16="http://schemas.microsoft.com/office/drawing/2014/main" id="{2F7C8816-A039-4E68-9E93-9E8177397541}"/>
                </a:ext>
              </a:extLst>
            </p:cNvPr>
            <p:cNvSpPr/>
            <p:nvPr/>
          </p:nvSpPr>
          <p:spPr>
            <a:xfrm>
              <a:off x="3554650" y="926791"/>
              <a:ext cx="720000" cy="126521"/>
            </a:xfrm>
            <a:prstGeom prst="rect">
              <a:avLst/>
            </a:prstGeom>
            <a:solidFill>
              <a:srgbClr val="4285F4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7" name="직사각형 56">
              <a:extLst>
                <a:ext uri="{FF2B5EF4-FFF2-40B4-BE49-F238E27FC236}">
                  <a16:creationId xmlns:a16="http://schemas.microsoft.com/office/drawing/2014/main" id="{BD5B4D66-F1A1-4FBC-8D89-229250669F9E}"/>
                </a:ext>
              </a:extLst>
            </p:cNvPr>
            <p:cNvSpPr/>
            <p:nvPr/>
          </p:nvSpPr>
          <p:spPr>
            <a:xfrm>
              <a:off x="4302841" y="926791"/>
              <a:ext cx="360000" cy="126521"/>
            </a:xfrm>
            <a:prstGeom prst="rect">
              <a:avLst/>
            </a:prstGeom>
            <a:pattFill prst="wdDnDiag">
              <a:fgClr>
                <a:srgbClr val="4285F4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8" name="직사각형 57">
              <a:extLst>
                <a:ext uri="{FF2B5EF4-FFF2-40B4-BE49-F238E27FC236}">
                  <a16:creationId xmlns:a16="http://schemas.microsoft.com/office/drawing/2014/main" id="{A7E2DAE0-EE31-418C-9BC2-1D2B420C6812}"/>
                </a:ext>
              </a:extLst>
            </p:cNvPr>
            <p:cNvSpPr/>
            <p:nvPr/>
          </p:nvSpPr>
          <p:spPr>
            <a:xfrm>
              <a:off x="3551713" y="1225037"/>
              <a:ext cx="180000" cy="126521"/>
            </a:xfrm>
            <a:prstGeom prst="rect">
              <a:avLst/>
            </a:prstGeom>
            <a:pattFill prst="wdDnDiag">
              <a:fgClr>
                <a:srgbClr val="76717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3C004F32-8384-4F49-8F9C-462436FD7163}"/>
                </a:ext>
              </a:extLst>
            </p:cNvPr>
            <p:cNvSpPr txBox="1"/>
            <p:nvPr/>
          </p:nvSpPr>
          <p:spPr>
            <a:xfrm>
              <a:off x="3197041" y="1420077"/>
              <a:ext cx="1136647" cy="19642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rPr>
                <a:t>Short Flows</a:t>
              </a: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grpSp>
          <p:nvGrpSpPr>
            <p:cNvPr id="60" name="그룹 59">
              <a:extLst>
                <a:ext uri="{FF2B5EF4-FFF2-40B4-BE49-F238E27FC236}">
                  <a16:creationId xmlns:a16="http://schemas.microsoft.com/office/drawing/2014/main" id="{8166B6B7-B19D-483E-A137-714EEB318796}"/>
                </a:ext>
              </a:extLst>
            </p:cNvPr>
            <p:cNvGrpSpPr/>
            <p:nvPr/>
          </p:nvGrpSpPr>
          <p:grpSpPr>
            <a:xfrm>
              <a:off x="3123679" y="590556"/>
              <a:ext cx="446388" cy="206912"/>
              <a:chOff x="141151" y="305380"/>
              <a:chExt cx="446388" cy="206912"/>
            </a:xfrm>
          </p:grpSpPr>
          <p:sp>
            <p:nvSpPr>
              <p:cNvPr id="61" name="사각형: 둥근 모서리 60">
                <a:extLst>
                  <a:ext uri="{FF2B5EF4-FFF2-40B4-BE49-F238E27FC236}">
                    <a16:creationId xmlns:a16="http://schemas.microsoft.com/office/drawing/2014/main" id="{5BD87922-FBE4-4512-A955-4A97CD56DBCF}"/>
                  </a:ext>
                </a:extLst>
              </p:cNvPr>
              <p:cNvSpPr/>
              <p:nvPr/>
            </p:nvSpPr>
            <p:spPr>
              <a:xfrm>
                <a:off x="213688" y="305380"/>
                <a:ext cx="276997" cy="203531"/>
              </a:xfrm>
              <a:prstGeom prst="roundRect">
                <a:avLst/>
              </a:prstGeom>
              <a:solidFill>
                <a:srgbClr val="FBBC05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5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C735A28A-A628-4B83-A603-3661AF898E9C}"/>
                  </a:ext>
                </a:extLst>
              </p:cNvPr>
              <p:cNvSpPr txBox="1"/>
              <p:nvPr/>
            </p:nvSpPr>
            <p:spPr>
              <a:xfrm>
                <a:off x="141151" y="315863"/>
                <a:ext cx="446388" cy="196429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rPr>
                  <a:t>UE</a:t>
                </a:r>
                <a:r>
                  <a:rPr kumimoji="0" lang="en-US" altLang="ko-KR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rPr>
                  <a:t>1</a:t>
                </a:r>
                <a:endParaRPr kumimoji="0" lang="ko-KR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</p:grpSp>
      <p:sp>
        <p:nvSpPr>
          <p:cNvPr id="15" name="슬라이드 번호 개체 틀 14">
            <a:extLst>
              <a:ext uri="{FF2B5EF4-FFF2-40B4-BE49-F238E27FC236}">
                <a16:creationId xmlns:a16="http://schemas.microsoft.com/office/drawing/2014/main" id="{607AA042-CADB-4449-8FB9-7685B5ED1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3671-8DB5-49BB-ADEF-274990B2FF7E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74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E2ED196-2323-4C36-B186-1721FF1922D7}"/>
              </a:ext>
            </a:extLst>
          </p:cNvPr>
          <p:cNvSpPr txBox="1"/>
          <p:nvPr/>
        </p:nvSpPr>
        <p:spPr>
          <a:xfrm>
            <a:off x="0" y="5521582"/>
            <a:ext cx="12192000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>
                <a:latin typeface="Calibri" panose="020F0502020204030204" pitchFamily="34" charset="0"/>
                <a:cs typeface="Calibri" panose="020F0502020204030204" pitchFamily="34" charset="0"/>
              </a:rPr>
              <a:t>To get benefit, we need to tailor flow scheduling </a:t>
            </a:r>
          </a:p>
          <a:p>
            <a:pPr algn="ctr"/>
            <a:r>
              <a:rPr lang="en-US" altLang="ko-KR" sz="3200" dirty="0">
                <a:latin typeface="Calibri" panose="020F0502020204030204" pitchFamily="34" charset="0"/>
                <a:cs typeface="Calibri" panose="020F0502020204030204" pitchFamily="34" charset="0"/>
              </a:rPr>
              <a:t>for radio access network.</a:t>
            </a: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886E2197-1545-4BAE-9418-3500EF30A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Side-effect of the naive approach</a:t>
            </a:r>
            <a:endParaRPr lang="ko-KR" altLang="en-US"/>
          </a:p>
        </p:txBody>
      </p:sp>
      <p:sp>
        <p:nvSpPr>
          <p:cNvPr id="10" name="내용 개체 틀 2">
            <a:extLst>
              <a:ext uri="{FF2B5EF4-FFF2-40B4-BE49-F238E27FC236}">
                <a16:creationId xmlns:a16="http://schemas.microsoft.com/office/drawing/2014/main" id="{501EF248-DA2F-45AB-8252-79B5BCB07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3154"/>
            <a:ext cx="10515600" cy="46239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ko-KR" sz="3200" dirty="0">
                <a:latin typeface="Calibri" panose="020F0502020204030204" pitchFamily="34" charset="0"/>
                <a:cs typeface="Calibri" panose="020F0502020204030204" pitchFamily="34" charset="0"/>
              </a:rPr>
              <a:t>Hurts the </a:t>
            </a:r>
            <a:r>
              <a:rPr lang="en-US" altLang="ko-KR" sz="32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spectral efficiency</a:t>
            </a:r>
            <a:r>
              <a:rPr lang="en-US" altLang="ko-KR" sz="32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altLang="ko-KR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 fairness</a:t>
            </a:r>
            <a:r>
              <a:rPr lang="en-US" altLang="ko-KR" sz="3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F2B9F7E-CE68-4C67-98C8-7334432B73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7183" y="2584147"/>
            <a:ext cx="4484405" cy="2610000"/>
          </a:xfrm>
          <a:prstGeom prst="rect">
            <a:avLst/>
          </a:prstGeom>
          <a:ln w="41275">
            <a:noFill/>
          </a:ln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B526BB9A-0198-4127-945D-5EAC5D5AD9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0065" y="2582436"/>
            <a:ext cx="4485803" cy="2611710"/>
          </a:xfrm>
          <a:prstGeom prst="rect">
            <a:avLst/>
          </a:prstGeom>
          <a:ln w="38100" cap="rnd">
            <a:noFill/>
          </a:ln>
        </p:spPr>
      </p:pic>
      <p:sp>
        <p:nvSpPr>
          <p:cNvPr id="16" name="화살표: 아래쪽 15">
            <a:extLst>
              <a:ext uri="{FF2B5EF4-FFF2-40B4-BE49-F238E27FC236}">
                <a16:creationId xmlns:a16="http://schemas.microsoft.com/office/drawing/2014/main" id="{33FB31C1-7962-4F00-8143-F93C78D94D59}"/>
              </a:ext>
            </a:extLst>
          </p:cNvPr>
          <p:cNvSpPr/>
          <p:nvPr/>
        </p:nvSpPr>
        <p:spPr>
          <a:xfrm>
            <a:off x="4870450" y="2085723"/>
            <a:ext cx="1009650" cy="527387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화살표: 아래쪽 16">
            <a:extLst>
              <a:ext uri="{FF2B5EF4-FFF2-40B4-BE49-F238E27FC236}">
                <a16:creationId xmlns:a16="http://schemas.microsoft.com/office/drawing/2014/main" id="{474958BF-3F84-4A82-A880-65E3A43D03D4}"/>
              </a:ext>
            </a:extLst>
          </p:cNvPr>
          <p:cNvSpPr/>
          <p:nvPr/>
        </p:nvSpPr>
        <p:spPr>
          <a:xfrm>
            <a:off x="8264560" y="2085722"/>
            <a:ext cx="1009650" cy="527387"/>
          </a:xfrm>
          <a:prstGeom prst="downArrow">
            <a:avLst/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슬라이드 번호 개체 틀 17">
            <a:extLst>
              <a:ext uri="{FF2B5EF4-FFF2-40B4-BE49-F238E27FC236}">
                <a16:creationId xmlns:a16="http://schemas.microsoft.com/office/drawing/2014/main" id="{B1784105-93F0-43A9-B54F-862551282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3671-8DB5-49BB-ADEF-274990B2FF7E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033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81D645D-3490-43C4-A212-2897E9AFC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Interactive applications demand low latency.</a:t>
            </a:r>
            <a:endParaRPr lang="ko-KR" altLang="en-US"/>
          </a:p>
        </p:txBody>
      </p:sp>
      <p:pic>
        <p:nvPicPr>
          <p:cNvPr id="4" name="Picture 8" descr="파일:Google Chrome icon (February 2022).svg - 위키백과, 우리 모두의 백과사전">
            <a:extLst>
              <a:ext uri="{FF2B5EF4-FFF2-40B4-BE49-F238E27FC236}">
                <a16:creationId xmlns:a16="http://schemas.microsoft.com/office/drawing/2014/main" id="{28F1286E-373F-4FBA-8A1A-E1E31523E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083" y="2393420"/>
            <a:ext cx="663372" cy="66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1000logos.net/wp-content/uploads/2017/02/Instag...">
            <a:extLst>
              <a:ext uri="{FF2B5EF4-FFF2-40B4-BE49-F238E27FC236}">
                <a16:creationId xmlns:a16="http://schemas.microsoft.com/office/drawing/2014/main" id="{A5ABF4F1-3B51-4E96-A11D-423E4EBBD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917" y="3107920"/>
            <a:ext cx="1472406" cy="82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How to Tweet – what is a Tweet, keyboard shortcuts, and sources">
            <a:extLst>
              <a:ext uri="{FF2B5EF4-FFF2-40B4-BE49-F238E27FC236}">
                <a16:creationId xmlns:a16="http://schemas.microsoft.com/office/drawing/2014/main" id="{D9C7B605-7C05-46F1-B91C-C194AB4DF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295" y="2887034"/>
            <a:ext cx="12700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g-ecx.images-amazon.com/images/G/01/logo/a_com_...">
            <a:extLst>
              <a:ext uri="{FF2B5EF4-FFF2-40B4-BE49-F238E27FC236}">
                <a16:creationId xmlns:a16="http://schemas.microsoft.com/office/drawing/2014/main" id="{49AB29F9-4A27-4673-A90C-24FBB27C0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048" y="2186492"/>
            <a:ext cx="17526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Facebook for Android - Download the APK from Uptodown">
            <a:extLst>
              <a:ext uri="{FF2B5EF4-FFF2-40B4-BE49-F238E27FC236}">
                <a16:creationId xmlns:a16="http://schemas.microsoft.com/office/drawing/2014/main" id="{D1024CB0-EEBC-4CE0-A481-12143A866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348" y="3107920"/>
            <a:ext cx="716066" cy="716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omepage - Reddit">
            <a:extLst>
              <a:ext uri="{FF2B5EF4-FFF2-40B4-BE49-F238E27FC236}">
                <a16:creationId xmlns:a16="http://schemas.microsoft.com/office/drawing/2014/main" id="{01BF38A0-BA0E-46C7-A088-E2CDCB6A4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207" y="2842808"/>
            <a:ext cx="716067" cy="71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화살표: 오른쪽 11">
            <a:extLst>
              <a:ext uri="{FF2B5EF4-FFF2-40B4-BE49-F238E27FC236}">
                <a16:creationId xmlns:a16="http://schemas.microsoft.com/office/drawing/2014/main" id="{D7802C03-226E-4669-A444-B8E60603DEE8}"/>
              </a:ext>
            </a:extLst>
          </p:cNvPr>
          <p:cNvSpPr/>
          <p:nvPr/>
        </p:nvSpPr>
        <p:spPr>
          <a:xfrm>
            <a:off x="4849618" y="4560507"/>
            <a:ext cx="4717143" cy="891039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A2CC7AF9-286E-49E6-AB93-C38CEA90C8EF}"/>
              </a:ext>
            </a:extLst>
          </p:cNvPr>
          <p:cNvGrpSpPr/>
          <p:nvPr/>
        </p:nvGrpSpPr>
        <p:grpSpPr>
          <a:xfrm>
            <a:off x="1599128" y="4633230"/>
            <a:ext cx="737353" cy="1351463"/>
            <a:chOff x="3099314" y="47792"/>
            <a:chExt cx="448113" cy="821327"/>
          </a:xfrm>
        </p:grpSpPr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9FC1A7E7-F0C8-479C-BA59-A95E64AFDD67}"/>
                </a:ext>
              </a:extLst>
            </p:cNvPr>
            <p:cNvSpPr/>
            <p:nvPr/>
          </p:nvSpPr>
          <p:spPr>
            <a:xfrm>
              <a:off x="3131766" y="96808"/>
              <a:ext cx="382620" cy="7442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/>
            </a:p>
          </p:txBody>
        </p:sp>
        <p:sp>
          <p:nvSpPr>
            <p:cNvPr id="15" name="자유형 133">
              <a:extLst>
                <a:ext uri="{FF2B5EF4-FFF2-40B4-BE49-F238E27FC236}">
                  <a16:creationId xmlns:a16="http://schemas.microsoft.com/office/drawing/2014/main" id="{70116048-A5E8-4032-A6D7-E4FD360B67A9}"/>
                </a:ext>
              </a:extLst>
            </p:cNvPr>
            <p:cNvSpPr/>
            <p:nvPr/>
          </p:nvSpPr>
          <p:spPr>
            <a:xfrm>
              <a:off x="3099314" y="47792"/>
              <a:ext cx="448113" cy="821327"/>
            </a:xfrm>
            <a:custGeom>
              <a:avLst/>
              <a:gdLst>
                <a:gd name="connsiteX0" fmla="*/ 381143 w 448113"/>
                <a:gd name="connsiteY0" fmla="*/ 0 h 821327"/>
                <a:gd name="connsiteX1" fmla="*/ 66970 w 448113"/>
                <a:gd name="connsiteY1" fmla="*/ 0 h 821327"/>
                <a:gd name="connsiteX2" fmla="*/ 0 w 448113"/>
                <a:gd name="connsiteY2" fmla="*/ 66435 h 821327"/>
                <a:gd name="connsiteX3" fmla="*/ 0 w 448113"/>
                <a:gd name="connsiteY3" fmla="*/ 754893 h 821327"/>
                <a:gd name="connsiteX4" fmla="*/ 66970 w 448113"/>
                <a:gd name="connsiteY4" fmla="*/ 821328 h 821327"/>
                <a:gd name="connsiteX5" fmla="*/ 381143 w 448113"/>
                <a:gd name="connsiteY5" fmla="*/ 821328 h 821327"/>
                <a:gd name="connsiteX6" fmla="*/ 448113 w 448113"/>
                <a:gd name="connsiteY6" fmla="*/ 754893 h 821327"/>
                <a:gd name="connsiteX7" fmla="*/ 448113 w 448113"/>
                <a:gd name="connsiteY7" fmla="*/ 66444 h 821327"/>
                <a:gd name="connsiteX8" fmla="*/ 381143 w 448113"/>
                <a:gd name="connsiteY8" fmla="*/ 0 h 821327"/>
                <a:gd name="connsiteX9" fmla="*/ 150466 w 448113"/>
                <a:gd name="connsiteY9" fmla="*/ 52271 h 821327"/>
                <a:gd name="connsiteX10" fmla="*/ 297637 w 448113"/>
                <a:gd name="connsiteY10" fmla="*/ 52271 h 821327"/>
                <a:gd name="connsiteX11" fmla="*/ 308962 w 448113"/>
                <a:gd name="connsiteY11" fmla="*/ 63505 h 821327"/>
                <a:gd name="connsiteX12" fmla="*/ 297637 w 448113"/>
                <a:gd name="connsiteY12" fmla="*/ 74740 h 821327"/>
                <a:gd name="connsiteX13" fmla="*/ 150466 w 448113"/>
                <a:gd name="connsiteY13" fmla="*/ 74740 h 821327"/>
                <a:gd name="connsiteX14" fmla="*/ 139141 w 448113"/>
                <a:gd name="connsiteY14" fmla="*/ 63505 h 821327"/>
                <a:gd name="connsiteX15" fmla="*/ 150466 w 448113"/>
                <a:gd name="connsiteY15" fmla="*/ 52271 h 821327"/>
                <a:gd name="connsiteX16" fmla="*/ 224057 w 448113"/>
                <a:gd name="connsiteY16" fmla="*/ 793057 h 821327"/>
                <a:gd name="connsiteX17" fmla="*/ 184175 w 448113"/>
                <a:gd name="connsiteY17" fmla="*/ 753495 h 821327"/>
                <a:gd name="connsiteX18" fmla="*/ 224057 w 448113"/>
                <a:gd name="connsiteY18" fmla="*/ 713932 h 821327"/>
                <a:gd name="connsiteX19" fmla="*/ 263938 w 448113"/>
                <a:gd name="connsiteY19" fmla="*/ 753495 h 821327"/>
                <a:gd name="connsiteX20" fmla="*/ 224057 w 448113"/>
                <a:gd name="connsiteY20" fmla="*/ 793057 h 821327"/>
                <a:gd name="connsiteX21" fmla="*/ 416071 w 448113"/>
                <a:gd name="connsiteY21" fmla="*/ 686068 h 821327"/>
                <a:gd name="connsiteX22" fmla="*/ 32042 w 448113"/>
                <a:gd name="connsiteY22" fmla="*/ 686068 h 821327"/>
                <a:gd name="connsiteX23" fmla="*/ 32042 w 448113"/>
                <a:gd name="connsiteY23" fmla="*/ 121379 h 821327"/>
                <a:gd name="connsiteX24" fmla="*/ 416071 w 448113"/>
                <a:gd name="connsiteY24" fmla="*/ 121379 h 821327"/>
                <a:gd name="connsiteX25" fmla="*/ 416071 w 448113"/>
                <a:gd name="connsiteY25" fmla="*/ 686068 h 821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48113" h="821327">
                  <a:moveTo>
                    <a:pt x="381143" y="0"/>
                  </a:moveTo>
                  <a:lnTo>
                    <a:pt x="66970" y="0"/>
                  </a:lnTo>
                  <a:cubicBezTo>
                    <a:pt x="30137" y="0"/>
                    <a:pt x="0" y="29896"/>
                    <a:pt x="0" y="66435"/>
                  </a:cubicBezTo>
                  <a:lnTo>
                    <a:pt x="0" y="754893"/>
                  </a:lnTo>
                  <a:cubicBezTo>
                    <a:pt x="0" y="791431"/>
                    <a:pt x="30137" y="821328"/>
                    <a:pt x="66970" y="821328"/>
                  </a:cubicBezTo>
                  <a:lnTo>
                    <a:pt x="381143" y="821328"/>
                  </a:lnTo>
                  <a:cubicBezTo>
                    <a:pt x="417976" y="821328"/>
                    <a:pt x="448113" y="791431"/>
                    <a:pt x="448113" y="754893"/>
                  </a:cubicBezTo>
                  <a:lnTo>
                    <a:pt x="448113" y="66444"/>
                  </a:lnTo>
                  <a:cubicBezTo>
                    <a:pt x="448123" y="29905"/>
                    <a:pt x="417976" y="0"/>
                    <a:pt x="381143" y="0"/>
                  </a:cubicBezTo>
                  <a:close/>
                  <a:moveTo>
                    <a:pt x="150466" y="52271"/>
                  </a:moveTo>
                  <a:lnTo>
                    <a:pt x="297637" y="52271"/>
                  </a:lnTo>
                  <a:cubicBezTo>
                    <a:pt x="303867" y="52271"/>
                    <a:pt x="308962" y="57326"/>
                    <a:pt x="308962" y="63505"/>
                  </a:cubicBezTo>
                  <a:cubicBezTo>
                    <a:pt x="308962" y="69685"/>
                    <a:pt x="303867" y="74740"/>
                    <a:pt x="297637" y="74740"/>
                  </a:cubicBezTo>
                  <a:lnTo>
                    <a:pt x="150466" y="74740"/>
                  </a:lnTo>
                  <a:cubicBezTo>
                    <a:pt x="144237" y="74740"/>
                    <a:pt x="139141" y="69685"/>
                    <a:pt x="139141" y="63505"/>
                  </a:cubicBezTo>
                  <a:cubicBezTo>
                    <a:pt x="139141" y="57326"/>
                    <a:pt x="144237" y="52271"/>
                    <a:pt x="150466" y="52271"/>
                  </a:cubicBezTo>
                  <a:close/>
                  <a:moveTo>
                    <a:pt x="224057" y="793057"/>
                  </a:moveTo>
                  <a:cubicBezTo>
                    <a:pt x="202035" y="793057"/>
                    <a:pt x="184175" y="775340"/>
                    <a:pt x="184175" y="753495"/>
                  </a:cubicBezTo>
                  <a:cubicBezTo>
                    <a:pt x="184175" y="731649"/>
                    <a:pt x="202035" y="713932"/>
                    <a:pt x="224057" y="713932"/>
                  </a:cubicBezTo>
                  <a:cubicBezTo>
                    <a:pt x="246078" y="713932"/>
                    <a:pt x="263938" y="731649"/>
                    <a:pt x="263938" y="753495"/>
                  </a:cubicBezTo>
                  <a:cubicBezTo>
                    <a:pt x="263938" y="775350"/>
                    <a:pt x="246078" y="793057"/>
                    <a:pt x="224057" y="793057"/>
                  </a:cubicBezTo>
                  <a:close/>
                  <a:moveTo>
                    <a:pt x="416071" y="686068"/>
                  </a:moveTo>
                  <a:lnTo>
                    <a:pt x="32042" y="686068"/>
                  </a:lnTo>
                  <a:lnTo>
                    <a:pt x="32042" y="121379"/>
                  </a:lnTo>
                  <a:lnTo>
                    <a:pt x="416071" y="121379"/>
                  </a:lnTo>
                  <a:lnTo>
                    <a:pt x="416071" y="68606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ore-KR" altLang="en-US"/>
            </a:p>
          </p:txBody>
        </p:sp>
      </p:grpSp>
      <p:sp>
        <p:nvSpPr>
          <p:cNvPr id="16" name="자유형 54">
            <a:extLst>
              <a:ext uri="{FF2B5EF4-FFF2-40B4-BE49-F238E27FC236}">
                <a16:creationId xmlns:a16="http://schemas.microsoft.com/office/drawing/2014/main" id="{2BEC8EDD-7F95-45F3-8849-BB944FC8929D}"/>
              </a:ext>
            </a:extLst>
          </p:cNvPr>
          <p:cNvSpPr/>
          <p:nvPr/>
        </p:nvSpPr>
        <p:spPr>
          <a:xfrm>
            <a:off x="9905155" y="4528737"/>
            <a:ext cx="1472406" cy="1439685"/>
          </a:xfrm>
          <a:custGeom>
            <a:avLst/>
            <a:gdLst>
              <a:gd name="connsiteX0" fmla="*/ 508354 w 554568"/>
              <a:gd name="connsiteY0" fmla="*/ 248529 h 542244"/>
              <a:gd name="connsiteX1" fmla="*/ 46214 w 554568"/>
              <a:gd name="connsiteY1" fmla="*/ 248529 h 542244"/>
              <a:gd name="connsiteX2" fmla="*/ 0 w 554568"/>
              <a:gd name="connsiteY2" fmla="*/ 293716 h 542244"/>
              <a:gd name="connsiteX3" fmla="*/ 0 w 554568"/>
              <a:gd name="connsiteY3" fmla="*/ 338903 h 542244"/>
              <a:gd name="connsiteX4" fmla="*/ 46214 w 554568"/>
              <a:gd name="connsiteY4" fmla="*/ 384090 h 542244"/>
              <a:gd name="connsiteX5" fmla="*/ 508354 w 554568"/>
              <a:gd name="connsiteY5" fmla="*/ 384090 h 542244"/>
              <a:gd name="connsiteX6" fmla="*/ 554568 w 554568"/>
              <a:gd name="connsiteY6" fmla="*/ 338903 h 542244"/>
              <a:gd name="connsiteX7" fmla="*/ 554568 w 554568"/>
              <a:gd name="connsiteY7" fmla="*/ 293716 h 542244"/>
              <a:gd name="connsiteX8" fmla="*/ 508354 w 554568"/>
              <a:gd name="connsiteY8" fmla="*/ 248529 h 542244"/>
              <a:gd name="connsiteX9" fmla="*/ 69321 w 554568"/>
              <a:gd name="connsiteY9" fmla="*/ 338903 h 542244"/>
              <a:gd name="connsiteX10" fmla="*/ 46214 w 554568"/>
              <a:gd name="connsiteY10" fmla="*/ 316309 h 542244"/>
              <a:gd name="connsiteX11" fmla="*/ 69321 w 554568"/>
              <a:gd name="connsiteY11" fmla="*/ 293716 h 542244"/>
              <a:gd name="connsiteX12" fmla="*/ 92428 w 554568"/>
              <a:gd name="connsiteY12" fmla="*/ 316309 h 542244"/>
              <a:gd name="connsiteX13" fmla="*/ 69321 w 554568"/>
              <a:gd name="connsiteY13" fmla="*/ 338903 h 542244"/>
              <a:gd name="connsiteX14" fmla="*/ 496801 w 554568"/>
              <a:gd name="connsiteY14" fmla="*/ 338903 h 542244"/>
              <a:gd name="connsiteX15" fmla="*/ 311945 w 554568"/>
              <a:gd name="connsiteY15" fmla="*/ 338903 h 542244"/>
              <a:gd name="connsiteX16" fmla="*/ 300391 w 554568"/>
              <a:gd name="connsiteY16" fmla="*/ 327606 h 542244"/>
              <a:gd name="connsiteX17" fmla="*/ 311945 w 554568"/>
              <a:gd name="connsiteY17" fmla="*/ 316309 h 542244"/>
              <a:gd name="connsiteX18" fmla="*/ 496801 w 554568"/>
              <a:gd name="connsiteY18" fmla="*/ 316309 h 542244"/>
              <a:gd name="connsiteX19" fmla="*/ 508354 w 554568"/>
              <a:gd name="connsiteY19" fmla="*/ 327606 h 542244"/>
              <a:gd name="connsiteX20" fmla="*/ 496801 w 554568"/>
              <a:gd name="connsiteY20" fmla="*/ 338903 h 542244"/>
              <a:gd name="connsiteX21" fmla="*/ 75236 w 554568"/>
              <a:gd name="connsiteY21" fmla="*/ 67781 h 542244"/>
              <a:gd name="connsiteX22" fmla="*/ 479332 w 554568"/>
              <a:gd name="connsiteY22" fmla="*/ 67781 h 542244"/>
              <a:gd name="connsiteX23" fmla="*/ 489429 w 554568"/>
              <a:gd name="connsiteY23" fmla="*/ 61974 h 542244"/>
              <a:gd name="connsiteX24" fmla="*/ 489152 w 554568"/>
              <a:gd name="connsiteY24" fmla="*/ 50519 h 542244"/>
              <a:gd name="connsiteX25" fmla="*/ 473948 w 554568"/>
              <a:gd name="connsiteY25" fmla="*/ 26638 h 542244"/>
              <a:gd name="connsiteX26" fmla="*/ 424915 w 554568"/>
              <a:gd name="connsiteY26" fmla="*/ 0 h 542244"/>
              <a:gd name="connsiteX27" fmla="*/ 129676 w 554568"/>
              <a:gd name="connsiteY27" fmla="*/ 0 h 542244"/>
              <a:gd name="connsiteX28" fmla="*/ 80620 w 554568"/>
              <a:gd name="connsiteY28" fmla="*/ 26638 h 542244"/>
              <a:gd name="connsiteX29" fmla="*/ 65439 w 554568"/>
              <a:gd name="connsiteY29" fmla="*/ 50519 h 542244"/>
              <a:gd name="connsiteX30" fmla="*/ 65162 w 554568"/>
              <a:gd name="connsiteY30" fmla="*/ 61974 h 542244"/>
              <a:gd name="connsiteX31" fmla="*/ 75236 w 554568"/>
              <a:gd name="connsiteY31" fmla="*/ 67781 h 542244"/>
              <a:gd name="connsiteX32" fmla="*/ 508354 w 554568"/>
              <a:gd name="connsiteY32" fmla="*/ 90374 h 542244"/>
              <a:gd name="connsiteX33" fmla="*/ 46214 w 554568"/>
              <a:gd name="connsiteY33" fmla="*/ 90374 h 542244"/>
              <a:gd name="connsiteX34" fmla="*/ 0 w 554568"/>
              <a:gd name="connsiteY34" fmla="*/ 135561 h 542244"/>
              <a:gd name="connsiteX35" fmla="*/ 0 w 554568"/>
              <a:gd name="connsiteY35" fmla="*/ 180748 h 542244"/>
              <a:gd name="connsiteX36" fmla="*/ 46214 w 554568"/>
              <a:gd name="connsiteY36" fmla="*/ 225935 h 542244"/>
              <a:gd name="connsiteX37" fmla="*/ 508354 w 554568"/>
              <a:gd name="connsiteY37" fmla="*/ 225935 h 542244"/>
              <a:gd name="connsiteX38" fmla="*/ 554568 w 554568"/>
              <a:gd name="connsiteY38" fmla="*/ 180748 h 542244"/>
              <a:gd name="connsiteX39" fmla="*/ 554568 w 554568"/>
              <a:gd name="connsiteY39" fmla="*/ 135561 h 542244"/>
              <a:gd name="connsiteX40" fmla="*/ 508354 w 554568"/>
              <a:gd name="connsiteY40" fmla="*/ 90374 h 542244"/>
              <a:gd name="connsiteX41" fmla="*/ 69321 w 554568"/>
              <a:gd name="connsiteY41" fmla="*/ 180748 h 542244"/>
              <a:gd name="connsiteX42" fmla="*/ 46214 w 554568"/>
              <a:gd name="connsiteY42" fmla="*/ 158155 h 542244"/>
              <a:gd name="connsiteX43" fmla="*/ 69321 w 554568"/>
              <a:gd name="connsiteY43" fmla="*/ 135561 h 542244"/>
              <a:gd name="connsiteX44" fmla="*/ 92428 w 554568"/>
              <a:gd name="connsiteY44" fmla="*/ 158155 h 542244"/>
              <a:gd name="connsiteX45" fmla="*/ 69321 w 554568"/>
              <a:gd name="connsiteY45" fmla="*/ 180748 h 542244"/>
              <a:gd name="connsiteX46" fmla="*/ 496801 w 554568"/>
              <a:gd name="connsiteY46" fmla="*/ 180748 h 542244"/>
              <a:gd name="connsiteX47" fmla="*/ 311945 w 554568"/>
              <a:gd name="connsiteY47" fmla="*/ 180748 h 542244"/>
              <a:gd name="connsiteX48" fmla="*/ 300391 w 554568"/>
              <a:gd name="connsiteY48" fmla="*/ 169451 h 542244"/>
              <a:gd name="connsiteX49" fmla="*/ 311945 w 554568"/>
              <a:gd name="connsiteY49" fmla="*/ 158155 h 542244"/>
              <a:gd name="connsiteX50" fmla="*/ 496801 w 554568"/>
              <a:gd name="connsiteY50" fmla="*/ 158155 h 542244"/>
              <a:gd name="connsiteX51" fmla="*/ 508354 w 554568"/>
              <a:gd name="connsiteY51" fmla="*/ 169451 h 542244"/>
              <a:gd name="connsiteX52" fmla="*/ 496801 w 554568"/>
              <a:gd name="connsiteY52" fmla="*/ 180748 h 542244"/>
              <a:gd name="connsiteX53" fmla="*/ 508354 w 554568"/>
              <a:gd name="connsiteY53" fmla="*/ 406683 h 542244"/>
              <a:gd name="connsiteX54" fmla="*/ 46214 w 554568"/>
              <a:gd name="connsiteY54" fmla="*/ 406683 h 542244"/>
              <a:gd name="connsiteX55" fmla="*/ 0 w 554568"/>
              <a:gd name="connsiteY55" fmla="*/ 451870 h 542244"/>
              <a:gd name="connsiteX56" fmla="*/ 0 w 554568"/>
              <a:gd name="connsiteY56" fmla="*/ 497057 h 542244"/>
              <a:gd name="connsiteX57" fmla="*/ 46214 w 554568"/>
              <a:gd name="connsiteY57" fmla="*/ 542244 h 542244"/>
              <a:gd name="connsiteX58" fmla="*/ 508354 w 554568"/>
              <a:gd name="connsiteY58" fmla="*/ 542244 h 542244"/>
              <a:gd name="connsiteX59" fmla="*/ 554568 w 554568"/>
              <a:gd name="connsiteY59" fmla="*/ 497057 h 542244"/>
              <a:gd name="connsiteX60" fmla="*/ 554568 w 554568"/>
              <a:gd name="connsiteY60" fmla="*/ 451870 h 542244"/>
              <a:gd name="connsiteX61" fmla="*/ 508354 w 554568"/>
              <a:gd name="connsiteY61" fmla="*/ 406683 h 542244"/>
              <a:gd name="connsiteX62" fmla="*/ 69321 w 554568"/>
              <a:gd name="connsiteY62" fmla="*/ 497057 h 542244"/>
              <a:gd name="connsiteX63" fmla="*/ 46214 w 554568"/>
              <a:gd name="connsiteY63" fmla="*/ 474464 h 542244"/>
              <a:gd name="connsiteX64" fmla="*/ 69321 w 554568"/>
              <a:gd name="connsiteY64" fmla="*/ 451870 h 542244"/>
              <a:gd name="connsiteX65" fmla="*/ 92428 w 554568"/>
              <a:gd name="connsiteY65" fmla="*/ 474464 h 542244"/>
              <a:gd name="connsiteX66" fmla="*/ 69321 w 554568"/>
              <a:gd name="connsiteY66" fmla="*/ 497057 h 542244"/>
              <a:gd name="connsiteX67" fmla="*/ 496801 w 554568"/>
              <a:gd name="connsiteY67" fmla="*/ 497057 h 542244"/>
              <a:gd name="connsiteX68" fmla="*/ 311945 w 554568"/>
              <a:gd name="connsiteY68" fmla="*/ 497057 h 542244"/>
              <a:gd name="connsiteX69" fmla="*/ 300391 w 554568"/>
              <a:gd name="connsiteY69" fmla="*/ 485760 h 542244"/>
              <a:gd name="connsiteX70" fmla="*/ 311945 w 554568"/>
              <a:gd name="connsiteY70" fmla="*/ 474464 h 542244"/>
              <a:gd name="connsiteX71" fmla="*/ 496801 w 554568"/>
              <a:gd name="connsiteY71" fmla="*/ 474464 h 542244"/>
              <a:gd name="connsiteX72" fmla="*/ 508354 w 554568"/>
              <a:gd name="connsiteY72" fmla="*/ 485760 h 542244"/>
              <a:gd name="connsiteX73" fmla="*/ 496801 w 554568"/>
              <a:gd name="connsiteY73" fmla="*/ 497057 h 54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554568" h="542244">
                <a:moveTo>
                  <a:pt x="508354" y="248529"/>
                </a:moveTo>
                <a:lnTo>
                  <a:pt x="46214" y="248529"/>
                </a:lnTo>
                <a:cubicBezTo>
                  <a:pt x="20727" y="248529"/>
                  <a:pt x="0" y="268795"/>
                  <a:pt x="0" y="293716"/>
                </a:cubicBezTo>
                <a:lnTo>
                  <a:pt x="0" y="338903"/>
                </a:lnTo>
                <a:cubicBezTo>
                  <a:pt x="0" y="363823"/>
                  <a:pt x="20727" y="384090"/>
                  <a:pt x="46214" y="384090"/>
                </a:cubicBezTo>
                <a:lnTo>
                  <a:pt x="508354" y="384090"/>
                </a:lnTo>
                <a:cubicBezTo>
                  <a:pt x="533841" y="384090"/>
                  <a:pt x="554568" y="363823"/>
                  <a:pt x="554568" y="338903"/>
                </a:cubicBezTo>
                <a:lnTo>
                  <a:pt x="554568" y="293716"/>
                </a:lnTo>
                <a:cubicBezTo>
                  <a:pt x="554568" y="268795"/>
                  <a:pt x="533841" y="248529"/>
                  <a:pt x="508354" y="248529"/>
                </a:cubicBezTo>
                <a:close/>
                <a:moveTo>
                  <a:pt x="69321" y="338903"/>
                </a:moveTo>
                <a:cubicBezTo>
                  <a:pt x="56589" y="338903"/>
                  <a:pt x="46214" y="328758"/>
                  <a:pt x="46214" y="316309"/>
                </a:cubicBezTo>
                <a:cubicBezTo>
                  <a:pt x="46214" y="303860"/>
                  <a:pt x="56589" y="293716"/>
                  <a:pt x="69321" y="293716"/>
                </a:cubicBezTo>
                <a:cubicBezTo>
                  <a:pt x="82053" y="293716"/>
                  <a:pt x="92428" y="303860"/>
                  <a:pt x="92428" y="316309"/>
                </a:cubicBezTo>
                <a:cubicBezTo>
                  <a:pt x="92428" y="328758"/>
                  <a:pt x="82053" y="338903"/>
                  <a:pt x="69321" y="338903"/>
                </a:cubicBezTo>
                <a:close/>
                <a:moveTo>
                  <a:pt x="496801" y="338903"/>
                </a:moveTo>
                <a:lnTo>
                  <a:pt x="311945" y="338903"/>
                </a:lnTo>
                <a:cubicBezTo>
                  <a:pt x="305567" y="338903"/>
                  <a:pt x="300391" y="333842"/>
                  <a:pt x="300391" y="327606"/>
                </a:cubicBezTo>
                <a:cubicBezTo>
                  <a:pt x="300391" y="321370"/>
                  <a:pt x="305567" y="316309"/>
                  <a:pt x="311945" y="316309"/>
                </a:cubicBezTo>
                <a:lnTo>
                  <a:pt x="496801" y="316309"/>
                </a:lnTo>
                <a:cubicBezTo>
                  <a:pt x="503178" y="316309"/>
                  <a:pt x="508354" y="321370"/>
                  <a:pt x="508354" y="327606"/>
                </a:cubicBezTo>
                <a:cubicBezTo>
                  <a:pt x="508354" y="333842"/>
                  <a:pt x="503178" y="338903"/>
                  <a:pt x="496801" y="338903"/>
                </a:cubicBezTo>
                <a:close/>
                <a:moveTo>
                  <a:pt x="75236" y="67781"/>
                </a:moveTo>
                <a:lnTo>
                  <a:pt x="479332" y="67781"/>
                </a:lnTo>
                <a:cubicBezTo>
                  <a:pt x="483537" y="67781"/>
                  <a:pt x="487396" y="65544"/>
                  <a:pt x="489429" y="61974"/>
                </a:cubicBezTo>
                <a:cubicBezTo>
                  <a:pt x="491463" y="58404"/>
                  <a:pt x="491347" y="53998"/>
                  <a:pt x="489152" y="50519"/>
                </a:cubicBezTo>
                <a:lnTo>
                  <a:pt x="473948" y="26638"/>
                </a:lnTo>
                <a:cubicBezTo>
                  <a:pt x="463342" y="9964"/>
                  <a:pt x="444995" y="0"/>
                  <a:pt x="424915" y="0"/>
                </a:cubicBezTo>
                <a:lnTo>
                  <a:pt x="129676" y="0"/>
                </a:lnTo>
                <a:cubicBezTo>
                  <a:pt x="109597" y="0"/>
                  <a:pt x="91250" y="9964"/>
                  <a:pt x="80620" y="26638"/>
                </a:cubicBezTo>
                <a:lnTo>
                  <a:pt x="65439" y="50519"/>
                </a:lnTo>
                <a:cubicBezTo>
                  <a:pt x="63221" y="53998"/>
                  <a:pt x="63105" y="58382"/>
                  <a:pt x="65162" y="61974"/>
                </a:cubicBezTo>
                <a:cubicBezTo>
                  <a:pt x="67218" y="65566"/>
                  <a:pt x="71031" y="67781"/>
                  <a:pt x="75236" y="67781"/>
                </a:cubicBezTo>
                <a:close/>
                <a:moveTo>
                  <a:pt x="508354" y="90374"/>
                </a:moveTo>
                <a:lnTo>
                  <a:pt x="46214" y="90374"/>
                </a:lnTo>
                <a:cubicBezTo>
                  <a:pt x="20727" y="90374"/>
                  <a:pt x="0" y="110640"/>
                  <a:pt x="0" y="135561"/>
                </a:cubicBezTo>
                <a:lnTo>
                  <a:pt x="0" y="180748"/>
                </a:lnTo>
                <a:cubicBezTo>
                  <a:pt x="0" y="205669"/>
                  <a:pt x="20727" y="225935"/>
                  <a:pt x="46214" y="225935"/>
                </a:cubicBezTo>
                <a:lnTo>
                  <a:pt x="508354" y="225935"/>
                </a:lnTo>
                <a:cubicBezTo>
                  <a:pt x="533841" y="225935"/>
                  <a:pt x="554568" y="205669"/>
                  <a:pt x="554568" y="180748"/>
                </a:cubicBezTo>
                <a:lnTo>
                  <a:pt x="554568" y="135561"/>
                </a:lnTo>
                <a:cubicBezTo>
                  <a:pt x="554568" y="110640"/>
                  <a:pt x="533841" y="90374"/>
                  <a:pt x="508354" y="90374"/>
                </a:cubicBezTo>
                <a:close/>
                <a:moveTo>
                  <a:pt x="69321" y="180748"/>
                </a:moveTo>
                <a:cubicBezTo>
                  <a:pt x="56589" y="180748"/>
                  <a:pt x="46214" y="170604"/>
                  <a:pt x="46214" y="158155"/>
                </a:cubicBezTo>
                <a:cubicBezTo>
                  <a:pt x="46214" y="145705"/>
                  <a:pt x="56589" y="135561"/>
                  <a:pt x="69321" y="135561"/>
                </a:cubicBezTo>
                <a:cubicBezTo>
                  <a:pt x="82053" y="135561"/>
                  <a:pt x="92428" y="145705"/>
                  <a:pt x="92428" y="158155"/>
                </a:cubicBezTo>
                <a:cubicBezTo>
                  <a:pt x="92428" y="170604"/>
                  <a:pt x="82053" y="180748"/>
                  <a:pt x="69321" y="180748"/>
                </a:cubicBezTo>
                <a:close/>
                <a:moveTo>
                  <a:pt x="496801" y="180748"/>
                </a:moveTo>
                <a:lnTo>
                  <a:pt x="311945" y="180748"/>
                </a:lnTo>
                <a:cubicBezTo>
                  <a:pt x="305567" y="180748"/>
                  <a:pt x="300391" y="175687"/>
                  <a:pt x="300391" y="169451"/>
                </a:cubicBezTo>
                <a:cubicBezTo>
                  <a:pt x="300391" y="163215"/>
                  <a:pt x="305567" y="158155"/>
                  <a:pt x="311945" y="158155"/>
                </a:cubicBezTo>
                <a:lnTo>
                  <a:pt x="496801" y="158155"/>
                </a:lnTo>
                <a:cubicBezTo>
                  <a:pt x="503178" y="158155"/>
                  <a:pt x="508354" y="163215"/>
                  <a:pt x="508354" y="169451"/>
                </a:cubicBezTo>
                <a:cubicBezTo>
                  <a:pt x="508354" y="175687"/>
                  <a:pt x="503178" y="180748"/>
                  <a:pt x="496801" y="180748"/>
                </a:cubicBezTo>
                <a:close/>
                <a:moveTo>
                  <a:pt x="508354" y="406683"/>
                </a:moveTo>
                <a:lnTo>
                  <a:pt x="46214" y="406683"/>
                </a:lnTo>
                <a:cubicBezTo>
                  <a:pt x="20727" y="406683"/>
                  <a:pt x="0" y="426949"/>
                  <a:pt x="0" y="451870"/>
                </a:cubicBezTo>
                <a:lnTo>
                  <a:pt x="0" y="497057"/>
                </a:lnTo>
                <a:cubicBezTo>
                  <a:pt x="0" y="521978"/>
                  <a:pt x="20727" y="542244"/>
                  <a:pt x="46214" y="542244"/>
                </a:cubicBezTo>
                <a:lnTo>
                  <a:pt x="508354" y="542244"/>
                </a:lnTo>
                <a:cubicBezTo>
                  <a:pt x="533841" y="542244"/>
                  <a:pt x="554568" y="521978"/>
                  <a:pt x="554568" y="497057"/>
                </a:cubicBezTo>
                <a:lnTo>
                  <a:pt x="554568" y="451870"/>
                </a:lnTo>
                <a:cubicBezTo>
                  <a:pt x="554568" y="426949"/>
                  <a:pt x="533841" y="406683"/>
                  <a:pt x="508354" y="406683"/>
                </a:cubicBezTo>
                <a:close/>
                <a:moveTo>
                  <a:pt x="69321" y="497057"/>
                </a:moveTo>
                <a:cubicBezTo>
                  <a:pt x="56589" y="497057"/>
                  <a:pt x="46214" y="486913"/>
                  <a:pt x="46214" y="474464"/>
                </a:cubicBezTo>
                <a:cubicBezTo>
                  <a:pt x="46214" y="462014"/>
                  <a:pt x="56589" y="451870"/>
                  <a:pt x="69321" y="451870"/>
                </a:cubicBezTo>
                <a:cubicBezTo>
                  <a:pt x="82053" y="451870"/>
                  <a:pt x="92428" y="462014"/>
                  <a:pt x="92428" y="474464"/>
                </a:cubicBezTo>
                <a:cubicBezTo>
                  <a:pt x="92428" y="486913"/>
                  <a:pt x="82053" y="497057"/>
                  <a:pt x="69321" y="497057"/>
                </a:cubicBezTo>
                <a:close/>
                <a:moveTo>
                  <a:pt x="496801" y="497057"/>
                </a:moveTo>
                <a:lnTo>
                  <a:pt x="311945" y="497057"/>
                </a:lnTo>
                <a:cubicBezTo>
                  <a:pt x="305567" y="497057"/>
                  <a:pt x="300391" y="491996"/>
                  <a:pt x="300391" y="485760"/>
                </a:cubicBezTo>
                <a:cubicBezTo>
                  <a:pt x="300391" y="479524"/>
                  <a:pt x="305567" y="474464"/>
                  <a:pt x="311945" y="474464"/>
                </a:cubicBezTo>
                <a:lnTo>
                  <a:pt x="496801" y="474464"/>
                </a:lnTo>
                <a:cubicBezTo>
                  <a:pt x="503178" y="474464"/>
                  <a:pt x="508354" y="479524"/>
                  <a:pt x="508354" y="485760"/>
                </a:cubicBezTo>
                <a:cubicBezTo>
                  <a:pt x="508354" y="491996"/>
                  <a:pt x="503178" y="497057"/>
                  <a:pt x="496801" y="497057"/>
                </a:cubicBezTo>
                <a:close/>
              </a:path>
            </a:pathLst>
          </a:custGeom>
          <a:solidFill>
            <a:srgbClr val="000000"/>
          </a:solidFill>
          <a:ln w="23019" cap="flat">
            <a:noFill/>
            <a:prstDash val="solid"/>
            <a:miter/>
          </a:ln>
        </p:spPr>
        <p:txBody>
          <a:bodyPr rtlCol="0" anchor="ctr"/>
          <a:lstStyle/>
          <a:p>
            <a:endParaRPr lang="ko-Kore-KR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AFF04A-CD87-44B2-8F3A-E541CDDAEA36}"/>
              </a:ext>
            </a:extLst>
          </p:cNvPr>
          <p:cNvSpPr txBox="1"/>
          <p:nvPr/>
        </p:nvSpPr>
        <p:spPr>
          <a:xfrm>
            <a:off x="5116233" y="4715330"/>
            <a:ext cx="4222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>
                <a:latin typeface="Calibri" panose="020F0502020204030204" pitchFamily="34" charset="0"/>
                <a:cs typeface="Calibri" panose="020F0502020204030204" pitchFamily="34" charset="0"/>
              </a:rPr>
              <a:t>Request (Uplink)</a:t>
            </a:r>
            <a:endParaRPr lang="ko-KR" altLang="en-US" sz="3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295A19-59CD-4126-86A5-59F3AEECB36F}"/>
              </a:ext>
            </a:extLst>
          </p:cNvPr>
          <p:cNvSpPr txBox="1"/>
          <p:nvPr/>
        </p:nvSpPr>
        <p:spPr>
          <a:xfrm>
            <a:off x="9224842" y="6047291"/>
            <a:ext cx="2815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>
                <a:latin typeface="Calibri" panose="020F0502020204030204" pitchFamily="34" charset="0"/>
                <a:cs typeface="Calibri" panose="020F0502020204030204" pitchFamily="34" charset="0"/>
              </a:rPr>
              <a:t>Remote Host</a:t>
            </a:r>
            <a:endParaRPr lang="ko-KR" altLang="en-US" sz="3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6F505AB3-2D17-423A-9BAE-AD263E25322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488615">
            <a:off x="3014291" y="4252045"/>
            <a:ext cx="884049" cy="148211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CCB64C2-9CAE-423D-8BE7-C078D560DA20}"/>
              </a:ext>
            </a:extLst>
          </p:cNvPr>
          <p:cNvSpPr txBox="1"/>
          <p:nvPr/>
        </p:nvSpPr>
        <p:spPr>
          <a:xfrm>
            <a:off x="2542681" y="5055103"/>
            <a:ext cx="18931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>
                <a:latin typeface="Calibri" panose="020F0502020204030204" pitchFamily="34" charset="0"/>
                <a:cs typeface="Calibri" panose="020F0502020204030204" pitchFamily="34" charset="0"/>
              </a:rPr>
              <a:t>Radio link</a:t>
            </a:r>
          </a:p>
          <a:p>
            <a:pPr algn="ctr"/>
            <a:r>
              <a:rPr lang="en-US" altLang="ko-KR" sz="2800">
                <a:latin typeface="Calibri" panose="020F0502020204030204" pitchFamily="34" charset="0"/>
                <a:cs typeface="Calibri" panose="020F0502020204030204" pitchFamily="34" charset="0"/>
              </a:rPr>
              <a:t>(LTE/5G)</a:t>
            </a:r>
            <a:endParaRPr lang="ko-KR" altLang="en-US" sz="2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화살표: 오른쪽 20">
            <a:extLst>
              <a:ext uri="{FF2B5EF4-FFF2-40B4-BE49-F238E27FC236}">
                <a16:creationId xmlns:a16="http://schemas.microsoft.com/office/drawing/2014/main" id="{E3B6CF8A-0DED-4CDD-BA9D-5E35A16554F0}"/>
              </a:ext>
            </a:extLst>
          </p:cNvPr>
          <p:cNvSpPr/>
          <p:nvPr/>
        </p:nvSpPr>
        <p:spPr>
          <a:xfrm rot="10800000">
            <a:off x="4663624" y="5273134"/>
            <a:ext cx="4717143" cy="891039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0717446-7392-4156-8235-B274D7281A3F}"/>
              </a:ext>
            </a:extLst>
          </p:cNvPr>
          <p:cNvSpPr txBox="1"/>
          <p:nvPr/>
        </p:nvSpPr>
        <p:spPr>
          <a:xfrm>
            <a:off x="5357426" y="5418228"/>
            <a:ext cx="35999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>
                <a:latin typeface="Calibri" panose="020F0502020204030204" pitchFamily="34" charset="0"/>
                <a:cs typeface="Calibri" panose="020F0502020204030204" pitchFamily="34" charset="0"/>
              </a:rPr>
              <a:t>Response (Downlink)</a:t>
            </a:r>
            <a:endParaRPr lang="ko-KR" altLang="en-US" sz="3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말풍선: 모서리가 둥근 사각형 23">
            <a:extLst>
              <a:ext uri="{FF2B5EF4-FFF2-40B4-BE49-F238E27FC236}">
                <a16:creationId xmlns:a16="http://schemas.microsoft.com/office/drawing/2014/main" id="{DDF7A3BB-4199-43B9-8437-6FB4A7C3D153}"/>
              </a:ext>
            </a:extLst>
          </p:cNvPr>
          <p:cNvSpPr/>
          <p:nvPr/>
        </p:nvSpPr>
        <p:spPr>
          <a:xfrm>
            <a:off x="640283" y="2123510"/>
            <a:ext cx="4717143" cy="1942851"/>
          </a:xfrm>
          <a:prstGeom prst="wedgeRoundRectCallout">
            <a:avLst>
              <a:gd name="adj1" fmla="val -21828"/>
              <a:gd name="adj2" fmla="val 77018"/>
              <a:gd name="adj3" fmla="val 16667"/>
            </a:avLst>
          </a:prstGeom>
          <a:noFill/>
          <a:ln w="571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CCACA7B1-18E7-4887-8BFC-1EBBDCD9777C}"/>
              </a:ext>
            </a:extLst>
          </p:cNvPr>
          <p:cNvGrpSpPr/>
          <p:nvPr/>
        </p:nvGrpSpPr>
        <p:grpSpPr>
          <a:xfrm>
            <a:off x="6247226" y="1917488"/>
            <a:ext cx="6178802" cy="2557565"/>
            <a:chOff x="6247226" y="1917488"/>
            <a:chExt cx="6178802" cy="2557565"/>
          </a:xfrm>
        </p:grpSpPr>
        <p:grpSp>
          <p:nvGrpSpPr>
            <p:cNvPr id="26" name="그룹 25">
              <a:extLst>
                <a:ext uri="{FF2B5EF4-FFF2-40B4-BE49-F238E27FC236}">
                  <a16:creationId xmlns:a16="http://schemas.microsoft.com/office/drawing/2014/main" id="{E1C9BCB0-4134-4215-8E25-FD9417B00928}"/>
                </a:ext>
              </a:extLst>
            </p:cNvPr>
            <p:cNvGrpSpPr/>
            <p:nvPr/>
          </p:nvGrpSpPr>
          <p:grpSpPr>
            <a:xfrm>
              <a:off x="6247226" y="1917488"/>
              <a:ext cx="1334049" cy="2445122"/>
              <a:chOff x="3099314" y="47792"/>
              <a:chExt cx="448113" cy="821327"/>
            </a:xfrm>
          </p:grpSpPr>
          <p:sp>
            <p:nvSpPr>
              <p:cNvPr id="27" name="직사각형 26">
                <a:extLst>
                  <a:ext uri="{FF2B5EF4-FFF2-40B4-BE49-F238E27FC236}">
                    <a16:creationId xmlns:a16="http://schemas.microsoft.com/office/drawing/2014/main" id="{3325DE60-652E-4950-B421-2E658B18EF64}"/>
                  </a:ext>
                </a:extLst>
              </p:cNvPr>
              <p:cNvSpPr/>
              <p:nvPr/>
            </p:nvSpPr>
            <p:spPr>
              <a:xfrm>
                <a:off x="3131766" y="96808"/>
                <a:ext cx="382620" cy="7442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ko-Kore-KR" altLang="en-US"/>
              </a:p>
            </p:txBody>
          </p:sp>
          <p:sp>
            <p:nvSpPr>
              <p:cNvPr id="28" name="자유형 133">
                <a:extLst>
                  <a:ext uri="{FF2B5EF4-FFF2-40B4-BE49-F238E27FC236}">
                    <a16:creationId xmlns:a16="http://schemas.microsoft.com/office/drawing/2014/main" id="{4074EFC5-CD0E-416E-B079-F6D94F3240F4}"/>
                  </a:ext>
                </a:extLst>
              </p:cNvPr>
              <p:cNvSpPr/>
              <p:nvPr/>
            </p:nvSpPr>
            <p:spPr>
              <a:xfrm>
                <a:off x="3099314" y="47792"/>
                <a:ext cx="448113" cy="821327"/>
              </a:xfrm>
              <a:custGeom>
                <a:avLst/>
                <a:gdLst>
                  <a:gd name="connsiteX0" fmla="*/ 381143 w 448113"/>
                  <a:gd name="connsiteY0" fmla="*/ 0 h 821327"/>
                  <a:gd name="connsiteX1" fmla="*/ 66970 w 448113"/>
                  <a:gd name="connsiteY1" fmla="*/ 0 h 821327"/>
                  <a:gd name="connsiteX2" fmla="*/ 0 w 448113"/>
                  <a:gd name="connsiteY2" fmla="*/ 66435 h 821327"/>
                  <a:gd name="connsiteX3" fmla="*/ 0 w 448113"/>
                  <a:gd name="connsiteY3" fmla="*/ 754893 h 821327"/>
                  <a:gd name="connsiteX4" fmla="*/ 66970 w 448113"/>
                  <a:gd name="connsiteY4" fmla="*/ 821328 h 821327"/>
                  <a:gd name="connsiteX5" fmla="*/ 381143 w 448113"/>
                  <a:gd name="connsiteY5" fmla="*/ 821328 h 821327"/>
                  <a:gd name="connsiteX6" fmla="*/ 448113 w 448113"/>
                  <a:gd name="connsiteY6" fmla="*/ 754893 h 821327"/>
                  <a:gd name="connsiteX7" fmla="*/ 448113 w 448113"/>
                  <a:gd name="connsiteY7" fmla="*/ 66444 h 821327"/>
                  <a:gd name="connsiteX8" fmla="*/ 381143 w 448113"/>
                  <a:gd name="connsiteY8" fmla="*/ 0 h 821327"/>
                  <a:gd name="connsiteX9" fmla="*/ 150466 w 448113"/>
                  <a:gd name="connsiteY9" fmla="*/ 52271 h 821327"/>
                  <a:gd name="connsiteX10" fmla="*/ 297637 w 448113"/>
                  <a:gd name="connsiteY10" fmla="*/ 52271 h 821327"/>
                  <a:gd name="connsiteX11" fmla="*/ 308962 w 448113"/>
                  <a:gd name="connsiteY11" fmla="*/ 63505 h 821327"/>
                  <a:gd name="connsiteX12" fmla="*/ 297637 w 448113"/>
                  <a:gd name="connsiteY12" fmla="*/ 74740 h 821327"/>
                  <a:gd name="connsiteX13" fmla="*/ 150466 w 448113"/>
                  <a:gd name="connsiteY13" fmla="*/ 74740 h 821327"/>
                  <a:gd name="connsiteX14" fmla="*/ 139141 w 448113"/>
                  <a:gd name="connsiteY14" fmla="*/ 63505 h 821327"/>
                  <a:gd name="connsiteX15" fmla="*/ 150466 w 448113"/>
                  <a:gd name="connsiteY15" fmla="*/ 52271 h 821327"/>
                  <a:gd name="connsiteX16" fmla="*/ 224057 w 448113"/>
                  <a:gd name="connsiteY16" fmla="*/ 793057 h 821327"/>
                  <a:gd name="connsiteX17" fmla="*/ 184175 w 448113"/>
                  <a:gd name="connsiteY17" fmla="*/ 753495 h 821327"/>
                  <a:gd name="connsiteX18" fmla="*/ 224057 w 448113"/>
                  <a:gd name="connsiteY18" fmla="*/ 713932 h 821327"/>
                  <a:gd name="connsiteX19" fmla="*/ 263938 w 448113"/>
                  <a:gd name="connsiteY19" fmla="*/ 753495 h 821327"/>
                  <a:gd name="connsiteX20" fmla="*/ 224057 w 448113"/>
                  <a:gd name="connsiteY20" fmla="*/ 793057 h 821327"/>
                  <a:gd name="connsiteX21" fmla="*/ 416071 w 448113"/>
                  <a:gd name="connsiteY21" fmla="*/ 686068 h 821327"/>
                  <a:gd name="connsiteX22" fmla="*/ 32042 w 448113"/>
                  <a:gd name="connsiteY22" fmla="*/ 686068 h 821327"/>
                  <a:gd name="connsiteX23" fmla="*/ 32042 w 448113"/>
                  <a:gd name="connsiteY23" fmla="*/ 121379 h 821327"/>
                  <a:gd name="connsiteX24" fmla="*/ 416071 w 448113"/>
                  <a:gd name="connsiteY24" fmla="*/ 121379 h 821327"/>
                  <a:gd name="connsiteX25" fmla="*/ 416071 w 448113"/>
                  <a:gd name="connsiteY25" fmla="*/ 686068 h 821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48113" h="821327">
                    <a:moveTo>
                      <a:pt x="381143" y="0"/>
                    </a:moveTo>
                    <a:lnTo>
                      <a:pt x="66970" y="0"/>
                    </a:lnTo>
                    <a:cubicBezTo>
                      <a:pt x="30137" y="0"/>
                      <a:pt x="0" y="29896"/>
                      <a:pt x="0" y="66435"/>
                    </a:cubicBezTo>
                    <a:lnTo>
                      <a:pt x="0" y="754893"/>
                    </a:lnTo>
                    <a:cubicBezTo>
                      <a:pt x="0" y="791431"/>
                      <a:pt x="30137" y="821328"/>
                      <a:pt x="66970" y="821328"/>
                    </a:cubicBezTo>
                    <a:lnTo>
                      <a:pt x="381143" y="821328"/>
                    </a:lnTo>
                    <a:cubicBezTo>
                      <a:pt x="417976" y="821328"/>
                      <a:pt x="448113" y="791431"/>
                      <a:pt x="448113" y="754893"/>
                    </a:cubicBezTo>
                    <a:lnTo>
                      <a:pt x="448113" y="66444"/>
                    </a:lnTo>
                    <a:cubicBezTo>
                      <a:pt x="448123" y="29905"/>
                      <a:pt x="417976" y="0"/>
                      <a:pt x="381143" y="0"/>
                    </a:cubicBezTo>
                    <a:close/>
                    <a:moveTo>
                      <a:pt x="150466" y="52271"/>
                    </a:moveTo>
                    <a:lnTo>
                      <a:pt x="297637" y="52271"/>
                    </a:lnTo>
                    <a:cubicBezTo>
                      <a:pt x="303867" y="52271"/>
                      <a:pt x="308962" y="57326"/>
                      <a:pt x="308962" y="63505"/>
                    </a:cubicBezTo>
                    <a:cubicBezTo>
                      <a:pt x="308962" y="69685"/>
                      <a:pt x="303867" y="74740"/>
                      <a:pt x="297637" y="74740"/>
                    </a:cubicBezTo>
                    <a:lnTo>
                      <a:pt x="150466" y="74740"/>
                    </a:lnTo>
                    <a:cubicBezTo>
                      <a:pt x="144237" y="74740"/>
                      <a:pt x="139141" y="69685"/>
                      <a:pt x="139141" y="63505"/>
                    </a:cubicBezTo>
                    <a:cubicBezTo>
                      <a:pt x="139141" y="57326"/>
                      <a:pt x="144237" y="52271"/>
                      <a:pt x="150466" y="52271"/>
                    </a:cubicBezTo>
                    <a:close/>
                    <a:moveTo>
                      <a:pt x="224057" y="793057"/>
                    </a:moveTo>
                    <a:cubicBezTo>
                      <a:pt x="202035" y="793057"/>
                      <a:pt x="184175" y="775340"/>
                      <a:pt x="184175" y="753495"/>
                    </a:cubicBezTo>
                    <a:cubicBezTo>
                      <a:pt x="184175" y="731649"/>
                      <a:pt x="202035" y="713932"/>
                      <a:pt x="224057" y="713932"/>
                    </a:cubicBezTo>
                    <a:cubicBezTo>
                      <a:pt x="246078" y="713932"/>
                      <a:pt x="263938" y="731649"/>
                      <a:pt x="263938" y="753495"/>
                    </a:cubicBezTo>
                    <a:cubicBezTo>
                      <a:pt x="263938" y="775350"/>
                      <a:pt x="246078" y="793057"/>
                      <a:pt x="224057" y="793057"/>
                    </a:cubicBezTo>
                    <a:close/>
                    <a:moveTo>
                      <a:pt x="416071" y="686068"/>
                    </a:moveTo>
                    <a:lnTo>
                      <a:pt x="32042" y="686068"/>
                    </a:lnTo>
                    <a:lnTo>
                      <a:pt x="32042" y="121379"/>
                    </a:lnTo>
                    <a:lnTo>
                      <a:pt x="416071" y="121379"/>
                    </a:lnTo>
                    <a:lnTo>
                      <a:pt x="416071" y="686068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ore-KR" alt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D277FAE1-3F53-4F76-B13B-CC76BC5F124B}"/>
                    </a:ext>
                  </a:extLst>
                </p:cNvPr>
                <p:cNvSpPr txBox="1"/>
                <p:nvPr/>
              </p:nvSpPr>
              <p:spPr>
                <a:xfrm>
                  <a:off x="7300847" y="2905393"/>
                  <a:ext cx="5125181" cy="1569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3200">
                      <a:latin typeface="Calibri" panose="020F0502020204030204" pitchFamily="34" charset="0"/>
                      <a:cs typeface="Calibri" panose="020F0502020204030204" pitchFamily="34" charset="0"/>
                    </a:rPr>
                    <a:t>	100ms latency</a:t>
                  </a:r>
                  <a:br>
                    <a:rPr lang="en-US" altLang="ko-KR" sz="3200"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en-US" altLang="ko-KR" sz="3200">
                      <a:latin typeface="Calibri" panose="020F0502020204030204" pitchFamily="34" charset="0"/>
                      <a:cs typeface="Calibri" panose="020F0502020204030204" pitchFamily="34" charset="0"/>
                      <a:sym typeface="Wingdings" panose="05000000000000000000" pitchFamily="2" charset="2"/>
                    </a:rPr>
                    <a:t> 1% profit loss (</a:t>
                  </a:r>
                  <a14:m>
                    <m:oMath xmlns:m="http://schemas.openxmlformats.org/officeDocument/2006/math">
                      <m:r>
                        <a:rPr lang="en-US" altLang="ko-KR" sz="32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m:t>≈</m:t>
                      </m:r>
                    </m:oMath>
                  </a14:m>
                  <a:r>
                    <a:rPr lang="en-US" altLang="ko-KR" sz="3200">
                      <a:latin typeface="Calibri" panose="020F0502020204030204" pitchFamily="34" charset="0"/>
                      <a:cs typeface="Calibri" panose="020F0502020204030204" pitchFamily="34" charset="0"/>
                      <a:sym typeface="Wingdings" panose="05000000000000000000" pitchFamily="2" charset="2"/>
                    </a:rPr>
                    <a:t>$3.8B)</a:t>
                  </a:r>
                </a:p>
                <a:p>
                  <a:pPr algn="ctr"/>
                  <a:endParaRPr lang="ko-KR" altLang="en-US" sz="32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D277FAE1-3F53-4F76-B13B-CC76BC5F12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00847" y="2905393"/>
                  <a:ext cx="5125181" cy="1569660"/>
                </a:xfrm>
                <a:prstGeom prst="rect">
                  <a:avLst/>
                </a:prstGeom>
                <a:blipFill>
                  <a:blip r:embed="rId10"/>
                  <a:stretch>
                    <a:fillRect t="-5058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134" name="Picture 14" descr="https://cdn-icons-png.flaticon.com/512/3680/3680203.png">
              <a:extLst>
                <a:ext uri="{FF2B5EF4-FFF2-40B4-BE49-F238E27FC236}">
                  <a16:creationId xmlns:a16="http://schemas.microsoft.com/office/drawing/2014/main" id="{1E04249D-A337-456A-936D-1924DD7C4A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5059" y="2193631"/>
              <a:ext cx="1139074" cy="1139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Loader GIFs - Get the best gif on GIFER">
              <a:extLst>
                <a:ext uri="{FF2B5EF4-FFF2-40B4-BE49-F238E27FC236}">
                  <a16:creationId xmlns:a16="http://schemas.microsoft.com/office/drawing/2014/main" id="{66ACA038-B5C8-40BE-A424-5F5AB3CFFC4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7443" y="2627014"/>
              <a:ext cx="931861" cy="9318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" name="슬라이드 번호 개체 틀 29">
            <a:extLst>
              <a:ext uri="{FF2B5EF4-FFF2-40B4-BE49-F238E27FC236}">
                <a16:creationId xmlns:a16="http://schemas.microsoft.com/office/drawing/2014/main" id="{55FFE3BF-2D9E-4432-B464-F73B802D4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3671-8DB5-49BB-ADEF-274990B2FF7E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612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ED45EF4-04F4-49CF-9E55-5196697A2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Scope &amp; Goal of OutRAN</a:t>
            </a:r>
            <a:endParaRPr lang="ko-KR" alt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CA8B3EE-CA4B-4BA8-9EDF-68F577F76548}"/>
              </a:ext>
            </a:extLst>
          </p:cNvPr>
          <p:cNvSpPr txBox="1"/>
          <p:nvPr/>
        </p:nvSpPr>
        <p:spPr>
          <a:xfrm>
            <a:off x="838201" y="1522839"/>
            <a:ext cx="10210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3200" dirty="0">
                <a:latin typeface="Calibri" panose="020F0502020204030204" pitchFamily="34" charset="0"/>
                <a:cs typeface="Calibri" panose="020F0502020204030204" pitchFamily="34" charset="0"/>
              </a:rPr>
              <a:t>Target: downlink best-effort user traffic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3200" dirty="0">
                <a:latin typeface="Calibri" panose="020F0502020204030204" pitchFamily="34" charset="0"/>
                <a:cs typeface="Calibri" panose="020F0502020204030204" pitchFamily="34" charset="0"/>
              </a:rPr>
              <a:t>Scope: downlink scheduling at the last-mile base station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3200" dirty="0">
                <a:latin typeface="Calibri" panose="020F0502020204030204" pitchFamily="34" charset="0"/>
                <a:cs typeface="Calibri" panose="020F0502020204030204" pitchFamily="34" charset="0"/>
              </a:rPr>
              <a:t>Goal: co-optimize the </a:t>
            </a:r>
            <a:r>
              <a:rPr lang="en-US" altLang="ko-KR" sz="3200" b="1" dirty="0">
                <a:latin typeface="Calibri" panose="020F0502020204030204" pitchFamily="34" charset="0"/>
                <a:cs typeface="Calibri" panose="020F0502020204030204" pitchFamily="34" charset="0"/>
              </a:rPr>
              <a:t>Flow Completion Time (FCT) </a:t>
            </a:r>
            <a:r>
              <a:rPr lang="en-US" altLang="ko-KR" sz="3200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altLang="ko-KR" sz="3200" b="1" dirty="0">
                <a:latin typeface="Calibri" panose="020F0502020204030204" pitchFamily="34" charset="0"/>
                <a:cs typeface="Calibri" panose="020F0502020204030204" pitchFamily="34" charset="0"/>
              </a:rPr>
              <a:t>key cellular scheduler metrics (e.g., spectral efficiency)</a:t>
            </a:r>
            <a:endParaRPr lang="ko-KR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A1FC2E4-B1CF-4725-94B7-20692AD1989D}"/>
              </a:ext>
            </a:extLst>
          </p:cNvPr>
          <p:cNvSpPr txBox="1"/>
          <p:nvPr/>
        </p:nvSpPr>
        <p:spPr>
          <a:xfrm>
            <a:off x="8881005" y="4919923"/>
            <a:ext cx="2276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>
                <a:latin typeface="Calibri" panose="020F0502020204030204" pitchFamily="34" charset="0"/>
                <a:cs typeface="Calibri" panose="020F0502020204030204" pitchFamily="34" charset="0"/>
              </a:rPr>
              <a:t>Remote Server</a:t>
            </a:r>
            <a:endParaRPr lang="ko-KR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1" name="그룹 80">
            <a:extLst>
              <a:ext uri="{FF2B5EF4-FFF2-40B4-BE49-F238E27FC236}">
                <a16:creationId xmlns:a16="http://schemas.microsoft.com/office/drawing/2014/main" id="{E9D195F9-AAD8-42CC-8A93-EDA96688E4A1}"/>
              </a:ext>
            </a:extLst>
          </p:cNvPr>
          <p:cNvGrpSpPr/>
          <p:nvPr/>
        </p:nvGrpSpPr>
        <p:grpSpPr>
          <a:xfrm>
            <a:off x="2813125" y="5537710"/>
            <a:ext cx="1187005" cy="623341"/>
            <a:chOff x="5525545" y="3979441"/>
            <a:chExt cx="553413" cy="290618"/>
          </a:xfrm>
        </p:grpSpPr>
        <p:sp>
          <p:nvSpPr>
            <p:cNvPr id="82" name="Freeform 152">
              <a:extLst>
                <a:ext uri="{FF2B5EF4-FFF2-40B4-BE49-F238E27FC236}">
                  <a16:creationId xmlns:a16="http://schemas.microsoft.com/office/drawing/2014/main" id="{AD526F97-614B-4FF8-A506-0E309A89C44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525545" y="3979441"/>
              <a:ext cx="553413" cy="290618"/>
            </a:xfrm>
            <a:custGeom>
              <a:avLst/>
              <a:gdLst>
                <a:gd name="T0" fmla="*/ 0 w 768"/>
                <a:gd name="T1" fmla="*/ 0 h 576"/>
                <a:gd name="T2" fmla="*/ 768 w 768"/>
                <a:gd name="T3" fmla="*/ 0 h 576"/>
                <a:gd name="T4" fmla="*/ 768 w 768"/>
                <a:gd name="T5" fmla="*/ 576 h 576"/>
                <a:gd name="T6" fmla="*/ 0 w 768"/>
                <a:gd name="T7" fmla="*/ 576 h 5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8"/>
                <a:gd name="T13" fmla="*/ 0 h 576"/>
                <a:gd name="T14" fmla="*/ 768 w 768"/>
                <a:gd name="T15" fmla="*/ 576 h 5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8" h="576">
                  <a:moveTo>
                    <a:pt x="0" y="0"/>
                  </a:moveTo>
                  <a:lnTo>
                    <a:pt x="768" y="0"/>
                  </a:lnTo>
                  <a:lnTo>
                    <a:pt x="768" y="576"/>
                  </a:lnTo>
                  <a:lnTo>
                    <a:pt x="0" y="576"/>
                  </a:lnTo>
                </a:path>
              </a:pathLst>
            </a:custGeom>
            <a:noFill/>
            <a:ln w="1905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latinLnBrk="0">
                <a:defRPr/>
              </a:pPr>
              <a:endParaRPr lang="en-US" kern="0">
                <a:solidFill>
                  <a:srgbClr val="333399"/>
                </a:solidFill>
                <a:latin typeface="Corbel" charset="0"/>
                <a:ea typeface="Corbel" charset="0"/>
                <a:cs typeface="Corbel" charset="0"/>
              </a:endParaRPr>
            </a:p>
          </p:txBody>
        </p:sp>
        <p:sp>
          <p:nvSpPr>
            <p:cNvPr id="83" name="직사각형 82">
              <a:extLst>
                <a:ext uri="{FF2B5EF4-FFF2-40B4-BE49-F238E27FC236}">
                  <a16:creationId xmlns:a16="http://schemas.microsoft.com/office/drawing/2014/main" id="{FF133F39-3599-454B-A9DB-774F7B737A30}"/>
                </a:ext>
              </a:extLst>
            </p:cNvPr>
            <p:cNvSpPr/>
            <p:nvPr/>
          </p:nvSpPr>
          <p:spPr>
            <a:xfrm>
              <a:off x="5543869" y="4009352"/>
              <a:ext cx="106739" cy="219728"/>
            </a:xfrm>
            <a:prstGeom prst="rect">
              <a:avLst/>
            </a:prstGeom>
            <a:solidFill>
              <a:srgbClr val="FBBC05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4" name="직사각형 83">
              <a:extLst>
                <a:ext uri="{FF2B5EF4-FFF2-40B4-BE49-F238E27FC236}">
                  <a16:creationId xmlns:a16="http://schemas.microsoft.com/office/drawing/2014/main" id="{23CE19C5-472A-475C-A47E-0F3169FBBB48}"/>
                </a:ext>
              </a:extLst>
            </p:cNvPr>
            <p:cNvSpPr/>
            <p:nvPr/>
          </p:nvSpPr>
          <p:spPr>
            <a:xfrm>
              <a:off x="5670591" y="4009352"/>
              <a:ext cx="106739" cy="219728"/>
            </a:xfrm>
            <a:prstGeom prst="rect">
              <a:avLst/>
            </a:prstGeom>
            <a:solidFill>
              <a:srgbClr val="FBBC05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5" name="직사각형 84">
              <a:extLst>
                <a:ext uri="{FF2B5EF4-FFF2-40B4-BE49-F238E27FC236}">
                  <a16:creationId xmlns:a16="http://schemas.microsoft.com/office/drawing/2014/main" id="{704AECEA-F6BB-4CF2-A154-CED392316B79}"/>
                </a:ext>
              </a:extLst>
            </p:cNvPr>
            <p:cNvSpPr/>
            <p:nvPr/>
          </p:nvSpPr>
          <p:spPr>
            <a:xfrm>
              <a:off x="5796136" y="4009352"/>
              <a:ext cx="106739" cy="219728"/>
            </a:xfrm>
            <a:prstGeom prst="rect">
              <a:avLst/>
            </a:prstGeom>
            <a:solidFill>
              <a:srgbClr val="4285F4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6" name="직사각형 85">
              <a:extLst>
                <a:ext uri="{FF2B5EF4-FFF2-40B4-BE49-F238E27FC236}">
                  <a16:creationId xmlns:a16="http://schemas.microsoft.com/office/drawing/2014/main" id="{CE8FE7AC-9284-48C9-8531-4A0CD3DC0D8C}"/>
                </a:ext>
              </a:extLst>
            </p:cNvPr>
            <p:cNvSpPr/>
            <p:nvPr/>
          </p:nvSpPr>
          <p:spPr>
            <a:xfrm>
              <a:off x="5921681" y="4009352"/>
              <a:ext cx="106739" cy="219728"/>
            </a:xfrm>
            <a:prstGeom prst="rect">
              <a:avLst/>
            </a:prstGeom>
            <a:solidFill>
              <a:srgbClr val="4285F4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7" name="그룹 86">
            <a:extLst>
              <a:ext uri="{FF2B5EF4-FFF2-40B4-BE49-F238E27FC236}">
                <a16:creationId xmlns:a16="http://schemas.microsoft.com/office/drawing/2014/main" id="{C7F08C0F-6470-45EE-9C1D-64EA992A5840}"/>
              </a:ext>
            </a:extLst>
          </p:cNvPr>
          <p:cNvGrpSpPr/>
          <p:nvPr/>
        </p:nvGrpSpPr>
        <p:grpSpPr>
          <a:xfrm>
            <a:off x="4615760" y="5537710"/>
            <a:ext cx="1187005" cy="623341"/>
            <a:chOff x="5525545" y="3979441"/>
            <a:chExt cx="553413" cy="290618"/>
          </a:xfrm>
        </p:grpSpPr>
        <p:sp>
          <p:nvSpPr>
            <p:cNvPr id="88" name="Freeform 152">
              <a:extLst>
                <a:ext uri="{FF2B5EF4-FFF2-40B4-BE49-F238E27FC236}">
                  <a16:creationId xmlns:a16="http://schemas.microsoft.com/office/drawing/2014/main" id="{B8A106FE-4453-4490-BF6A-0B95DE68980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525545" y="3979441"/>
              <a:ext cx="553413" cy="290618"/>
            </a:xfrm>
            <a:custGeom>
              <a:avLst/>
              <a:gdLst>
                <a:gd name="T0" fmla="*/ 0 w 768"/>
                <a:gd name="T1" fmla="*/ 0 h 576"/>
                <a:gd name="T2" fmla="*/ 768 w 768"/>
                <a:gd name="T3" fmla="*/ 0 h 576"/>
                <a:gd name="T4" fmla="*/ 768 w 768"/>
                <a:gd name="T5" fmla="*/ 576 h 576"/>
                <a:gd name="T6" fmla="*/ 0 w 768"/>
                <a:gd name="T7" fmla="*/ 576 h 5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8"/>
                <a:gd name="T13" fmla="*/ 0 h 576"/>
                <a:gd name="T14" fmla="*/ 768 w 768"/>
                <a:gd name="T15" fmla="*/ 576 h 5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8" h="576">
                  <a:moveTo>
                    <a:pt x="0" y="0"/>
                  </a:moveTo>
                  <a:lnTo>
                    <a:pt x="768" y="0"/>
                  </a:lnTo>
                  <a:lnTo>
                    <a:pt x="768" y="576"/>
                  </a:lnTo>
                  <a:lnTo>
                    <a:pt x="0" y="576"/>
                  </a:lnTo>
                </a:path>
              </a:pathLst>
            </a:custGeom>
            <a:noFill/>
            <a:ln w="1905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latinLnBrk="0">
                <a:defRPr/>
              </a:pPr>
              <a:endParaRPr lang="en-US" kern="0">
                <a:solidFill>
                  <a:srgbClr val="333399"/>
                </a:solidFill>
                <a:latin typeface="Corbel" charset="0"/>
                <a:ea typeface="Corbel" charset="0"/>
                <a:cs typeface="Corbel" charset="0"/>
              </a:endParaRPr>
            </a:p>
          </p:txBody>
        </p:sp>
        <p:sp>
          <p:nvSpPr>
            <p:cNvPr id="89" name="직사각형 88">
              <a:extLst>
                <a:ext uri="{FF2B5EF4-FFF2-40B4-BE49-F238E27FC236}">
                  <a16:creationId xmlns:a16="http://schemas.microsoft.com/office/drawing/2014/main" id="{46287196-69E4-4412-BD80-5673BF28E596}"/>
                </a:ext>
              </a:extLst>
            </p:cNvPr>
            <p:cNvSpPr/>
            <p:nvPr/>
          </p:nvSpPr>
          <p:spPr>
            <a:xfrm>
              <a:off x="5543869" y="4009352"/>
              <a:ext cx="106739" cy="219728"/>
            </a:xfrm>
            <a:prstGeom prst="rect">
              <a:avLst/>
            </a:prstGeom>
            <a:solidFill>
              <a:srgbClr val="4285F4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0" name="직사각형 89">
              <a:extLst>
                <a:ext uri="{FF2B5EF4-FFF2-40B4-BE49-F238E27FC236}">
                  <a16:creationId xmlns:a16="http://schemas.microsoft.com/office/drawing/2014/main" id="{8FFD47E9-B03C-4958-8C55-FB4952A50567}"/>
                </a:ext>
              </a:extLst>
            </p:cNvPr>
            <p:cNvSpPr/>
            <p:nvPr/>
          </p:nvSpPr>
          <p:spPr>
            <a:xfrm>
              <a:off x="5670591" y="4009352"/>
              <a:ext cx="106739" cy="219728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1" name="직사각형 90">
              <a:extLst>
                <a:ext uri="{FF2B5EF4-FFF2-40B4-BE49-F238E27FC236}">
                  <a16:creationId xmlns:a16="http://schemas.microsoft.com/office/drawing/2014/main" id="{58F707CC-846A-461B-9F53-7E3D00EF16BA}"/>
                </a:ext>
              </a:extLst>
            </p:cNvPr>
            <p:cNvSpPr/>
            <p:nvPr/>
          </p:nvSpPr>
          <p:spPr>
            <a:xfrm>
              <a:off x="5796136" y="4009352"/>
              <a:ext cx="106739" cy="219728"/>
            </a:xfrm>
            <a:prstGeom prst="rect">
              <a:avLst/>
            </a:prstGeom>
            <a:solidFill>
              <a:srgbClr val="4285F4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2" name="직사각형 91">
              <a:extLst>
                <a:ext uri="{FF2B5EF4-FFF2-40B4-BE49-F238E27FC236}">
                  <a16:creationId xmlns:a16="http://schemas.microsoft.com/office/drawing/2014/main" id="{5BD96FA9-B8D4-4BD5-BBCB-574A58E658F6}"/>
                </a:ext>
              </a:extLst>
            </p:cNvPr>
            <p:cNvSpPr/>
            <p:nvPr/>
          </p:nvSpPr>
          <p:spPr>
            <a:xfrm>
              <a:off x="5921681" y="4009352"/>
              <a:ext cx="106739" cy="219728"/>
            </a:xfrm>
            <a:prstGeom prst="rect">
              <a:avLst/>
            </a:prstGeom>
            <a:solidFill>
              <a:srgbClr val="FBBC05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5ED4EF7F-E052-47A3-9196-01DA1FAF9F96}"/>
              </a:ext>
            </a:extLst>
          </p:cNvPr>
          <p:cNvSpPr txBox="1"/>
          <p:nvPr/>
        </p:nvSpPr>
        <p:spPr>
          <a:xfrm>
            <a:off x="2901502" y="6190847"/>
            <a:ext cx="2655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i="1">
                <a:latin typeface="Calibri" panose="020F0502020204030204" pitchFamily="34" charset="0"/>
                <a:cs typeface="Calibri" panose="020F0502020204030204" pitchFamily="34" charset="0"/>
              </a:rPr>
              <a:t>Flow Scheduling</a:t>
            </a:r>
            <a:endParaRPr lang="ko-KR" altLang="en-US" sz="2400" b="1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Freeform 152">
            <a:extLst>
              <a:ext uri="{FF2B5EF4-FFF2-40B4-BE49-F238E27FC236}">
                <a16:creationId xmlns:a16="http://schemas.microsoft.com/office/drawing/2014/main" id="{71573DD5-5E0E-46BF-BC7F-4F53B2251967}"/>
              </a:ext>
            </a:extLst>
          </p:cNvPr>
          <p:cNvSpPr>
            <a:spLocks/>
          </p:cNvSpPr>
          <p:nvPr/>
        </p:nvSpPr>
        <p:spPr bwMode="auto">
          <a:xfrm rot="10800000">
            <a:off x="4000131" y="4522978"/>
            <a:ext cx="553413" cy="290618"/>
          </a:xfrm>
          <a:custGeom>
            <a:avLst/>
            <a:gdLst>
              <a:gd name="T0" fmla="*/ 0 w 768"/>
              <a:gd name="T1" fmla="*/ 0 h 576"/>
              <a:gd name="T2" fmla="*/ 768 w 768"/>
              <a:gd name="T3" fmla="*/ 0 h 576"/>
              <a:gd name="T4" fmla="*/ 768 w 768"/>
              <a:gd name="T5" fmla="*/ 576 h 576"/>
              <a:gd name="T6" fmla="*/ 0 w 768"/>
              <a:gd name="T7" fmla="*/ 576 h 576"/>
              <a:gd name="T8" fmla="*/ 0 60000 65536"/>
              <a:gd name="T9" fmla="*/ 0 60000 65536"/>
              <a:gd name="T10" fmla="*/ 0 60000 65536"/>
              <a:gd name="T11" fmla="*/ 0 60000 65536"/>
              <a:gd name="T12" fmla="*/ 0 w 768"/>
              <a:gd name="T13" fmla="*/ 0 h 576"/>
              <a:gd name="T14" fmla="*/ 768 w 768"/>
              <a:gd name="T15" fmla="*/ 576 h 5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8" h="576">
                <a:moveTo>
                  <a:pt x="0" y="0"/>
                </a:moveTo>
                <a:lnTo>
                  <a:pt x="768" y="0"/>
                </a:lnTo>
                <a:lnTo>
                  <a:pt x="768" y="576"/>
                </a:lnTo>
                <a:lnTo>
                  <a:pt x="0" y="576"/>
                </a:lnTo>
              </a:path>
            </a:pathLst>
          </a:custGeom>
          <a:noFill/>
          <a:ln w="19050">
            <a:solidFill>
              <a:sysClr val="windowText" lastClr="000000"/>
            </a:solidFill>
            <a:round/>
            <a:headEnd/>
            <a:tailEnd/>
          </a:ln>
        </p:spPr>
        <p:txBody>
          <a:bodyPr/>
          <a:lstStyle/>
          <a:p>
            <a:pPr latinLnBrk="0">
              <a:defRPr/>
            </a:pPr>
            <a:endParaRPr lang="en-US" kern="0">
              <a:solidFill>
                <a:srgbClr val="333399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95" name="직사각형 94">
            <a:extLst>
              <a:ext uri="{FF2B5EF4-FFF2-40B4-BE49-F238E27FC236}">
                <a16:creationId xmlns:a16="http://schemas.microsoft.com/office/drawing/2014/main" id="{4D71C970-18F6-4AFC-A731-EC21EE87E6D3}"/>
              </a:ext>
            </a:extLst>
          </p:cNvPr>
          <p:cNvSpPr/>
          <p:nvPr/>
        </p:nvSpPr>
        <p:spPr>
          <a:xfrm>
            <a:off x="4031067" y="4552889"/>
            <a:ext cx="106739" cy="21972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직사각형 95">
            <a:extLst>
              <a:ext uri="{FF2B5EF4-FFF2-40B4-BE49-F238E27FC236}">
                <a16:creationId xmlns:a16="http://schemas.microsoft.com/office/drawing/2014/main" id="{5627394D-E54A-4689-B462-94FF30812058}"/>
              </a:ext>
            </a:extLst>
          </p:cNvPr>
          <p:cNvSpPr/>
          <p:nvPr/>
        </p:nvSpPr>
        <p:spPr>
          <a:xfrm>
            <a:off x="4157789" y="4552889"/>
            <a:ext cx="106739" cy="21972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7" name="직사각형 96">
            <a:extLst>
              <a:ext uri="{FF2B5EF4-FFF2-40B4-BE49-F238E27FC236}">
                <a16:creationId xmlns:a16="http://schemas.microsoft.com/office/drawing/2014/main" id="{F7CBA251-79D6-42BA-B415-C83ADA516B3B}"/>
              </a:ext>
            </a:extLst>
          </p:cNvPr>
          <p:cNvSpPr/>
          <p:nvPr/>
        </p:nvSpPr>
        <p:spPr>
          <a:xfrm>
            <a:off x="4283334" y="4552889"/>
            <a:ext cx="106739" cy="21972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8" name="직사각형 97">
            <a:extLst>
              <a:ext uri="{FF2B5EF4-FFF2-40B4-BE49-F238E27FC236}">
                <a16:creationId xmlns:a16="http://schemas.microsoft.com/office/drawing/2014/main" id="{46745A72-D812-4D2B-8652-BC14FED19B36}"/>
              </a:ext>
            </a:extLst>
          </p:cNvPr>
          <p:cNvSpPr/>
          <p:nvPr/>
        </p:nvSpPr>
        <p:spPr>
          <a:xfrm>
            <a:off x="4408879" y="4552889"/>
            <a:ext cx="106739" cy="21972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9" name="직선 연결선 98">
            <a:extLst>
              <a:ext uri="{FF2B5EF4-FFF2-40B4-BE49-F238E27FC236}">
                <a16:creationId xmlns:a16="http://schemas.microsoft.com/office/drawing/2014/main" id="{F150DCF7-193B-40D1-9C8F-AFAEBD1031E4}"/>
              </a:ext>
            </a:extLst>
          </p:cNvPr>
          <p:cNvCxnSpPr>
            <a:cxnSpLocks/>
          </p:cNvCxnSpPr>
          <p:nvPr/>
        </p:nvCxnSpPr>
        <p:spPr>
          <a:xfrm flipH="1">
            <a:off x="3029490" y="4909554"/>
            <a:ext cx="936803" cy="45324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직선 연결선 99">
            <a:extLst>
              <a:ext uri="{FF2B5EF4-FFF2-40B4-BE49-F238E27FC236}">
                <a16:creationId xmlns:a16="http://schemas.microsoft.com/office/drawing/2014/main" id="{99D3C3E8-D137-4A82-8722-22FAEE08D3AB}"/>
              </a:ext>
            </a:extLst>
          </p:cNvPr>
          <p:cNvCxnSpPr>
            <a:cxnSpLocks/>
          </p:cNvCxnSpPr>
          <p:nvPr/>
        </p:nvCxnSpPr>
        <p:spPr>
          <a:xfrm>
            <a:off x="4593670" y="4910864"/>
            <a:ext cx="1093557" cy="529378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" name="그룹 100">
            <a:extLst>
              <a:ext uri="{FF2B5EF4-FFF2-40B4-BE49-F238E27FC236}">
                <a16:creationId xmlns:a16="http://schemas.microsoft.com/office/drawing/2014/main" id="{0FC8EEC2-7140-4005-9C70-4F1CA8A195B0}"/>
              </a:ext>
            </a:extLst>
          </p:cNvPr>
          <p:cNvGrpSpPr/>
          <p:nvPr/>
        </p:nvGrpSpPr>
        <p:grpSpPr>
          <a:xfrm>
            <a:off x="1198597" y="3923352"/>
            <a:ext cx="2178242" cy="1200567"/>
            <a:chOff x="304132" y="3208824"/>
            <a:chExt cx="3592729" cy="1980181"/>
          </a:xfrm>
        </p:grpSpPr>
        <p:sp>
          <p:nvSpPr>
            <p:cNvPr id="102" name="타원 101">
              <a:extLst>
                <a:ext uri="{FF2B5EF4-FFF2-40B4-BE49-F238E27FC236}">
                  <a16:creationId xmlns:a16="http://schemas.microsoft.com/office/drawing/2014/main" id="{F1462E3A-15DD-4305-A374-EBC0F86B9590}"/>
                </a:ext>
              </a:extLst>
            </p:cNvPr>
            <p:cNvSpPr/>
            <p:nvPr/>
          </p:nvSpPr>
          <p:spPr>
            <a:xfrm>
              <a:off x="304132" y="3854581"/>
              <a:ext cx="3592729" cy="1334424"/>
            </a:xfrm>
            <a:prstGeom prst="ellipse">
              <a:avLst/>
            </a:prstGeom>
            <a:gradFill flip="none" rotWithShape="1">
              <a:gsLst>
                <a:gs pos="88000">
                  <a:schemeClr val="bg1">
                    <a:alpha val="0"/>
                  </a:schemeClr>
                </a:gs>
                <a:gs pos="11000">
                  <a:srgbClr val="BBD05B">
                    <a:alpha val="95000"/>
                  </a:srgbClr>
                </a:gs>
                <a:gs pos="49000">
                  <a:srgbClr val="BBD05B">
                    <a:alpha val="56832"/>
                  </a:srgbClr>
                </a:gs>
                <a:gs pos="0">
                  <a:srgbClr val="BBD05B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 dirty="0"/>
            </a:p>
          </p:txBody>
        </p:sp>
        <p:pic>
          <p:nvPicPr>
            <p:cNvPr id="103" name="그림 102">
              <a:extLst>
                <a:ext uri="{FF2B5EF4-FFF2-40B4-BE49-F238E27FC236}">
                  <a16:creationId xmlns:a16="http://schemas.microsoft.com/office/drawing/2014/main" id="{10C0474D-672E-4395-AE5C-C50FC9A95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981624">
              <a:off x="2322193" y="3401535"/>
              <a:ext cx="385978" cy="647094"/>
            </a:xfrm>
            <a:prstGeom prst="rect">
              <a:avLst/>
            </a:prstGeom>
          </p:spPr>
        </p:pic>
        <p:pic>
          <p:nvPicPr>
            <p:cNvPr id="104" name="그림 103">
              <a:extLst>
                <a:ext uri="{FF2B5EF4-FFF2-40B4-BE49-F238E27FC236}">
                  <a16:creationId xmlns:a16="http://schemas.microsoft.com/office/drawing/2014/main" id="{14C6D6D9-634C-4B79-8EC5-10561B01AD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014581">
              <a:off x="2092752" y="3078266"/>
              <a:ext cx="385978" cy="647094"/>
            </a:xfrm>
            <a:prstGeom prst="rect">
              <a:avLst/>
            </a:prstGeom>
          </p:spPr>
        </p:pic>
        <p:grpSp>
          <p:nvGrpSpPr>
            <p:cNvPr id="105" name="그룹 104">
              <a:extLst>
                <a:ext uri="{FF2B5EF4-FFF2-40B4-BE49-F238E27FC236}">
                  <a16:creationId xmlns:a16="http://schemas.microsoft.com/office/drawing/2014/main" id="{39A0E0B5-8CA6-4446-AFD4-A9C110CFF640}"/>
                </a:ext>
              </a:extLst>
            </p:cNvPr>
            <p:cNvGrpSpPr/>
            <p:nvPr/>
          </p:nvGrpSpPr>
          <p:grpSpPr>
            <a:xfrm>
              <a:off x="2022949" y="4527707"/>
              <a:ext cx="359489" cy="659354"/>
              <a:chOff x="3311128" y="61417"/>
              <a:chExt cx="447675" cy="821100"/>
            </a:xfrm>
          </p:grpSpPr>
          <p:sp>
            <p:nvSpPr>
              <p:cNvPr id="129" name="직사각형 128">
                <a:extLst>
                  <a:ext uri="{FF2B5EF4-FFF2-40B4-BE49-F238E27FC236}">
                    <a16:creationId xmlns:a16="http://schemas.microsoft.com/office/drawing/2014/main" id="{26541498-323F-4494-8DAE-EF534A9DC801}"/>
                  </a:ext>
                </a:extLst>
              </p:cNvPr>
              <p:cNvSpPr/>
              <p:nvPr/>
            </p:nvSpPr>
            <p:spPr>
              <a:xfrm>
                <a:off x="3327708" y="89213"/>
                <a:ext cx="410392" cy="7716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ko-Kore-KR" altLang="en-US"/>
              </a:p>
            </p:txBody>
          </p:sp>
          <p:sp>
            <p:nvSpPr>
              <p:cNvPr id="130" name="자유형 71">
                <a:extLst>
                  <a:ext uri="{FF2B5EF4-FFF2-40B4-BE49-F238E27FC236}">
                    <a16:creationId xmlns:a16="http://schemas.microsoft.com/office/drawing/2014/main" id="{B37870B8-85D3-4DD0-A821-7ED6C821BF55}"/>
                  </a:ext>
                </a:extLst>
              </p:cNvPr>
              <p:cNvSpPr/>
              <p:nvPr/>
            </p:nvSpPr>
            <p:spPr>
              <a:xfrm>
                <a:off x="3364469" y="295747"/>
                <a:ext cx="340995" cy="336377"/>
              </a:xfrm>
              <a:custGeom>
                <a:avLst/>
                <a:gdLst>
                  <a:gd name="connsiteX0" fmla="*/ 336233 w 340995"/>
                  <a:gd name="connsiteY0" fmla="*/ 316535 h 336377"/>
                  <a:gd name="connsiteX1" fmla="*/ 315278 w 340995"/>
                  <a:gd name="connsiteY1" fmla="*/ 292913 h 336377"/>
                  <a:gd name="connsiteX2" fmla="*/ 340995 w 340995"/>
                  <a:gd name="connsiteY2" fmla="*/ 233385 h 336377"/>
                  <a:gd name="connsiteX3" fmla="*/ 264795 w 340995"/>
                  <a:gd name="connsiteY3" fmla="*/ 142677 h 336377"/>
                  <a:gd name="connsiteX4" fmla="*/ 276225 w 340995"/>
                  <a:gd name="connsiteY4" fmla="*/ 102047 h 336377"/>
                  <a:gd name="connsiteX5" fmla="*/ 138113 w 340995"/>
                  <a:gd name="connsiteY5" fmla="*/ 0 h 336377"/>
                  <a:gd name="connsiteX6" fmla="*/ 0 w 340995"/>
                  <a:gd name="connsiteY6" fmla="*/ 102047 h 336377"/>
                  <a:gd name="connsiteX7" fmla="*/ 25718 w 340995"/>
                  <a:gd name="connsiteY7" fmla="*/ 161575 h 336377"/>
                  <a:gd name="connsiteX8" fmla="*/ 4763 w 340995"/>
                  <a:gd name="connsiteY8" fmla="*/ 185197 h 336377"/>
                  <a:gd name="connsiteX9" fmla="*/ 61913 w 340995"/>
                  <a:gd name="connsiteY9" fmla="*/ 187086 h 336377"/>
                  <a:gd name="connsiteX10" fmla="*/ 76200 w 340995"/>
                  <a:gd name="connsiteY10" fmla="*/ 193700 h 336377"/>
                  <a:gd name="connsiteX11" fmla="*/ 64770 w 340995"/>
                  <a:gd name="connsiteY11" fmla="*/ 234330 h 336377"/>
                  <a:gd name="connsiteX12" fmla="*/ 202883 w 340995"/>
                  <a:gd name="connsiteY12" fmla="*/ 336377 h 336377"/>
                  <a:gd name="connsiteX13" fmla="*/ 280035 w 340995"/>
                  <a:gd name="connsiteY13" fmla="*/ 319369 h 336377"/>
                  <a:gd name="connsiteX14" fmla="*/ 320040 w 340995"/>
                  <a:gd name="connsiteY14" fmla="*/ 331653 h 336377"/>
                  <a:gd name="connsiteX15" fmla="*/ 336233 w 340995"/>
                  <a:gd name="connsiteY15" fmla="*/ 316535 h 336377"/>
                  <a:gd name="connsiteX16" fmla="*/ 286703 w 340995"/>
                  <a:gd name="connsiteY16" fmla="*/ 305196 h 336377"/>
                  <a:gd name="connsiteX17" fmla="*/ 280035 w 340995"/>
                  <a:gd name="connsiteY17" fmla="*/ 303307 h 336377"/>
                  <a:gd name="connsiteX18" fmla="*/ 273368 w 340995"/>
                  <a:gd name="connsiteY18" fmla="*/ 305196 h 336377"/>
                  <a:gd name="connsiteX19" fmla="*/ 202883 w 340995"/>
                  <a:gd name="connsiteY19" fmla="*/ 321259 h 336377"/>
                  <a:gd name="connsiteX20" fmla="*/ 79057 w 340995"/>
                  <a:gd name="connsiteY20" fmla="*/ 233385 h 336377"/>
                  <a:gd name="connsiteX21" fmla="*/ 90488 w 340995"/>
                  <a:gd name="connsiteY21" fmla="*/ 197480 h 336377"/>
                  <a:gd name="connsiteX22" fmla="*/ 139065 w 340995"/>
                  <a:gd name="connsiteY22" fmla="*/ 204094 h 336377"/>
                  <a:gd name="connsiteX23" fmla="*/ 257175 w 340995"/>
                  <a:gd name="connsiteY23" fmla="*/ 154960 h 336377"/>
                  <a:gd name="connsiteX24" fmla="*/ 326708 w 340995"/>
                  <a:gd name="connsiteY24" fmla="*/ 234330 h 336377"/>
                  <a:gd name="connsiteX25" fmla="*/ 304800 w 340995"/>
                  <a:gd name="connsiteY25" fmla="*/ 283464 h 336377"/>
                  <a:gd name="connsiteX26" fmla="*/ 301943 w 340995"/>
                  <a:gd name="connsiteY26" fmla="*/ 297637 h 336377"/>
                  <a:gd name="connsiteX27" fmla="*/ 312420 w 340995"/>
                  <a:gd name="connsiteY27" fmla="*/ 315590 h 336377"/>
                  <a:gd name="connsiteX28" fmla="*/ 286703 w 340995"/>
                  <a:gd name="connsiteY28" fmla="*/ 305196 h 336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340995" h="336377">
                    <a:moveTo>
                      <a:pt x="336233" y="316535"/>
                    </a:moveTo>
                    <a:cubicBezTo>
                      <a:pt x="326708" y="312755"/>
                      <a:pt x="318135" y="302362"/>
                      <a:pt x="315278" y="292913"/>
                    </a:cubicBezTo>
                    <a:cubicBezTo>
                      <a:pt x="331470" y="275905"/>
                      <a:pt x="340995" y="256063"/>
                      <a:pt x="340995" y="233385"/>
                    </a:cubicBezTo>
                    <a:cubicBezTo>
                      <a:pt x="340995" y="193700"/>
                      <a:pt x="310515" y="159685"/>
                      <a:pt x="264795" y="142677"/>
                    </a:cubicBezTo>
                    <a:cubicBezTo>
                      <a:pt x="272415" y="130393"/>
                      <a:pt x="276225" y="116220"/>
                      <a:pt x="276225" y="102047"/>
                    </a:cubicBezTo>
                    <a:cubicBezTo>
                      <a:pt x="276225" y="45354"/>
                      <a:pt x="214313" y="0"/>
                      <a:pt x="138113" y="0"/>
                    </a:cubicBezTo>
                    <a:cubicBezTo>
                      <a:pt x="61913" y="0"/>
                      <a:pt x="0" y="45354"/>
                      <a:pt x="0" y="102047"/>
                    </a:cubicBezTo>
                    <a:cubicBezTo>
                      <a:pt x="0" y="123779"/>
                      <a:pt x="9525" y="144567"/>
                      <a:pt x="25718" y="161575"/>
                    </a:cubicBezTo>
                    <a:cubicBezTo>
                      <a:pt x="21907" y="171023"/>
                      <a:pt x="14288" y="181417"/>
                      <a:pt x="4763" y="185197"/>
                    </a:cubicBezTo>
                    <a:cubicBezTo>
                      <a:pt x="-10478" y="190866"/>
                      <a:pt x="16193" y="212598"/>
                      <a:pt x="61913" y="187086"/>
                    </a:cubicBezTo>
                    <a:cubicBezTo>
                      <a:pt x="66675" y="188976"/>
                      <a:pt x="71438" y="191811"/>
                      <a:pt x="76200" y="193700"/>
                    </a:cubicBezTo>
                    <a:cubicBezTo>
                      <a:pt x="68580" y="205984"/>
                      <a:pt x="64770" y="220157"/>
                      <a:pt x="64770" y="234330"/>
                    </a:cubicBezTo>
                    <a:cubicBezTo>
                      <a:pt x="64770" y="291023"/>
                      <a:pt x="126682" y="336377"/>
                      <a:pt x="202883" y="336377"/>
                    </a:cubicBezTo>
                    <a:cubicBezTo>
                      <a:pt x="231458" y="336377"/>
                      <a:pt x="258127" y="329763"/>
                      <a:pt x="280035" y="319369"/>
                    </a:cubicBezTo>
                    <a:cubicBezTo>
                      <a:pt x="296228" y="328818"/>
                      <a:pt x="309563" y="331653"/>
                      <a:pt x="320040" y="331653"/>
                    </a:cubicBezTo>
                    <a:cubicBezTo>
                      <a:pt x="338138" y="330708"/>
                      <a:pt x="345758" y="319369"/>
                      <a:pt x="336233" y="316535"/>
                    </a:cubicBezTo>
                    <a:close/>
                    <a:moveTo>
                      <a:pt x="286703" y="305196"/>
                    </a:moveTo>
                    <a:cubicBezTo>
                      <a:pt x="284798" y="304251"/>
                      <a:pt x="281940" y="303307"/>
                      <a:pt x="280035" y="303307"/>
                    </a:cubicBezTo>
                    <a:cubicBezTo>
                      <a:pt x="278130" y="303307"/>
                      <a:pt x="275273" y="304251"/>
                      <a:pt x="273368" y="305196"/>
                    </a:cubicBezTo>
                    <a:cubicBezTo>
                      <a:pt x="252413" y="315590"/>
                      <a:pt x="227648" y="321259"/>
                      <a:pt x="202883" y="321259"/>
                    </a:cubicBezTo>
                    <a:cubicBezTo>
                      <a:pt x="134302" y="321259"/>
                      <a:pt x="79057" y="281574"/>
                      <a:pt x="79057" y="233385"/>
                    </a:cubicBezTo>
                    <a:cubicBezTo>
                      <a:pt x="79057" y="220157"/>
                      <a:pt x="82868" y="208819"/>
                      <a:pt x="90488" y="197480"/>
                    </a:cubicBezTo>
                    <a:cubicBezTo>
                      <a:pt x="105727" y="202204"/>
                      <a:pt x="121920" y="204094"/>
                      <a:pt x="139065" y="204094"/>
                    </a:cubicBezTo>
                    <a:cubicBezTo>
                      <a:pt x="189548" y="204094"/>
                      <a:pt x="233363" y="184252"/>
                      <a:pt x="257175" y="154960"/>
                    </a:cubicBezTo>
                    <a:cubicBezTo>
                      <a:pt x="298133" y="169134"/>
                      <a:pt x="326708" y="199370"/>
                      <a:pt x="326708" y="234330"/>
                    </a:cubicBezTo>
                    <a:cubicBezTo>
                      <a:pt x="326708" y="252283"/>
                      <a:pt x="319088" y="269291"/>
                      <a:pt x="304800" y="283464"/>
                    </a:cubicBezTo>
                    <a:cubicBezTo>
                      <a:pt x="300990" y="287244"/>
                      <a:pt x="300038" y="292913"/>
                      <a:pt x="301943" y="297637"/>
                    </a:cubicBezTo>
                    <a:cubicBezTo>
                      <a:pt x="303848" y="304251"/>
                      <a:pt x="307658" y="310866"/>
                      <a:pt x="312420" y="315590"/>
                    </a:cubicBezTo>
                    <a:cubicBezTo>
                      <a:pt x="305753" y="314645"/>
                      <a:pt x="297180" y="311810"/>
                      <a:pt x="286703" y="30519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ore-KR" altLang="en-US"/>
              </a:p>
            </p:txBody>
          </p:sp>
          <p:sp>
            <p:nvSpPr>
              <p:cNvPr id="131" name="자유형 70">
                <a:extLst>
                  <a:ext uri="{FF2B5EF4-FFF2-40B4-BE49-F238E27FC236}">
                    <a16:creationId xmlns:a16="http://schemas.microsoft.com/office/drawing/2014/main" id="{073FA0D2-C489-4794-B78E-E6E8A89D4D06}"/>
                  </a:ext>
                </a:extLst>
              </p:cNvPr>
              <p:cNvSpPr/>
              <p:nvPr/>
            </p:nvSpPr>
            <p:spPr>
              <a:xfrm>
                <a:off x="3311128" y="61417"/>
                <a:ext cx="447675" cy="821100"/>
              </a:xfrm>
              <a:custGeom>
                <a:avLst/>
                <a:gdLst>
                  <a:gd name="connsiteX0" fmla="*/ 381000 w 447675"/>
                  <a:gd name="connsiteY0" fmla="*/ 0 h 821100"/>
                  <a:gd name="connsiteX1" fmla="*/ 66675 w 447675"/>
                  <a:gd name="connsiteY1" fmla="*/ 0 h 821100"/>
                  <a:gd name="connsiteX2" fmla="*/ 0 w 447675"/>
                  <a:gd name="connsiteY2" fmla="*/ 66142 h 821100"/>
                  <a:gd name="connsiteX3" fmla="*/ 0 w 447675"/>
                  <a:gd name="connsiteY3" fmla="*/ 754959 h 821100"/>
                  <a:gd name="connsiteX4" fmla="*/ 66675 w 447675"/>
                  <a:gd name="connsiteY4" fmla="*/ 821101 h 821100"/>
                  <a:gd name="connsiteX5" fmla="*/ 381000 w 447675"/>
                  <a:gd name="connsiteY5" fmla="*/ 821101 h 821100"/>
                  <a:gd name="connsiteX6" fmla="*/ 447675 w 447675"/>
                  <a:gd name="connsiteY6" fmla="*/ 754959 h 821100"/>
                  <a:gd name="connsiteX7" fmla="*/ 447675 w 447675"/>
                  <a:gd name="connsiteY7" fmla="*/ 67086 h 821100"/>
                  <a:gd name="connsiteX8" fmla="*/ 381000 w 447675"/>
                  <a:gd name="connsiteY8" fmla="*/ 0 h 821100"/>
                  <a:gd name="connsiteX9" fmla="*/ 150495 w 447675"/>
                  <a:gd name="connsiteY9" fmla="*/ 52913 h 821100"/>
                  <a:gd name="connsiteX10" fmla="*/ 298133 w 447675"/>
                  <a:gd name="connsiteY10" fmla="*/ 52913 h 821100"/>
                  <a:gd name="connsiteX11" fmla="*/ 309563 w 447675"/>
                  <a:gd name="connsiteY11" fmla="*/ 64252 h 821100"/>
                  <a:gd name="connsiteX12" fmla="*/ 298133 w 447675"/>
                  <a:gd name="connsiteY12" fmla="*/ 75590 h 821100"/>
                  <a:gd name="connsiteX13" fmla="*/ 150495 w 447675"/>
                  <a:gd name="connsiteY13" fmla="*/ 75590 h 821100"/>
                  <a:gd name="connsiteX14" fmla="*/ 139065 w 447675"/>
                  <a:gd name="connsiteY14" fmla="*/ 64252 h 821100"/>
                  <a:gd name="connsiteX15" fmla="*/ 150495 w 447675"/>
                  <a:gd name="connsiteY15" fmla="*/ 52913 h 821100"/>
                  <a:gd name="connsiteX16" fmla="*/ 223838 w 447675"/>
                  <a:gd name="connsiteY16" fmla="*/ 793699 h 821100"/>
                  <a:gd name="connsiteX17" fmla="*/ 183833 w 447675"/>
                  <a:gd name="connsiteY17" fmla="*/ 754014 h 821100"/>
                  <a:gd name="connsiteX18" fmla="*/ 223838 w 447675"/>
                  <a:gd name="connsiteY18" fmla="*/ 714329 h 821100"/>
                  <a:gd name="connsiteX19" fmla="*/ 263843 w 447675"/>
                  <a:gd name="connsiteY19" fmla="*/ 754014 h 821100"/>
                  <a:gd name="connsiteX20" fmla="*/ 223838 w 447675"/>
                  <a:gd name="connsiteY20" fmla="*/ 793699 h 821100"/>
                  <a:gd name="connsiteX21" fmla="*/ 416243 w 447675"/>
                  <a:gd name="connsiteY21" fmla="*/ 685983 h 821100"/>
                  <a:gd name="connsiteX22" fmla="*/ 31433 w 447675"/>
                  <a:gd name="connsiteY22" fmla="*/ 685983 h 821100"/>
                  <a:gd name="connsiteX23" fmla="*/ 31433 w 447675"/>
                  <a:gd name="connsiteY23" fmla="*/ 121890 h 821100"/>
                  <a:gd name="connsiteX24" fmla="*/ 415290 w 447675"/>
                  <a:gd name="connsiteY24" fmla="*/ 121890 h 821100"/>
                  <a:gd name="connsiteX25" fmla="*/ 416243 w 447675"/>
                  <a:gd name="connsiteY25" fmla="*/ 685983 h 821100"/>
                  <a:gd name="connsiteX26" fmla="*/ 416243 w 447675"/>
                  <a:gd name="connsiteY26" fmla="*/ 685983 h 82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47675" h="821100">
                    <a:moveTo>
                      <a:pt x="381000" y="0"/>
                    </a:moveTo>
                    <a:lnTo>
                      <a:pt x="66675" y="0"/>
                    </a:lnTo>
                    <a:cubicBezTo>
                      <a:pt x="29528" y="0"/>
                      <a:pt x="0" y="30236"/>
                      <a:pt x="0" y="66142"/>
                    </a:cubicBezTo>
                    <a:lnTo>
                      <a:pt x="0" y="754959"/>
                    </a:lnTo>
                    <a:cubicBezTo>
                      <a:pt x="0" y="791810"/>
                      <a:pt x="30480" y="821101"/>
                      <a:pt x="66675" y="821101"/>
                    </a:cubicBezTo>
                    <a:lnTo>
                      <a:pt x="381000" y="821101"/>
                    </a:lnTo>
                    <a:cubicBezTo>
                      <a:pt x="418148" y="821101"/>
                      <a:pt x="447675" y="790865"/>
                      <a:pt x="447675" y="754959"/>
                    </a:cubicBezTo>
                    <a:lnTo>
                      <a:pt x="447675" y="67086"/>
                    </a:lnTo>
                    <a:cubicBezTo>
                      <a:pt x="447675" y="30236"/>
                      <a:pt x="418148" y="0"/>
                      <a:pt x="381000" y="0"/>
                    </a:cubicBezTo>
                    <a:close/>
                    <a:moveTo>
                      <a:pt x="150495" y="52913"/>
                    </a:moveTo>
                    <a:lnTo>
                      <a:pt x="298133" y="52913"/>
                    </a:lnTo>
                    <a:cubicBezTo>
                      <a:pt x="304800" y="52913"/>
                      <a:pt x="309563" y="57638"/>
                      <a:pt x="309563" y="64252"/>
                    </a:cubicBezTo>
                    <a:cubicBezTo>
                      <a:pt x="309563" y="70866"/>
                      <a:pt x="304800" y="75590"/>
                      <a:pt x="298133" y="75590"/>
                    </a:cubicBezTo>
                    <a:lnTo>
                      <a:pt x="150495" y="75590"/>
                    </a:lnTo>
                    <a:cubicBezTo>
                      <a:pt x="143828" y="75590"/>
                      <a:pt x="139065" y="70866"/>
                      <a:pt x="139065" y="64252"/>
                    </a:cubicBezTo>
                    <a:cubicBezTo>
                      <a:pt x="139065" y="57638"/>
                      <a:pt x="143828" y="52913"/>
                      <a:pt x="150495" y="52913"/>
                    </a:cubicBezTo>
                    <a:close/>
                    <a:moveTo>
                      <a:pt x="223838" y="793699"/>
                    </a:moveTo>
                    <a:cubicBezTo>
                      <a:pt x="201930" y="793699"/>
                      <a:pt x="183833" y="775746"/>
                      <a:pt x="183833" y="754014"/>
                    </a:cubicBezTo>
                    <a:cubicBezTo>
                      <a:pt x="183833" y="732282"/>
                      <a:pt x="201930" y="714329"/>
                      <a:pt x="223838" y="714329"/>
                    </a:cubicBezTo>
                    <a:cubicBezTo>
                      <a:pt x="245745" y="714329"/>
                      <a:pt x="263843" y="732282"/>
                      <a:pt x="263843" y="754014"/>
                    </a:cubicBezTo>
                    <a:cubicBezTo>
                      <a:pt x="263843" y="775746"/>
                      <a:pt x="245745" y="793699"/>
                      <a:pt x="223838" y="793699"/>
                    </a:cubicBezTo>
                    <a:close/>
                    <a:moveTo>
                      <a:pt x="416243" y="685983"/>
                    </a:moveTo>
                    <a:lnTo>
                      <a:pt x="31433" y="685983"/>
                    </a:lnTo>
                    <a:lnTo>
                      <a:pt x="31433" y="121890"/>
                    </a:lnTo>
                    <a:lnTo>
                      <a:pt x="415290" y="121890"/>
                    </a:lnTo>
                    <a:lnTo>
                      <a:pt x="416243" y="685983"/>
                    </a:lnTo>
                    <a:lnTo>
                      <a:pt x="416243" y="685983"/>
                    </a:lnTo>
                    <a:close/>
                  </a:path>
                </a:pathLst>
              </a:custGeom>
              <a:solidFill>
                <a:srgbClr val="0001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ore-KR" altLang="en-US"/>
              </a:p>
            </p:txBody>
          </p:sp>
        </p:grpSp>
        <p:grpSp>
          <p:nvGrpSpPr>
            <p:cNvPr id="106" name="그룹 105">
              <a:extLst>
                <a:ext uri="{FF2B5EF4-FFF2-40B4-BE49-F238E27FC236}">
                  <a16:creationId xmlns:a16="http://schemas.microsoft.com/office/drawing/2014/main" id="{78ED8EF1-03DC-465E-B427-1CEA78A68E79}"/>
                </a:ext>
              </a:extLst>
            </p:cNvPr>
            <p:cNvGrpSpPr/>
            <p:nvPr/>
          </p:nvGrpSpPr>
          <p:grpSpPr>
            <a:xfrm>
              <a:off x="931599" y="4078162"/>
              <a:ext cx="373273" cy="684636"/>
              <a:chOff x="3311128" y="61417"/>
              <a:chExt cx="447675" cy="821100"/>
            </a:xfrm>
          </p:grpSpPr>
          <p:sp>
            <p:nvSpPr>
              <p:cNvPr id="126" name="직사각형 125">
                <a:extLst>
                  <a:ext uri="{FF2B5EF4-FFF2-40B4-BE49-F238E27FC236}">
                    <a16:creationId xmlns:a16="http://schemas.microsoft.com/office/drawing/2014/main" id="{4B103E9E-0652-42BA-AD5E-F9C433C62B70}"/>
                  </a:ext>
                </a:extLst>
              </p:cNvPr>
              <p:cNvSpPr/>
              <p:nvPr/>
            </p:nvSpPr>
            <p:spPr>
              <a:xfrm>
                <a:off x="3327708" y="89213"/>
                <a:ext cx="410392" cy="7716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ko-Kore-KR" altLang="en-US"/>
              </a:p>
            </p:txBody>
          </p:sp>
          <p:sp>
            <p:nvSpPr>
              <p:cNvPr id="127" name="자유형 86">
                <a:extLst>
                  <a:ext uri="{FF2B5EF4-FFF2-40B4-BE49-F238E27FC236}">
                    <a16:creationId xmlns:a16="http://schemas.microsoft.com/office/drawing/2014/main" id="{AB22D973-E846-472D-A535-378BBED8E3A0}"/>
                  </a:ext>
                </a:extLst>
              </p:cNvPr>
              <p:cNvSpPr/>
              <p:nvPr/>
            </p:nvSpPr>
            <p:spPr>
              <a:xfrm>
                <a:off x="3311128" y="61417"/>
                <a:ext cx="447675" cy="821100"/>
              </a:xfrm>
              <a:custGeom>
                <a:avLst/>
                <a:gdLst>
                  <a:gd name="connsiteX0" fmla="*/ 381000 w 447675"/>
                  <a:gd name="connsiteY0" fmla="*/ 0 h 821100"/>
                  <a:gd name="connsiteX1" fmla="*/ 66675 w 447675"/>
                  <a:gd name="connsiteY1" fmla="*/ 0 h 821100"/>
                  <a:gd name="connsiteX2" fmla="*/ 0 w 447675"/>
                  <a:gd name="connsiteY2" fmla="*/ 66142 h 821100"/>
                  <a:gd name="connsiteX3" fmla="*/ 0 w 447675"/>
                  <a:gd name="connsiteY3" fmla="*/ 754959 h 821100"/>
                  <a:gd name="connsiteX4" fmla="*/ 66675 w 447675"/>
                  <a:gd name="connsiteY4" fmla="*/ 821101 h 821100"/>
                  <a:gd name="connsiteX5" fmla="*/ 381000 w 447675"/>
                  <a:gd name="connsiteY5" fmla="*/ 821101 h 821100"/>
                  <a:gd name="connsiteX6" fmla="*/ 447675 w 447675"/>
                  <a:gd name="connsiteY6" fmla="*/ 754959 h 821100"/>
                  <a:gd name="connsiteX7" fmla="*/ 447675 w 447675"/>
                  <a:gd name="connsiteY7" fmla="*/ 67086 h 821100"/>
                  <a:gd name="connsiteX8" fmla="*/ 381000 w 447675"/>
                  <a:gd name="connsiteY8" fmla="*/ 0 h 821100"/>
                  <a:gd name="connsiteX9" fmla="*/ 150495 w 447675"/>
                  <a:gd name="connsiteY9" fmla="*/ 52913 h 821100"/>
                  <a:gd name="connsiteX10" fmla="*/ 298133 w 447675"/>
                  <a:gd name="connsiteY10" fmla="*/ 52913 h 821100"/>
                  <a:gd name="connsiteX11" fmla="*/ 309563 w 447675"/>
                  <a:gd name="connsiteY11" fmla="*/ 64252 h 821100"/>
                  <a:gd name="connsiteX12" fmla="*/ 298133 w 447675"/>
                  <a:gd name="connsiteY12" fmla="*/ 75590 h 821100"/>
                  <a:gd name="connsiteX13" fmla="*/ 150495 w 447675"/>
                  <a:gd name="connsiteY13" fmla="*/ 75590 h 821100"/>
                  <a:gd name="connsiteX14" fmla="*/ 139065 w 447675"/>
                  <a:gd name="connsiteY14" fmla="*/ 64252 h 821100"/>
                  <a:gd name="connsiteX15" fmla="*/ 150495 w 447675"/>
                  <a:gd name="connsiteY15" fmla="*/ 52913 h 821100"/>
                  <a:gd name="connsiteX16" fmla="*/ 223838 w 447675"/>
                  <a:gd name="connsiteY16" fmla="*/ 793699 h 821100"/>
                  <a:gd name="connsiteX17" fmla="*/ 183833 w 447675"/>
                  <a:gd name="connsiteY17" fmla="*/ 754014 h 821100"/>
                  <a:gd name="connsiteX18" fmla="*/ 223838 w 447675"/>
                  <a:gd name="connsiteY18" fmla="*/ 714329 h 821100"/>
                  <a:gd name="connsiteX19" fmla="*/ 263843 w 447675"/>
                  <a:gd name="connsiteY19" fmla="*/ 754014 h 821100"/>
                  <a:gd name="connsiteX20" fmla="*/ 223838 w 447675"/>
                  <a:gd name="connsiteY20" fmla="*/ 793699 h 821100"/>
                  <a:gd name="connsiteX21" fmla="*/ 416243 w 447675"/>
                  <a:gd name="connsiteY21" fmla="*/ 685983 h 821100"/>
                  <a:gd name="connsiteX22" fmla="*/ 31433 w 447675"/>
                  <a:gd name="connsiteY22" fmla="*/ 685983 h 821100"/>
                  <a:gd name="connsiteX23" fmla="*/ 31433 w 447675"/>
                  <a:gd name="connsiteY23" fmla="*/ 121890 h 821100"/>
                  <a:gd name="connsiteX24" fmla="*/ 415290 w 447675"/>
                  <a:gd name="connsiteY24" fmla="*/ 121890 h 821100"/>
                  <a:gd name="connsiteX25" fmla="*/ 416243 w 447675"/>
                  <a:gd name="connsiteY25" fmla="*/ 685983 h 821100"/>
                  <a:gd name="connsiteX26" fmla="*/ 416243 w 447675"/>
                  <a:gd name="connsiteY26" fmla="*/ 685983 h 82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47675" h="821100">
                    <a:moveTo>
                      <a:pt x="381000" y="0"/>
                    </a:moveTo>
                    <a:lnTo>
                      <a:pt x="66675" y="0"/>
                    </a:lnTo>
                    <a:cubicBezTo>
                      <a:pt x="29528" y="0"/>
                      <a:pt x="0" y="30236"/>
                      <a:pt x="0" y="66142"/>
                    </a:cubicBezTo>
                    <a:lnTo>
                      <a:pt x="0" y="754959"/>
                    </a:lnTo>
                    <a:cubicBezTo>
                      <a:pt x="0" y="791810"/>
                      <a:pt x="30480" y="821101"/>
                      <a:pt x="66675" y="821101"/>
                    </a:cubicBezTo>
                    <a:lnTo>
                      <a:pt x="381000" y="821101"/>
                    </a:lnTo>
                    <a:cubicBezTo>
                      <a:pt x="418148" y="821101"/>
                      <a:pt x="447675" y="790865"/>
                      <a:pt x="447675" y="754959"/>
                    </a:cubicBezTo>
                    <a:lnTo>
                      <a:pt x="447675" y="67086"/>
                    </a:lnTo>
                    <a:cubicBezTo>
                      <a:pt x="447675" y="30236"/>
                      <a:pt x="418148" y="0"/>
                      <a:pt x="381000" y="0"/>
                    </a:cubicBezTo>
                    <a:close/>
                    <a:moveTo>
                      <a:pt x="150495" y="52913"/>
                    </a:moveTo>
                    <a:lnTo>
                      <a:pt x="298133" y="52913"/>
                    </a:lnTo>
                    <a:cubicBezTo>
                      <a:pt x="304800" y="52913"/>
                      <a:pt x="309563" y="57638"/>
                      <a:pt x="309563" y="64252"/>
                    </a:cubicBezTo>
                    <a:cubicBezTo>
                      <a:pt x="309563" y="70866"/>
                      <a:pt x="304800" y="75590"/>
                      <a:pt x="298133" y="75590"/>
                    </a:cubicBezTo>
                    <a:lnTo>
                      <a:pt x="150495" y="75590"/>
                    </a:lnTo>
                    <a:cubicBezTo>
                      <a:pt x="143828" y="75590"/>
                      <a:pt x="139065" y="70866"/>
                      <a:pt x="139065" y="64252"/>
                    </a:cubicBezTo>
                    <a:cubicBezTo>
                      <a:pt x="139065" y="57638"/>
                      <a:pt x="143828" y="52913"/>
                      <a:pt x="150495" y="52913"/>
                    </a:cubicBezTo>
                    <a:close/>
                    <a:moveTo>
                      <a:pt x="223838" y="793699"/>
                    </a:moveTo>
                    <a:cubicBezTo>
                      <a:pt x="201930" y="793699"/>
                      <a:pt x="183833" y="775746"/>
                      <a:pt x="183833" y="754014"/>
                    </a:cubicBezTo>
                    <a:cubicBezTo>
                      <a:pt x="183833" y="732282"/>
                      <a:pt x="201930" y="714329"/>
                      <a:pt x="223838" y="714329"/>
                    </a:cubicBezTo>
                    <a:cubicBezTo>
                      <a:pt x="245745" y="714329"/>
                      <a:pt x="263843" y="732282"/>
                      <a:pt x="263843" y="754014"/>
                    </a:cubicBezTo>
                    <a:cubicBezTo>
                      <a:pt x="263843" y="775746"/>
                      <a:pt x="245745" y="793699"/>
                      <a:pt x="223838" y="793699"/>
                    </a:cubicBezTo>
                    <a:close/>
                    <a:moveTo>
                      <a:pt x="416243" y="685983"/>
                    </a:moveTo>
                    <a:lnTo>
                      <a:pt x="31433" y="685983"/>
                    </a:lnTo>
                    <a:lnTo>
                      <a:pt x="31433" y="121890"/>
                    </a:lnTo>
                    <a:lnTo>
                      <a:pt x="415290" y="121890"/>
                    </a:lnTo>
                    <a:lnTo>
                      <a:pt x="416243" y="685983"/>
                    </a:lnTo>
                    <a:lnTo>
                      <a:pt x="416243" y="685983"/>
                    </a:lnTo>
                    <a:close/>
                  </a:path>
                </a:pathLst>
              </a:custGeom>
              <a:solidFill>
                <a:srgbClr val="0001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ore-KR" altLang="en-US"/>
              </a:p>
            </p:txBody>
          </p:sp>
          <p:sp>
            <p:nvSpPr>
              <p:cNvPr id="128" name="자유형 87">
                <a:extLst>
                  <a:ext uri="{FF2B5EF4-FFF2-40B4-BE49-F238E27FC236}">
                    <a16:creationId xmlns:a16="http://schemas.microsoft.com/office/drawing/2014/main" id="{0332575F-B833-49D0-A2E4-AF634DE72E40}"/>
                  </a:ext>
                </a:extLst>
              </p:cNvPr>
              <p:cNvSpPr/>
              <p:nvPr/>
            </p:nvSpPr>
            <p:spPr>
              <a:xfrm>
                <a:off x="3364469" y="295747"/>
                <a:ext cx="340995" cy="336377"/>
              </a:xfrm>
              <a:custGeom>
                <a:avLst/>
                <a:gdLst>
                  <a:gd name="connsiteX0" fmla="*/ 336233 w 340995"/>
                  <a:gd name="connsiteY0" fmla="*/ 316535 h 336377"/>
                  <a:gd name="connsiteX1" fmla="*/ 315278 w 340995"/>
                  <a:gd name="connsiteY1" fmla="*/ 292913 h 336377"/>
                  <a:gd name="connsiteX2" fmla="*/ 340995 w 340995"/>
                  <a:gd name="connsiteY2" fmla="*/ 233385 h 336377"/>
                  <a:gd name="connsiteX3" fmla="*/ 264795 w 340995"/>
                  <a:gd name="connsiteY3" fmla="*/ 142677 h 336377"/>
                  <a:gd name="connsiteX4" fmla="*/ 276225 w 340995"/>
                  <a:gd name="connsiteY4" fmla="*/ 102047 h 336377"/>
                  <a:gd name="connsiteX5" fmla="*/ 138113 w 340995"/>
                  <a:gd name="connsiteY5" fmla="*/ 0 h 336377"/>
                  <a:gd name="connsiteX6" fmla="*/ 0 w 340995"/>
                  <a:gd name="connsiteY6" fmla="*/ 102047 h 336377"/>
                  <a:gd name="connsiteX7" fmla="*/ 25718 w 340995"/>
                  <a:gd name="connsiteY7" fmla="*/ 161575 h 336377"/>
                  <a:gd name="connsiteX8" fmla="*/ 4763 w 340995"/>
                  <a:gd name="connsiteY8" fmla="*/ 185197 h 336377"/>
                  <a:gd name="connsiteX9" fmla="*/ 61913 w 340995"/>
                  <a:gd name="connsiteY9" fmla="*/ 187086 h 336377"/>
                  <a:gd name="connsiteX10" fmla="*/ 76200 w 340995"/>
                  <a:gd name="connsiteY10" fmla="*/ 193700 h 336377"/>
                  <a:gd name="connsiteX11" fmla="*/ 64770 w 340995"/>
                  <a:gd name="connsiteY11" fmla="*/ 234330 h 336377"/>
                  <a:gd name="connsiteX12" fmla="*/ 202883 w 340995"/>
                  <a:gd name="connsiteY12" fmla="*/ 336377 h 336377"/>
                  <a:gd name="connsiteX13" fmla="*/ 280035 w 340995"/>
                  <a:gd name="connsiteY13" fmla="*/ 319369 h 336377"/>
                  <a:gd name="connsiteX14" fmla="*/ 320040 w 340995"/>
                  <a:gd name="connsiteY14" fmla="*/ 331653 h 336377"/>
                  <a:gd name="connsiteX15" fmla="*/ 336233 w 340995"/>
                  <a:gd name="connsiteY15" fmla="*/ 316535 h 336377"/>
                  <a:gd name="connsiteX16" fmla="*/ 286703 w 340995"/>
                  <a:gd name="connsiteY16" fmla="*/ 305196 h 336377"/>
                  <a:gd name="connsiteX17" fmla="*/ 280035 w 340995"/>
                  <a:gd name="connsiteY17" fmla="*/ 303307 h 336377"/>
                  <a:gd name="connsiteX18" fmla="*/ 273368 w 340995"/>
                  <a:gd name="connsiteY18" fmla="*/ 305196 h 336377"/>
                  <a:gd name="connsiteX19" fmla="*/ 202883 w 340995"/>
                  <a:gd name="connsiteY19" fmla="*/ 321259 h 336377"/>
                  <a:gd name="connsiteX20" fmla="*/ 79057 w 340995"/>
                  <a:gd name="connsiteY20" fmla="*/ 233385 h 336377"/>
                  <a:gd name="connsiteX21" fmla="*/ 90488 w 340995"/>
                  <a:gd name="connsiteY21" fmla="*/ 197480 h 336377"/>
                  <a:gd name="connsiteX22" fmla="*/ 139065 w 340995"/>
                  <a:gd name="connsiteY22" fmla="*/ 204094 h 336377"/>
                  <a:gd name="connsiteX23" fmla="*/ 257175 w 340995"/>
                  <a:gd name="connsiteY23" fmla="*/ 154960 h 336377"/>
                  <a:gd name="connsiteX24" fmla="*/ 326708 w 340995"/>
                  <a:gd name="connsiteY24" fmla="*/ 234330 h 336377"/>
                  <a:gd name="connsiteX25" fmla="*/ 304800 w 340995"/>
                  <a:gd name="connsiteY25" fmla="*/ 283464 h 336377"/>
                  <a:gd name="connsiteX26" fmla="*/ 301943 w 340995"/>
                  <a:gd name="connsiteY26" fmla="*/ 297637 h 336377"/>
                  <a:gd name="connsiteX27" fmla="*/ 312420 w 340995"/>
                  <a:gd name="connsiteY27" fmla="*/ 315590 h 336377"/>
                  <a:gd name="connsiteX28" fmla="*/ 286703 w 340995"/>
                  <a:gd name="connsiteY28" fmla="*/ 305196 h 336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340995" h="336377">
                    <a:moveTo>
                      <a:pt x="336233" y="316535"/>
                    </a:moveTo>
                    <a:cubicBezTo>
                      <a:pt x="326708" y="312755"/>
                      <a:pt x="318135" y="302362"/>
                      <a:pt x="315278" y="292913"/>
                    </a:cubicBezTo>
                    <a:cubicBezTo>
                      <a:pt x="331470" y="275905"/>
                      <a:pt x="340995" y="256063"/>
                      <a:pt x="340995" y="233385"/>
                    </a:cubicBezTo>
                    <a:cubicBezTo>
                      <a:pt x="340995" y="193700"/>
                      <a:pt x="310515" y="159685"/>
                      <a:pt x="264795" y="142677"/>
                    </a:cubicBezTo>
                    <a:cubicBezTo>
                      <a:pt x="272415" y="130393"/>
                      <a:pt x="276225" y="116220"/>
                      <a:pt x="276225" y="102047"/>
                    </a:cubicBezTo>
                    <a:cubicBezTo>
                      <a:pt x="276225" y="45354"/>
                      <a:pt x="214313" y="0"/>
                      <a:pt x="138113" y="0"/>
                    </a:cubicBezTo>
                    <a:cubicBezTo>
                      <a:pt x="61913" y="0"/>
                      <a:pt x="0" y="45354"/>
                      <a:pt x="0" y="102047"/>
                    </a:cubicBezTo>
                    <a:cubicBezTo>
                      <a:pt x="0" y="123779"/>
                      <a:pt x="9525" y="144567"/>
                      <a:pt x="25718" y="161575"/>
                    </a:cubicBezTo>
                    <a:cubicBezTo>
                      <a:pt x="21907" y="171023"/>
                      <a:pt x="14288" y="181417"/>
                      <a:pt x="4763" y="185197"/>
                    </a:cubicBezTo>
                    <a:cubicBezTo>
                      <a:pt x="-10478" y="190866"/>
                      <a:pt x="16193" y="212598"/>
                      <a:pt x="61913" y="187086"/>
                    </a:cubicBezTo>
                    <a:cubicBezTo>
                      <a:pt x="66675" y="188976"/>
                      <a:pt x="71438" y="191811"/>
                      <a:pt x="76200" y="193700"/>
                    </a:cubicBezTo>
                    <a:cubicBezTo>
                      <a:pt x="68580" y="205984"/>
                      <a:pt x="64770" y="220157"/>
                      <a:pt x="64770" y="234330"/>
                    </a:cubicBezTo>
                    <a:cubicBezTo>
                      <a:pt x="64770" y="291023"/>
                      <a:pt x="126682" y="336377"/>
                      <a:pt x="202883" y="336377"/>
                    </a:cubicBezTo>
                    <a:cubicBezTo>
                      <a:pt x="231458" y="336377"/>
                      <a:pt x="258127" y="329763"/>
                      <a:pt x="280035" y="319369"/>
                    </a:cubicBezTo>
                    <a:cubicBezTo>
                      <a:pt x="296228" y="328818"/>
                      <a:pt x="309563" y="331653"/>
                      <a:pt x="320040" y="331653"/>
                    </a:cubicBezTo>
                    <a:cubicBezTo>
                      <a:pt x="338138" y="330708"/>
                      <a:pt x="345758" y="319369"/>
                      <a:pt x="336233" y="316535"/>
                    </a:cubicBezTo>
                    <a:close/>
                    <a:moveTo>
                      <a:pt x="286703" y="305196"/>
                    </a:moveTo>
                    <a:cubicBezTo>
                      <a:pt x="284798" y="304251"/>
                      <a:pt x="281940" y="303307"/>
                      <a:pt x="280035" y="303307"/>
                    </a:cubicBezTo>
                    <a:cubicBezTo>
                      <a:pt x="278130" y="303307"/>
                      <a:pt x="275273" y="304251"/>
                      <a:pt x="273368" y="305196"/>
                    </a:cubicBezTo>
                    <a:cubicBezTo>
                      <a:pt x="252413" y="315590"/>
                      <a:pt x="227648" y="321259"/>
                      <a:pt x="202883" y="321259"/>
                    </a:cubicBezTo>
                    <a:cubicBezTo>
                      <a:pt x="134302" y="321259"/>
                      <a:pt x="79057" y="281574"/>
                      <a:pt x="79057" y="233385"/>
                    </a:cubicBezTo>
                    <a:cubicBezTo>
                      <a:pt x="79057" y="220157"/>
                      <a:pt x="82868" y="208819"/>
                      <a:pt x="90488" y="197480"/>
                    </a:cubicBezTo>
                    <a:cubicBezTo>
                      <a:pt x="105727" y="202204"/>
                      <a:pt x="121920" y="204094"/>
                      <a:pt x="139065" y="204094"/>
                    </a:cubicBezTo>
                    <a:cubicBezTo>
                      <a:pt x="189548" y="204094"/>
                      <a:pt x="233363" y="184252"/>
                      <a:pt x="257175" y="154960"/>
                    </a:cubicBezTo>
                    <a:cubicBezTo>
                      <a:pt x="298133" y="169134"/>
                      <a:pt x="326708" y="199370"/>
                      <a:pt x="326708" y="234330"/>
                    </a:cubicBezTo>
                    <a:cubicBezTo>
                      <a:pt x="326708" y="252283"/>
                      <a:pt x="319088" y="269291"/>
                      <a:pt x="304800" y="283464"/>
                    </a:cubicBezTo>
                    <a:cubicBezTo>
                      <a:pt x="300990" y="287244"/>
                      <a:pt x="300038" y="292913"/>
                      <a:pt x="301943" y="297637"/>
                    </a:cubicBezTo>
                    <a:cubicBezTo>
                      <a:pt x="303848" y="304251"/>
                      <a:pt x="307658" y="310866"/>
                      <a:pt x="312420" y="315590"/>
                    </a:cubicBezTo>
                    <a:cubicBezTo>
                      <a:pt x="305753" y="314645"/>
                      <a:pt x="297180" y="311810"/>
                      <a:pt x="286703" y="30519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ore-KR" altLang="en-US"/>
              </a:p>
            </p:txBody>
          </p:sp>
        </p:grpSp>
        <p:grpSp>
          <p:nvGrpSpPr>
            <p:cNvPr id="107" name="그룹 106">
              <a:extLst>
                <a:ext uri="{FF2B5EF4-FFF2-40B4-BE49-F238E27FC236}">
                  <a16:creationId xmlns:a16="http://schemas.microsoft.com/office/drawing/2014/main" id="{1E287F50-F7F7-4A54-9B11-7504B58E8620}"/>
                </a:ext>
              </a:extLst>
            </p:cNvPr>
            <p:cNvGrpSpPr/>
            <p:nvPr/>
          </p:nvGrpSpPr>
          <p:grpSpPr>
            <a:xfrm>
              <a:off x="2441737" y="4379787"/>
              <a:ext cx="359840" cy="659536"/>
              <a:chOff x="3099314" y="47792"/>
              <a:chExt cx="448113" cy="821327"/>
            </a:xfrm>
          </p:grpSpPr>
          <p:sp>
            <p:nvSpPr>
              <p:cNvPr id="122" name="직사각형 121">
                <a:extLst>
                  <a:ext uri="{FF2B5EF4-FFF2-40B4-BE49-F238E27FC236}">
                    <a16:creationId xmlns:a16="http://schemas.microsoft.com/office/drawing/2014/main" id="{44FA7A71-4724-42B9-8CB7-52E5D09D8FAF}"/>
                  </a:ext>
                </a:extLst>
              </p:cNvPr>
              <p:cNvSpPr/>
              <p:nvPr/>
            </p:nvSpPr>
            <p:spPr>
              <a:xfrm>
                <a:off x="3131766" y="96808"/>
                <a:ext cx="382620" cy="7442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ko-Kore-KR" altLang="en-US"/>
              </a:p>
            </p:txBody>
          </p:sp>
          <p:sp>
            <p:nvSpPr>
              <p:cNvPr id="123" name="자유형 100">
                <a:extLst>
                  <a:ext uri="{FF2B5EF4-FFF2-40B4-BE49-F238E27FC236}">
                    <a16:creationId xmlns:a16="http://schemas.microsoft.com/office/drawing/2014/main" id="{34C748BC-4FD3-43D2-8F8C-F8FE465C9E20}"/>
                  </a:ext>
                </a:extLst>
              </p:cNvPr>
              <p:cNvSpPr/>
              <p:nvPr/>
            </p:nvSpPr>
            <p:spPr>
              <a:xfrm>
                <a:off x="3099314" y="47792"/>
                <a:ext cx="448113" cy="821327"/>
              </a:xfrm>
              <a:custGeom>
                <a:avLst/>
                <a:gdLst>
                  <a:gd name="connsiteX0" fmla="*/ 381143 w 448113"/>
                  <a:gd name="connsiteY0" fmla="*/ 0 h 821327"/>
                  <a:gd name="connsiteX1" fmla="*/ 66970 w 448113"/>
                  <a:gd name="connsiteY1" fmla="*/ 0 h 821327"/>
                  <a:gd name="connsiteX2" fmla="*/ 0 w 448113"/>
                  <a:gd name="connsiteY2" fmla="*/ 66435 h 821327"/>
                  <a:gd name="connsiteX3" fmla="*/ 0 w 448113"/>
                  <a:gd name="connsiteY3" fmla="*/ 754893 h 821327"/>
                  <a:gd name="connsiteX4" fmla="*/ 66970 w 448113"/>
                  <a:gd name="connsiteY4" fmla="*/ 821328 h 821327"/>
                  <a:gd name="connsiteX5" fmla="*/ 381143 w 448113"/>
                  <a:gd name="connsiteY5" fmla="*/ 821328 h 821327"/>
                  <a:gd name="connsiteX6" fmla="*/ 448113 w 448113"/>
                  <a:gd name="connsiteY6" fmla="*/ 754893 h 821327"/>
                  <a:gd name="connsiteX7" fmla="*/ 448113 w 448113"/>
                  <a:gd name="connsiteY7" fmla="*/ 66444 h 821327"/>
                  <a:gd name="connsiteX8" fmla="*/ 381143 w 448113"/>
                  <a:gd name="connsiteY8" fmla="*/ 0 h 821327"/>
                  <a:gd name="connsiteX9" fmla="*/ 150466 w 448113"/>
                  <a:gd name="connsiteY9" fmla="*/ 52271 h 821327"/>
                  <a:gd name="connsiteX10" fmla="*/ 297637 w 448113"/>
                  <a:gd name="connsiteY10" fmla="*/ 52271 h 821327"/>
                  <a:gd name="connsiteX11" fmla="*/ 308962 w 448113"/>
                  <a:gd name="connsiteY11" fmla="*/ 63505 h 821327"/>
                  <a:gd name="connsiteX12" fmla="*/ 297637 w 448113"/>
                  <a:gd name="connsiteY12" fmla="*/ 74740 h 821327"/>
                  <a:gd name="connsiteX13" fmla="*/ 150466 w 448113"/>
                  <a:gd name="connsiteY13" fmla="*/ 74740 h 821327"/>
                  <a:gd name="connsiteX14" fmla="*/ 139141 w 448113"/>
                  <a:gd name="connsiteY14" fmla="*/ 63505 h 821327"/>
                  <a:gd name="connsiteX15" fmla="*/ 150466 w 448113"/>
                  <a:gd name="connsiteY15" fmla="*/ 52271 h 821327"/>
                  <a:gd name="connsiteX16" fmla="*/ 224057 w 448113"/>
                  <a:gd name="connsiteY16" fmla="*/ 793057 h 821327"/>
                  <a:gd name="connsiteX17" fmla="*/ 184175 w 448113"/>
                  <a:gd name="connsiteY17" fmla="*/ 753495 h 821327"/>
                  <a:gd name="connsiteX18" fmla="*/ 224057 w 448113"/>
                  <a:gd name="connsiteY18" fmla="*/ 713932 h 821327"/>
                  <a:gd name="connsiteX19" fmla="*/ 263938 w 448113"/>
                  <a:gd name="connsiteY19" fmla="*/ 753495 h 821327"/>
                  <a:gd name="connsiteX20" fmla="*/ 224057 w 448113"/>
                  <a:gd name="connsiteY20" fmla="*/ 793057 h 821327"/>
                  <a:gd name="connsiteX21" fmla="*/ 416071 w 448113"/>
                  <a:gd name="connsiteY21" fmla="*/ 686068 h 821327"/>
                  <a:gd name="connsiteX22" fmla="*/ 32042 w 448113"/>
                  <a:gd name="connsiteY22" fmla="*/ 686068 h 821327"/>
                  <a:gd name="connsiteX23" fmla="*/ 32042 w 448113"/>
                  <a:gd name="connsiteY23" fmla="*/ 121379 h 821327"/>
                  <a:gd name="connsiteX24" fmla="*/ 416071 w 448113"/>
                  <a:gd name="connsiteY24" fmla="*/ 121379 h 821327"/>
                  <a:gd name="connsiteX25" fmla="*/ 416071 w 448113"/>
                  <a:gd name="connsiteY25" fmla="*/ 686068 h 821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48113" h="821327">
                    <a:moveTo>
                      <a:pt x="381143" y="0"/>
                    </a:moveTo>
                    <a:lnTo>
                      <a:pt x="66970" y="0"/>
                    </a:lnTo>
                    <a:cubicBezTo>
                      <a:pt x="30137" y="0"/>
                      <a:pt x="0" y="29896"/>
                      <a:pt x="0" y="66435"/>
                    </a:cubicBezTo>
                    <a:lnTo>
                      <a:pt x="0" y="754893"/>
                    </a:lnTo>
                    <a:cubicBezTo>
                      <a:pt x="0" y="791431"/>
                      <a:pt x="30137" y="821328"/>
                      <a:pt x="66970" y="821328"/>
                    </a:cubicBezTo>
                    <a:lnTo>
                      <a:pt x="381143" y="821328"/>
                    </a:lnTo>
                    <a:cubicBezTo>
                      <a:pt x="417976" y="821328"/>
                      <a:pt x="448113" y="791431"/>
                      <a:pt x="448113" y="754893"/>
                    </a:cubicBezTo>
                    <a:lnTo>
                      <a:pt x="448113" y="66444"/>
                    </a:lnTo>
                    <a:cubicBezTo>
                      <a:pt x="448123" y="29905"/>
                      <a:pt x="417976" y="0"/>
                      <a:pt x="381143" y="0"/>
                    </a:cubicBezTo>
                    <a:close/>
                    <a:moveTo>
                      <a:pt x="150466" y="52271"/>
                    </a:moveTo>
                    <a:lnTo>
                      <a:pt x="297637" y="52271"/>
                    </a:lnTo>
                    <a:cubicBezTo>
                      <a:pt x="303867" y="52271"/>
                      <a:pt x="308962" y="57326"/>
                      <a:pt x="308962" y="63505"/>
                    </a:cubicBezTo>
                    <a:cubicBezTo>
                      <a:pt x="308962" y="69685"/>
                      <a:pt x="303867" y="74740"/>
                      <a:pt x="297637" y="74740"/>
                    </a:cubicBezTo>
                    <a:lnTo>
                      <a:pt x="150466" y="74740"/>
                    </a:lnTo>
                    <a:cubicBezTo>
                      <a:pt x="144237" y="74740"/>
                      <a:pt x="139141" y="69685"/>
                      <a:pt x="139141" y="63505"/>
                    </a:cubicBezTo>
                    <a:cubicBezTo>
                      <a:pt x="139141" y="57326"/>
                      <a:pt x="144237" y="52271"/>
                      <a:pt x="150466" y="52271"/>
                    </a:cubicBezTo>
                    <a:close/>
                    <a:moveTo>
                      <a:pt x="224057" y="793057"/>
                    </a:moveTo>
                    <a:cubicBezTo>
                      <a:pt x="202035" y="793057"/>
                      <a:pt x="184175" y="775340"/>
                      <a:pt x="184175" y="753495"/>
                    </a:cubicBezTo>
                    <a:cubicBezTo>
                      <a:pt x="184175" y="731649"/>
                      <a:pt x="202035" y="713932"/>
                      <a:pt x="224057" y="713932"/>
                    </a:cubicBezTo>
                    <a:cubicBezTo>
                      <a:pt x="246078" y="713932"/>
                      <a:pt x="263938" y="731649"/>
                      <a:pt x="263938" y="753495"/>
                    </a:cubicBezTo>
                    <a:cubicBezTo>
                      <a:pt x="263938" y="775350"/>
                      <a:pt x="246078" y="793057"/>
                      <a:pt x="224057" y="793057"/>
                    </a:cubicBezTo>
                    <a:close/>
                    <a:moveTo>
                      <a:pt x="416071" y="686068"/>
                    </a:moveTo>
                    <a:lnTo>
                      <a:pt x="32042" y="686068"/>
                    </a:lnTo>
                    <a:lnTo>
                      <a:pt x="32042" y="121379"/>
                    </a:lnTo>
                    <a:lnTo>
                      <a:pt x="416071" y="121379"/>
                    </a:lnTo>
                    <a:lnTo>
                      <a:pt x="416071" y="686068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ore-KR" altLang="en-US"/>
              </a:p>
            </p:txBody>
          </p:sp>
          <p:sp>
            <p:nvSpPr>
              <p:cNvPr id="124" name="자유형 101">
                <a:extLst>
                  <a:ext uri="{FF2B5EF4-FFF2-40B4-BE49-F238E27FC236}">
                    <a16:creationId xmlns:a16="http://schemas.microsoft.com/office/drawing/2014/main" id="{054EE4CB-CFAF-445F-978F-4073D03D596A}"/>
                  </a:ext>
                </a:extLst>
              </p:cNvPr>
              <p:cNvSpPr/>
              <p:nvPr/>
            </p:nvSpPr>
            <p:spPr>
              <a:xfrm>
                <a:off x="3164855" y="260749"/>
                <a:ext cx="317058" cy="207155"/>
              </a:xfrm>
              <a:custGeom>
                <a:avLst/>
                <a:gdLst>
                  <a:gd name="connsiteX0" fmla="*/ 150619 w 317058"/>
                  <a:gd name="connsiteY0" fmla="*/ 0 h 207155"/>
                  <a:gd name="connsiteX1" fmla="*/ 77772 w 317058"/>
                  <a:gd name="connsiteY1" fmla="*/ 63260 h 207155"/>
                  <a:gd name="connsiteX2" fmla="*/ 72619 w 317058"/>
                  <a:gd name="connsiteY2" fmla="*/ 63080 h 207155"/>
                  <a:gd name="connsiteX3" fmla="*/ 0 w 317058"/>
                  <a:gd name="connsiteY3" fmla="*/ 135118 h 207155"/>
                  <a:gd name="connsiteX4" fmla="*/ 68094 w 317058"/>
                  <a:gd name="connsiteY4" fmla="*/ 207014 h 207155"/>
                  <a:gd name="connsiteX5" fmla="*/ 168373 w 317058"/>
                  <a:gd name="connsiteY5" fmla="*/ 207155 h 207155"/>
                  <a:gd name="connsiteX6" fmla="*/ 275882 w 317058"/>
                  <a:gd name="connsiteY6" fmla="*/ 206900 h 207155"/>
                  <a:gd name="connsiteX7" fmla="*/ 317059 w 317058"/>
                  <a:gd name="connsiteY7" fmla="*/ 161508 h 207155"/>
                  <a:gd name="connsiteX8" fmla="*/ 288569 w 317058"/>
                  <a:gd name="connsiteY8" fmla="*/ 119301 h 207155"/>
                  <a:gd name="connsiteX9" fmla="*/ 291922 w 317058"/>
                  <a:gd name="connsiteY9" fmla="*/ 101074 h 207155"/>
                  <a:gd name="connsiteX10" fmla="*/ 240001 w 317058"/>
                  <a:gd name="connsiteY10" fmla="*/ 49568 h 207155"/>
                  <a:gd name="connsiteX11" fmla="*/ 221342 w 317058"/>
                  <a:gd name="connsiteY11" fmla="*/ 53008 h 207155"/>
                  <a:gd name="connsiteX12" fmla="*/ 150619 w 317058"/>
                  <a:gd name="connsiteY12" fmla="*/ 0 h 207155"/>
                  <a:gd name="connsiteX13" fmla="*/ 150619 w 317058"/>
                  <a:gd name="connsiteY13" fmla="*/ 0 h 20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17058" h="207155">
                    <a:moveTo>
                      <a:pt x="150619" y="0"/>
                    </a:moveTo>
                    <a:cubicBezTo>
                      <a:pt x="113328" y="0"/>
                      <a:pt x="82525" y="27553"/>
                      <a:pt x="77772" y="63260"/>
                    </a:cubicBezTo>
                    <a:cubicBezTo>
                      <a:pt x="76067" y="63137"/>
                      <a:pt x="74352" y="63080"/>
                      <a:pt x="72619" y="63080"/>
                    </a:cubicBezTo>
                    <a:cubicBezTo>
                      <a:pt x="32509" y="63080"/>
                      <a:pt x="0" y="95329"/>
                      <a:pt x="0" y="135118"/>
                    </a:cubicBezTo>
                    <a:cubicBezTo>
                      <a:pt x="0" y="173395"/>
                      <a:pt x="30089" y="204689"/>
                      <a:pt x="68094" y="207014"/>
                    </a:cubicBezTo>
                    <a:lnTo>
                      <a:pt x="168373" y="207155"/>
                    </a:lnTo>
                    <a:lnTo>
                      <a:pt x="275882" y="206900"/>
                    </a:lnTo>
                    <a:cubicBezTo>
                      <a:pt x="299018" y="204500"/>
                      <a:pt x="317059" y="185102"/>
                      <a:pt x="317059" y="161508"/>
                    </a:cubicBezTo>
                    <a:cubicBezTo>
                      <a:pt x="317059" y="142460"/>
                      <a:pt x="305286" y="126141"/>
                      <a:pt x="288569" y="119301"/>
                    </a:cubicBezTo>
                    <a:cubicBezTo>
                      <a:pt x="290732" y="113631"/>
                      <a:pt x="291922" y="107490"/>
                      <a:pt x="291922" y="101074"/>
                    </a:cubicBezTo>
                    <a:cubicBezTo>
                      <a:pt x="291922" y="72633"/>
                      <a:pt x="268681" y="49568"/>
                      <a:pt x="240001" y="49568"/>
                    </a:cubicBezTo>
                    <a:cubicBezTo>
                      <a:pt x="233420" y="49568"/>
                      <a:pt x="227133" y="50797"/>
                      <a:pt x="221342" y="53008"/>
                    </a:cubicBezTo>
                    <a:cubicBezTo>
                      <a:pt x="212608" y="22422"/>
                      <a:pt x="184252" y="0"/>
                      <a:pt x="150619" y="0"/>
                    </a:cubicBezTo>
                    <a:lnTo>
                      <a:pt x="1506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ore-KR" altLang="en-US"/>
              </a:p>
            </p:txBody>
          </p:sp>
          <p:sp>
            <p:nvSpPr>
              <p:cNvPr id="125" name="자유형 102">
                <a:extLst>
                  <a:ext uri="{FF2B5EF4-FFF2-40B4-BE49-F238E27FC236}">
                    <a16:creationId xmlns:a16="http://schemas.microsoft.com/office/drawing/2014/main" id="{2A6F094C-9D1D-4E98-B456-A4C6FADFE178}"/>
                  </a:ext>
                </a:extLst>
              </p:cNvPr>
              <p:cNvSpPr/>
              <p:nvPr/>
            </p:nvSpPr>
            <p:spPr>
              <a:xfrm>
                <a:off x="3260010" y="509281"/>
                <a:ext cx="126730" cy="149735"/>
              </a:xfrm>
              <a:custGeom>
                <a:avLst/>
                <a:gdLst>
                  <a:gd name="connsiteX0" fmla="*/ 0 w 126730"/>
                  <a:gd name="connsiteY0" fmla="*/ 44258 h 149735"/>
                  <a:gd name="connsiteX1" fmla="*/ 63360 w 126730"/>
                  <a:gd name="connsiteY1" fmla="*/ 149735 h 149735"/>
                  <a:gd name="connsiteX2" fmla="*/ 126730 w 126730"/>
                  <a:gd name="connsiteY2" fmla="*/ 44258 h 149735"/>
                  <a:gd name="connsiteX3" fmla="*/ 86725 w 126730"/>
                  <a:gd name="connsiteY3" fmla="*/ 44258 h 149735"/>
                  <a:gd name="connsiteX4" fmla="*/ 86725 w 126730"/>
                  <a:gd name="connsiteY4" fmla="*/ 0 h 149735"/>
                  <a:gd name="connsiteX5" fmla="*/ 40005 w 126730"/>
                  <a:gd name="connsiteY5" fmla="*/ 0 h 149735"/>
                  <a:gd name="connsiteX6" fmla="*/ 40005 w 126730"/>
                  <a:gd name="connsiteY6" fmla="*/ 44258 h 149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6730" h="149735">
                    <a:moveTo>
                      <a:pt x="0" y="44258"/>
                    </a:moveTo>
                    <a:lnTo>
                      <a:pt x="63360" y="149735"/>
                    </a:lnTo>
                    <a:lnTo>
                      <a:pt x="126730" y="44258"/>
                    </a:lnTo>
                    <a:lnTo>
                      <a:pt x="86725" y="44258"/>
                    </a:lnTo>
                    <a:lnTo>
                      <a:pt x="86725" y="0"/>
                    </a:lnTo>
                    <a:lnTo>
                      <a:pt x="40005" y="0"/>
                    </a:lnTo>
                    <a:lnTo>
                      <a:pt x="40005" y="44258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ore-KR" altLang="en-US"/>
              </a:p>
            </p:txBody>
          </p:sp>
        </p:grpSp>
        <p:grpSp>
          <p:nvGrpSpPr>
            <p:cNvPr id="108" name="그룹 107">
              <a:extLst>
                <a:ext uri="{FF2B5EF4-FFF2-40B4-BE49-F238E27FC236}">
                  <a16:creationId xmlns:a16="http://schemas.microsoft.com/office/drawing/2014/main" id="{2E628F4D-754B-4DEB-9F7B-F9905D6ACE93}"/>
                </a:ext>
              </a:extLst>
            </p:cNvPr>
            <p:cNvGrpSpPr/>
            <p:nvPr/>
          </p:nvGrpSpPr>
          <p:grpSpPr>
            <a:xfrm>
              <a:off x="1371640" y="3570711"/>
              <a:ext cx="373273" cy="684636"/>
              <a:chOff x="3567838" y="59099"/>
              <a:chExt cx="447675" cy="821100"/>
            </a:xfrm>
          </p:grpSpPr>
          <p:sp>
            <p:nvSpPr>
              <p:cNvPr id="114" name="직사각형 113">
                <a:extLst>
                  <a:ext uri="{FF2B5EF4-FFF2-40B4-BE49-F238E27FC236}">
                    <a16:creationId xmlns:a16="http://schemas.microsoft.com/office/drawing/2014/main" id="{098F612D-CEC5-44FC-8BB2-2C87A2E1BAA7}"/>
                  </a:ext>
                </a:extLst>
              </p:cNvPr>
              <p:cNvSpPr/>
              <p:nvPr/>
            </p:nvSpPr>
            <p:spPr>
              <a:xfrm>
                <a:off x="3598884" y="109291"/>
                <a:ext cx="382620" cy="7442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ko-Kore-KR" altLang="en-US"/>
              </a:p>
            </p:txBody>
          </p:sp>
          <p:sp>
            <p:nvSpPr>
              <p:cNvPr id="115" name="자유형 119">
                <a:extLst>
                  <a:ext uri="{FF2B5EF4-FFF2-40B4-BE49-F238E27FC236}">
                    <a16:creationId xmlns:a16="http://schemas.microsoft.com/office/drawing/2014/main" id="{505F1FA3-FE96-413B-B11A-C9BB38D68CCC}"/>
                  </a:ext>
                </a:extLst>
              </p:cNvPr>
              <p:cNvSpPr/>
              <p:nvPr/>
            </p:nvSpPr>
            <p:spPr>
              <a:xfrm>
                <a:off x="3567838" y="59099"/>
                <a:ext cx="447675" cy="821100"/>
              </a:xfrm>
              <a:custGeom>
                <a:avLst/>
                <a:gdLst>
                  <a:gd name="connsiteX0" fmla="*/ 381000 w 447675"/>
                  <a:gd name="connsiteY0" fmla="*/ 0 h 821100"/>
                  <a:gd name="connsiteX1" fmla="*/ 66675 w 447675"/>
                  <a:gd name="connsiteY1" fmla="*/ 0 h 821100"/>
                  <a:gd name="connsiteX2" fmla="*/ 0 w 447675"/>
                  <a:gd name="connsiteY2" fmla="*/ 66141 h 821100"/>
                  <a:gd name="connsiteX3" fmla="*/ 0 w 447675"/>
                  <a:gd name="connsiteY3" fmla="*/ 754959 h 821100"/>
                  <a:gd name="connsiteX4" fmla="*/ 66675 w 447675"/>
                  <a:gd name="connsiteY4" fmla="*/ 821101 h 821100"/>
                  <a:gd name="connsiteX5" fmla="*/ 381000 w 447675"/>
                  <a:gd name="connsiteY5" fmla="*/ 821101 h 821100"/>
                  <a:gd name="connsiteX6" fmla="*/ 447675 w 447675"/>
                  <a:gd name="connsiteY6" fmla="*/ 754959 h 821100"/>
                  <a:gd name="connsiteX7" fmla="*/ 447675 w 447675"/>
                  <a:gd name="connsiteY7" fmla="*/ 66141 h 821100"/>
                  <a:gd name="connsiteX8" fmla="*/ 381000 w 447675"/>
                  <a:gd name="connsiteY8" fmla="*/ 0 h 821100"/>
                  <a:gd name="connsiteX9" fmla="*/ 150495 w 447675"/>
                  <a:gd name="connsiteY9" fmla="*/ 51968 h 821100"/>
                  <a:gd name="connsiteX10" fmla="*/ 298132 w 447675"/>
                  <a:gd name="connsiteY10" fmla="*/ 51968 h 821100"/>
                  <a:gd name="connsiteX11" fmla="*/ 309563 w 447675"/>
                  <a:gd name="connsiteY11" fmla="*/ 63307 h 821100"/>
                  <a:gd name="connsiteX12" fmla="*/ 298132 w 447675"/>
                  <a:gd name="connsiteY12" fmla="*/ 74646 h 821100"/>
                  <a:gd name="connsiteX13" fmla="*/ 150495 w 447675"/>
                  <a:gd name="connsiteY13" fmla="*/ 74646 h 821100"/>
                  <a:gd name="connsiteX14" fmla="*/ 139065 w 447675"/>
                  <a:gd name="connsiteY14" fmla="*/ 63307 h 821100"/>
                  <a:gd name="connsiteX15" fmla="*/ 150495 w 447675"/>
                  <a:gd name="connsiteY15" fmla="*/ 51968 h 821100"/>
                  <a:gd name="connsiteX16" fmla="*/ 223838 w 447675"/>
                  <a:gd name="connsiteY16" fmla="*/ 792754 h 821100"/>
                  <a:gd name="connsiteX17" fmla="*/ 183832 w 447675"/>
                  <a:gd name="connsiteY17" fmla="*/ 753069 h 821100"/>
                  <a:gd name="connsiteX18" fmla="*/ 223838 w 447675"/>
                  <a:gd name="connsiteY18" fmla="*/ 713384 h 821100"/>
                  <a:gd name="connsiteX19" fmla="*/ 263843 w 447675"/>
                  <a:gd name="connsiteY19" fmla="*/ 753069 h 821100"/>
                  <a:gd name="connsiteX20" fmla="*/ 223838 w 447675"/>
                  <a:gd name="connsiteY20" fmla="*/ 792754 h 821100"/>
                  <a:gd name="connsiteX21" fmla="*/ 416243 w 447675"/>
                  <a:gd name="connsiteY21" fmla="*/ 685983 h 821100"/>
                  <a:gd name="connsiteX22" fmla="*/ 32385 w 447675"/>
                  <a:gd name="connsiteY22" fmla="*/ 685983 h 821100"/>
                  <a:gd name="connsiteX23" fmla="*/ 32385 w 447675"/>
                  <a:gd name="connsiteY23" fmla="*/ 120945 h 821100"/>
                  <a:gd name="connsiteX24" fmla="*/ 416243 w 447675"/>
                  <a:gd name="connsiteY24" fmla="*/ 120945 h 821100"/>
                  <a:gd name="connsiteX25" fmla="*/ 416243 w 447675"/>
                  <a:gd name="connsiteY25" fmla="*/ 685983 h 82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47675" h="821100">
                    <a:moveTo>
                      <a:pt x="381000" y="0"/>
                    </a:moveTo>
                    <a:lnTo>
                      <a:pt x="66675" y="0"/>
                    </a:lnTo>
                    <a:cubicBezTo>
                      <a:pt x="29528" y="0"/>
                      <a:pt x="0" y="30236"/>
                      <a:pt x="0" y="66141"/>
                    </a:cubicBezTo>
                    <a:lnTo>
                      <a:pt x="0" y="754959"/>
                    </a:lnTo>
                    <a:cubicBezTo>
                      <a:pt x="0" y="791810"/>
                      <a:pt x="30480" y="821101"/>
                      <a:pt x="66675" y="821101"/>
                    </a:cubicBezTo>
                    <a:lnTo>
                      <a:pt x="381000" y="821101"/>
                    </a:lnTo>
                    <a:cubicBezTo>
                      <a:pt x="418147" y="821101"/>
                      <a:pt x="447675" y="790865"/>
                      <a:pt x="447675" y="754959"/>
                    </a:cubicBezTo>
                    <a:lnTo>
                      <a:pt x="447675" y="66141"/>
                    </a:lnTo>
                    <a:cubicBezTo>
                      <a:pt x="447675" y="30236"/>
                      <a:pt x="418147" y="0"/>
                      <a:pt x="381000" y="0"/>
                    </a:cubicBezTo>
                    <a:close/>
                    <a:moveTo>
                      <a:pt x="150495" y="51968"/>
                    </a:moveTo>
                    <a:lnTo>
                      <a:pt x="298132" y="51968"/>
                    </a:lnTo>
                    <a:cubicBezTo>
                      <a:pt x="304800" y="51968"/>
                      <a:pt x="309563" y="56693"/>
                      <a:pt x="309563" y="63307"/>
                    </a:cubicBezTo>
                    <a:cubicBezTo>
                      <a:pt x="309563" y="69921"/>
                      <a:pt x="304800" y="74646"/>
                      <a:pt x="298132" y="74646"/>
                    </a:cubicBezTo>
                    <a:lnTo>
                      <a:pt x="150495" y="74646"/>
                    </a:lnTo>
                    <a:cubicBezTo>
                      <a:pt x="143828" y="74646"/>
                      <a:pt x="139065" y="69921"/>
                      <a:pt x="139065" y="63307"/>
                    </a:cubicBezTo>
                    <a:cubicBezTo>
                      <a:pt x="139065" y="56693"/>
                      <a:pt x="143828" y="51968"/>
                      <a:pt x="150495" y="51968"/>
                    </a:cubicBezTo>
                    <a:close/>
                    <a:moveTo>
                      <a:pt x="223838" y="792754"/>
                    </a:moveTo>
                    <a:cubicBezTo>
                      <a:pt x="201930" y="792754"/>
                      <a:pt x="183832" y="774801"/>
                      <a:pt x="183832" y="753069"/>
                    </a:cubicBezTo>
                    <a:cubicBezTo>
                      <a:pt x="183832" y="731337"/>
                      <a:pt x="201930" y="713384"/>
                      <a:pt x="223838" y="713384"/>
                    </a:cubicBezTo>
                    <a:cubicBezTo>
                      <a:pt x="245745" y="713384"/>
                      <a:pt x="263843" y="731337"/>
                      <a:pt x="263843" y="753069"/>
                    </a:cubicBezTo>
                    <a:cubicBezTo>
                      <a:pt x="263843" y="775746"/>
                      <a:pt x="245745" y="792754"/>
                      <a:pt x="223838" y="792754"/>
                    </a:cubicBezTo>
                    <a:close/>
                    <a:moveTo>
                      <a:pt x="416243" y="685983"/>
                    </a:moveTo>
                    <a:lnTo>
                      <a:pt x="32385" y="685983"/>
                    </a:lnTo>
                    <a:lnTo>
                      <a:pt x="32385" y="120945"/>
                    </a:lnTo>
                    <a:lnTo>
                      <a:pt x="416243" y="120945"/>
                    </a:lnTo>
                    <a:lnTo>
                      <a:pt x="416243" y="685983"/>
                    </a:lnTo>
                    <a:close/>
                  </a:path>
                </a:pathLst>
              </a:custGeom>
              <a:solidFill>
                <a:srgbClr val="0001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ore-KR" altLang="en-US"/>
              </a:p>
            </p:txBody>
          </p:sp>
          <p:grpSp>
            <p:nvGrpSpPr>
              <p:cNvPr id="116" name="그래픽 107">
                <a:extLst>
                  <a:ext uri="{FF2B5EF4-FFF2-40B4-BE49-F238E27FC236}">
                    <a16:creationId xmlns:a16="http://schemas.microsoft.com/office/drawing/2014/main" id="{131563EA-61C4-4141-B746-40A3407ACC41}"/>
                  </a:ext>
                </a:extLst>
              </p:cNvPr>
              <p:cNvGrpSpPr/>
              <p:nvPr/>
            </p:nvGrpSpPr>
            <p:grpSpPr>
              <a:xfrm>
                <a:off x="3646895" y="352956"/>
                <a:ext cx="290512" cy="190865"/>
                <a:chOff x="120746" y="2689820"/>
                <a:chExt cx="290512" cy="190865"/>
              </a:xfrm>
              <a:solidFill>
                <a:srgbClr val="000000"/>
              </a:solidFill>
            </p:grpSpPr>
            <p:sp>
              <p:nvSpPr>
                <p:cNvPr id="117" name="자유형 121">
                  <a:extLst>
                    <a:ext uri="{FF2B5EF4-FFF2-40B4-BE49-F238E27FC236}">
                      <a16:creationId xmlns:a16="http://schemas.microsoft.com/office/drawing/2014/main" id="{701D3503-1CEE-4B67-B657-9A8E56A6435A}"/>
                    </a:ext>
                  </a:extLst>
                </p:cNvPr>
                <p:cNvSpPr/>
                <p:nvPr/>
              </p:nvSpPr>
              <p:spPr>
                <a:xfrm>
                  <a:off x="122652" y="2689820"/>
                  <a:ext cx="283844" cy="111496"/>
                </a:xfrm>
                <a:custGeom>
                  <a:avLst/>
                  <a:gdLst>
                    <a:gd name="connsiteX0" fmla="*/ 273368 w 283844"/>
                    <a:gd name="connsiteY0" fmla="*/ 3779 h 111496"/>
                    <a:gd name="connsiteX1" fmla="*/ 273368 w 283844"/>
                    <a:gd name="connsiteY1" fmla="*/ 3779 h 111496"/>
                    <a:gd name="connsiteX2" fmla="*/ 269557 w 283844"/>
                    <a:gd name="connsiteY2" fmla="*/ 1890 h 111496"/>
                    <a:gd name="connsiteX3" fmla="*/ 268605 w 283844"/>
                    <a:gd name="connsiteY3" fmla="*/ 1890 h 111496"/>
                    <a:gd name="connsiteX4" fmla="*/ 264795 w 283844"/>
                    <a:gd name="connsiteY4" fmla="*/ 945 h 111496"/>
                    <a:gd name="connsiteX5" fmla="*/ 263843 w 283844"/>
                    <a:gd name="connsiteY5" fmla="*/ 945 h 111496"/>
                    <a:gd name="connsiteX6" fmla="*/ 260032 w 283844"/>
                    <a:gd name="connsiteY6" fmla="*/ 0 h 111496"/>
                    <a:gd name="connsiteX7" fmla="*/ 259080 w 283844"/>
                    <a:gd name="connsiteY7" fmla="*/ 0 h 111496"/>
                    <a:gd name="connsiteX8" fmla="*/ 255270 w 283844"/>
                    <a:gd name="connsiteY8" fmla="*/ 0 h 111496"/>
                    <a:gd name="connsiteX9" fmla="*/ 29528 w 283844"/>
                    <a:gd name="connsiteY9" fmla="*/ 0 h 111496"/>
                    <a:gd name="connsiteX10" fmla="*/ 25718 w 283844"/>
                    <a:gd name="connsiteY10" fmla="*/ 0 h 111496"/>
                    <a:gd name="connsiteX11" fmla="*/ 24765 w 283844"/>
                    <a:gd name="connsiteY11" fmla="*/ 0 h 111496"/>
                    <a:gd name="connsiteX12" fmla="*/ 20955 w 283844"/>
                    <a:gd name="connsiteY12" fmla="*/ 945 h 111496"/>
                    <a:gd name="connsiteX13" fmla="*/ 20003 w 283844"/>
                    <a:gd name="connsiteY13" fmla="*/ 945 h 111496"/>
                    <a:gd name="connsiteX14" fmla="*/ 16193 w 283844"/>
                    <a:gd name="connsiteY14" fmla="*/ 1890 h 111496"/>
                    <a:gd name="connsiteX15" fmla="*/ 15240 w 283844"/>
                    <a:gd name="connsiteY15" fmla="*/ 1890 h 111496"/>
                    <a:gd name="connsiteX16" fmla="*/ 12382 w 283844"/>
                    <a:gd name="connsiteY16" fmla="*/ 3779 h 111496"/>
                    <a:gd name="connsiteX17" fmla="*/ 11430 w 283844"/>
                    <a:gd name="connsiteY17" fmla="*/ 3779 h 111496"/>
                    <a:gd name="connsiteX18" fmla="*/ 4763 w 283844"/>
                    <a:gd name="connsiteY18" fmla="*/ 9449 h 111496"/>
                    <a:gd name="connsiteX19" fmla="*/ 4763 w 283844"/>
                    <a:gd name="connsiteY19" fmla="*/ 9449 h 111496"/>
                    <a:gd name="connsiteX20" fmla="*/ 0 w 283844"/>
                    <a:gd name="connsiteY20" fmla="*/ 17008 h 111496"/>
                    <a:gd name="connsiteX21" fmla="*/ 3810 w 283844"/>
                    <a:gd name="connsiteY21" fmla="*/ 19843 h 111496"/>
                    <a:gd name="connsiteX22" fmla="*/ 127635 w 283844"/>
                    <a:gd name="connsiteY22" fmla="*/ 106772 h 111496"/>
                    <a:gd name="connsiteX23" fmla="*/ 141922 w 283844"/>
                    <a:gd name="connsiteY23" fmla="*/ 111496 h 111496"/>
                    <a:gd name="connsiteX24" fmla="*/ 156210 w 283844"/>
                    <a:gd name="connsiteY24" fmla="*/ 106772 h 111496"/>
                    <a:gd name="connsiteX25" fmla="*/ 280035 w 283844"/>
                    <a:gd name="connsiteY25" fmla="*/ 19843 h 111496"/>
                    <a:gd name="connsiteX26" fmla="*/ 283845 w 283844"/>
                    <a:gd name="connsiteY26" fmla="*/ 17008 h 111496"/>
                    <a:gd name="connsiteX27" fmla="*/ 279082 w 283844"/>
                    <a:gd name="connsiteY27" fmla="*/ 9449 h 111496"/>
                    <a:gd name="connsiteX28" fmla="*/ 279082 w 283844"/>
                    <a:gd name="connsiteY28" fmla="*/ 9449 h 111496"/>
                    <a:gd name="connsiteX29" fmla="*/ 273368 w 283844"/>
                    <a:gd name="connsiteY29" fmla="*/ 3779 h 111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283844" h="111496">
                      <a:moveTo>
                        <a:pt x="273368" y="3779"/>
                      </a:moveTo>
                      <a:cubicBezTo>
                        <a:pt x="273368" y="3779"/>
                        <a:pt x="273368" y="3779"/>
                        <a:pt x="273368" y="3779"/>
                      </a:cubicBezTo>
                      <a:cubicBezTo>
                        <a:pt x="271463" y="2835"/>
                        <a:pt x="270510" y="1890"/>
                        <a:pt x="269557" y="1890"/>
                      </a:cubicBezTo>
                      <a:cubicBezTo>
                        <a:pt x="269557" y="1890"/>
                        <a:pt x="269557" y="1890"/>
                        <a:pt x="268605" y="1890"/>
                      </a:cubicBezTo>
                      <a:cubicBezTo>
                        <a:pt x="267653" y="945"/>
                        <a:pt x="265747" y="945"/>
                        <a:pt x="264795" y="945"/>
                      </a:cubicBezTo>
                      <a:cubicBezTo>
                        <a:pt x="264795" y="945"/>
                        <a:pt x="264795" y="945"/>
                        <a:pt x="263843" y="945"/>
                      </a:cubicBezTo>
                      <a:cubicBezTo>
                        <a:pt x="262890" y="945"/>
                        <a:pt x="261938" y="0"/>
                        <a:pt x="260032" y="0"/>
                      </a:cubicBezTo>
                      <a:cubicBezTo>
                        <a:pt x="260032" y="0"/>
                        <a:pt x="259080" y="0"/>
                        <a:pt x="259080" y="0"/>
                      </a:cubicBezTo>
                      <a:cubicBezTo>
                        <a:pt x="258128" y="0"/>
                        <a:pt x="256222" y="0"/>
                        <a:pt x="255270" y="0"/>
                      </a:cubicBezTo>
                      <a:lnTo>
                        <a:pt x="29528" y="0"/>
                      </a:lnTo>
                      <a:cubicBezTo>
                        <a:pt x="28575" y="0"/>
                        <a:pt x="26670" y="0"/>
                        <a:pt x="25718" y="0"/>
                      </a:cubicBezTo>
                      <a:cubicBezTo>
                        <a:pt x="25718" y="0"/>
                        <a:pt x="24765" y="0"/>
                        <a:pt x="24765" y="0"/>
                      </a:cubicBezTo>
                      <a:cubicBezTo>
                        <a:pt x="23813" y="0"/>
                        <a:pt x="22860" y="0"/>
                        <a:pt x="20955" y="945"/>
                      </a:cubicBezTo>
                      <a:cubicBezTo>
                        <a:pt x="20955" y="945"/>
                        <a:pt x="20955" y="945"/>
                        <a:pt x="20003" y="945"/>
                      </a:cubicBezTo>
                      <a:cubicBezTo>
                        <a:pt x="19050" y="945"/>
                        <a:pt x="17145" y="1890"/>
                        <a:pt x="16193" y="1890"/>
                      </a:cubicBezTo>
                      <a:cubicBezTo>
                        <a:pt x="16193" y="1890"/>
                        <a:pt x="16193" y="1890"/>
                        <a:pt x="15240" y="1890"/>
                      </a:cubicBezTo>
                      <a:cubicBezTo>
                        <a:pt x="14288" y="2835"/>
                        <a:pt x="13335" y="2835"/>
                        <a:pt x="12382" y="3779"/>
                      </a:cubicBezTo>
                      <a:cubicBezTo>
                        <a:pt x="12382" y="3779"/>
                        <a:pt x="12382" y="3779"/>
                        <a:pt x="11430" y="3779"/>
                      </a:cubicBezTo>
                      <a:cubicBezTo>
                        <a:pt x="9525" y="5669"/>
                        <a:pt x="6668" y="7559"/>
                        <a:pt x="4763" y="9449"/>
                      </a:cubicBezTo>
                      <a:cubicBezTo>
                        <a:pt x="4763" y="9449"/>
                        <a:pt x="4763" y="9449"/>
                        <a:pt x="4763" y="9449"/>
                      </a:cubicBezTo>
                      <a:cubicBezTo>
                        <a:pt x="2857" y="11339"/>
                        <a:pt x="953" y="14173"/>
                        <a:pt x="0" y="17008"/>
                      </a:cubicBezTo>
                      <a:cubicBezTo>
                        <a:pt x="953" y="17953"/>
                        <a:pt x="1905" y="18898"/>
                        <a:pt x="3810" y="19843"/>
                      </a:cubicBezTo>
                      <a:lnTo>
                        <a:pt x="127635" y="106772"/>
                      </a:lnTo>
                      <a:cubicBezTo>
                        <a:pt x="131445" y="109606"/>
                        <a:pt x="137160" y="111496"/>
                        <a:pt x="141922" y="111496"/>
                      </a:cubicBezTo>
                      <a:cubicBezTo>
                        <a:pt x="146685" y="111496"/>
                        <a:pt x="151447" y="109606"/>
                        <a:pt x="156210" y="106772"/>
                      </a:cubicBezTo>
                      <a:lnTo>
                        <a:pt x="280035" y="19843"/>
                      </a:lnTo>
                      <a:cubicBezTo>
                        <a:pt x="280988" y="18898"/>
                        <a:pt x="282893" y="17953"/>
                        <a:pt x="283845" y="17008"/>
                      </a:cubicBezTo>
                      <a:cubicBezTo>
                        <a:pt x="282893" y="14173"/>
                        <a:pt x="280988" y="12284"/>
                        <a:pt x="279082" y="9449"/>
                      </a:cubicBezTo>
                      <a:cubicBezTo>
                        <a:pt x="279082" y="9449"/>
                        <a:pt x="279082" y="9449"/>
                        <a:pt x="279082" y="9449"/>
                      </a:cubicBezTo>
                      <a:cubicBezTo>
                        <a:pt x="278130" y="6614"/>
                        <a:pt x="276225" y="4724"/>
                        <a:pt x="273368" y="377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ore-KR" altLang="en-US"/>
                </a:p>
              </p:txBody>
            </p:sp>
            <p:grpSp>
              <p:nvGrpSpPr>
                <p:cNvPr id="118" name="그래픽 107">
                  <a:extLst>
                    <a:ext uri="{FF2B5EF4-FFF2-40B4-BE49-F238E27FC236}">
                      <a16:creationId xmlns:a16="http://schemas.microsoft.com/office/drawing/2014/main" id="{22385A69-4C9A-400B-8F97-0225A4C112E6}"/>
                    </a:ext>
                  </a:extLst>
                </p:cNvPr>
                <p:cNvGrpSpPr/>
                <p:nvPr/>
              </p:nvGrpSpPr>
              <p:grpSpPr>
                <a:xfrm>
                  <a:off x="120746" y="2729505"/>
                  <a:ext cx="290512" cy="151180"/>
                  <a:chOff x="120746" y="2729505"/>
                  <a:chExt cx="290512" cy="151180"/>
                </a:xfrm>
                <a:solidFill>
                  <a:srgbClr val="000000"/>
                </a:solidFill>
              </p:grpSpPr>
              <p:sp>
                <p:nvSpPr>
                  <p:cNvPr id="119" name="자유형 123">
                    <a:extLst>
                      <a:ext uri="{FF2B5EF4-FFF2-40B4-BE49-F238E27FC236}">
                        <a16:creationId xmlns:a16="http://schemas.microsoft.com/office/drawing/2014/main" id="{ABDF2A91-054D-4D3D-B0CB-86AF165EFF2A}"/>
                      </a:ext>
                    </a:extLst>
                  </p:cNvPr>
                  <p:cNvSpPr/>
                  <p:nvPr/>
                </p:nvSpPr>
                <p:spPr>
                  <a:xfrm>
                    <a:off x="334107" y="2729505"/>
                    <a:ext cx="77152" cy="119054"/>
                  </a:xfrm>
                  <a:custGeom>
                    <a:avLst/>
                    <a:gdLst>
                      <a:gd name="connsiteX0" fmla="*/ 77152 w 77152"/>
                      <a:gd name="connsiteY0" fmla="*/ 119055 h 119054"/>
                      <a:gd name="connsiteX1" fmla="*/ 77152 w 77152"/>
                      <a:gd name="connsiteY1" fmla="*/ 0 h 119054"/>
                      <a:gd name="connsiteX2" fmla="*/ 0 w 77152"/>
                      <a:gd name="connsiteY2" fmla="*/ 53858 h 1190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7152" h="119054">
                        <a:moveTo>
                          <a:pt x="77152" y="119055"/>
                        </a:moveTo>
                        <a:lnTo>
                          <a:pt x="77152" y="0"/>
                        </a:lnTo>
                        <a:lnTo>
                          <a:pt x="0" y="5385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ko-Kore-KR" altLang="en-US"/>
                  </a:p>
                </p:txBody>
              </p:sp>
              <p:sp>
                <p:nvSpPr>
                  <p:cNvPr id="120" name="자유형 124">
                    <a:extLst>
                      <a:ext uri="{FF2B5EF4-FFF2-40B4-BE49-F238E27FC236}">
                        <a16:creationId xmlns:a16="http://schemas.microsoft.com/office/drawing/2014/main" id="{D9412BA8-5B1A-4915-B39F-D09F6206856A}"/>
                      </a:ext>
                    </a:extLst>
                  </p:cNvPr>
                  <p:cNvSpPr/>
                  <p:nvPr/>
                </p:nvSpPr>
                <p:spPr>
                  <a:xfrm>
                    <a:off x="127414" y="2792812"/>
                    <a:ext cx="279082" cy="87874"/>
                  </a:xfrm>
                  <a:custGeom>
                    <a:avLst/>
                    <a:gdLst>
                      <a:gd name="connsiteX0" fmla="*/ 192405 w 279082"/>
                      <a:gd name="connsiteY0" fmla="*/ 0 h 87874"/>
                      <a:gd name="connsiteX1" fmla="*/ 164782 w 279082"/>
                      <a:gd name="connsiteY1" fmla="*/ 18898 h 87874"/>
                      <a:gd name="connsiteX2" fmla="*/ 139065 w 279082"/>
                      <a:gd name="connsiteY2" fmla="*/ 27402 h 87874"/>
                      <a:gd name="connsiteX3" fmla="*/ 113347 w 279082"/>
                      <a:gd name="connsiteY3" fmla="*/ 18898 h 87874"/>
                      <a:gd name="connsiteX4" fmla="*/ 86678 w 279082"/>
                      <a:gd name="connsiteY4" fmla="*/ 0 h 87874"/>
                      <a:gd name="connsiteX5" fmla="*/ 0 w 279082"/>
                      <a:gd name="connsiteY5" fmla="*/ 73701 h 87874"/>
                      <a:gd name="connsiteX6" fmla="*/ 26670 w 279082"/>
                      <a:gd name="connsiteY6" fmla="*/ 87874 h 87874"/>
                      <a:gd name="connsiteX7" fmla="*/ 252413 w 279082"/>
                      <a:gd name="connsiteY7" fmla="*/ 87874 h 87874"/>
                      <a:gd name="connsiteX8" fmla="*/ 279082 w 279082"/>
                      <a:gd name="connsiteY8" fmla="*/ 73701 h 87874"/>
                      <a:gd name="connsiteX9" fmla="*/ 192405 w 279082"/>
                      <a:gd name="connsiteY9" fmla="*/ 0 h 87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79082" h="87874">
                        <a:moveTo>
                          <a:pt x="192405" y="0"/>
                        </a:moveTo>
                        <a:lnTo>
                          <a:pt x="164782" y="18898"/>
                        </a:lnTo>
                        <a:cubicBezTo>
                          <a:pt x="157163" y="24567"/>
                          <a:pt x="148590" y="27402"/>
                          <a:pt x="139065" y="27402"/>
                        </a:cubicBezTo>
                        <a:cubicBezTo>
                          <a:pt x="129540" y="27402"/>
                          <a:pt x="120968" y="24567"/>
                          <a:pt x="113347" y="18898"/>
                        </a:cubicBezTo>
                        <a:lnTo>
                          <a:pt x="86678" y="0"/>
                        </a:lnTo>
                        <a:lnTo>
                          <a:pt x="0" y="73701"/>
                        </a:lnTo>
                        <a:cubicBezTo>
                          <a:pt x="5715" y="82205"/>
                          <a:pt x="15240" y="87874"/>
                          <a:pt x="26670" y="87874"/>
                        </a:cubicBezTo>
                        <a:lnTo>
                          <a:pt x="252413" y="87874"/>
                        </a:lnTo>
                        <a:cubicBezTo>
                          <a:pt x="263843" y="87874"/>
                          <a:pt x="273368" y="82205"/>
                          <a:pt x="279082" y="73701"/>
                        </a:cubicBezTo>
                        <a:lnTo>
                          <a:pt x="19240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ko-Kore-KR" altLang="en-US"/>
                  </a:p>
                </p:txBody>
              </p:sp>
              <p:sp>
                <p:nvSpPr>
                  <p:cNvPr id="121" name="자유형 125">
                    <a:extLst>
                      <a:ext uri="{FF2B5EF4-FFF2-40B4-BE49-F238E27FC236}">
                        <a16:creationId xmlns:a16="http://schemas.microsoft.com/office/drawing/2014/main" id="{FDC8EA7D-6397-4014-8916-4B7B3C3F26C7}"/>
                      </a:ext>
                    </a:extLst>
                  </p:cNvPr>
                  <p:cNvSpPr/>
                  <p:nvPr/>
                </p:nvSpPr>
                <p:spPr>
                  <a:xfrm>
                    <a:off x="120746" y="2729505"/>
                    <a:ext cx="78105" cy="120944"/>
                  </a:xfrm>
                  <a:custGeom>
                    <a:avLst/>
                    <a:gdLst>
                      <a:gd name="connsiteX0" fmla="*/ 78105 w 78105"/>
                      <a:gd name="connsiteY0" fmla="*/ 53858 h 120944"/>
                      <a:gd name="connsiteX1" fmla="*/ 0 w 78105"/>
                      <a:gd name="connsiteY1" fmla="*/ 0 h 120944"/>
                      <a:gd name="connsiteX2" fmla="*/ 0 w 78105"/>
                      <a:gd name="connsiteY2" fmla="*/ 120000 h 120944"/>
                      <a:gd name="connsiteX3" fmla="*/ 0 w 78105"/>
                      <a:gd name="connsiteY3" fmla="*/ 120945 h 120944"/>
                      <a:gd name="connsiteX4" fmla="*/ 78105 w 78105"/>
                      <a:gd name="connsiteY4" fmla="*/ 53858 h 1209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8105" h="120944">
                        <a:moveTo>
                          <a:pt x="78105" y="53858"/>
                        </a:moveTo>
                        <a:lnTo>
                          <a:pt x="0" y="0"/>
                        </a:lnTo>
                        <a:lnTo>
                          <a:pt x="0" y="120000"/>
                        </a:lnTo>
                        <a:cubicBezTo>
                          <a:pt x="0" y="120000"/>
                          <a:pt x="0" y="120000"/>
                          <a:pt x="0" y="120945"/>
                        </a:cubicBezTo>
                        <a:lnTo>
                          <a:pt x="78105" y="5385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ko-Kore-KR" altLang="en-US"/>
                  </a:p>
                </p:txBody>
              </p:sp>
            </p:grpSp>
          </p:grpSp>
        </p:grpSp>
        <p:grpSp>
          <p:nvGrpSpPr>
            <p:cNvPr id="109" name="그룹 108">
              <a:extLst>
                <a:ext uri="{FF2B5EF4-FFF2-40B4-BE49-F238E27FC236}">
                  <a16:creationId xmlns:a16="http://schemas.microsoft.com/office/drawing/2014/main" id="{A35F8035-3B13-4088-AA3D-E6233B6F9C29}"/>
                </a:ext>
              </a:extLst>
            </p:cNvPr>
            <p:cNvGrpSpPr/>
            <p:nvPr/>
          </p:nvGrpSpPr>
          <p:grpSpPr>
            <a:xfrm>
              <a:off x="492052" y="3801784"/>
              <a:ext cx="373637" cy="684824"/>
              <a:chOff x="3099314" y="47792"/>
              <a:chExt cx="448113" cy="821327"/>
            </a:xfrm>
          </p:grpSpPr>
          <p:sp>
            <p:nvSpPr>
              <p:cNvPr id="110" name="직사각형 109">
                <a:extLst>
                  <a:ext uri="{FF2B5EF4-FFF2-40B4-BE49-F238E27FC236}">
                    <a16:creationId xmlns:a16="http://schemas.microsoft.com/office/drawing/2014/main" id="{4234C7CB-8AF8-44FB-8613-FA1B40705503}"/>
                  </a:ext>
                </a:extLst>
              </p:cNvPr>
              <p:cNvSpPr/>
              <p:nvPr/>
            </p:nvSpPr>
            <p:spPr>
              <a:xfrm>
                <a:off x="3131766" y="96808"/>
                <a:ext cx="382620" cy="7442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ko-Kore-KR" altLang="en-US"/>
              </a:p>
            </p:txBody>
          </p:sp>
          <p:sp>
            <p:nvSpPr>
              <p:cNvPr id="111" name="자유형 133">
                <a:extLst>
                  <a:ext uri="{FF2B5EF4-FFF2-40B4-BE49-F238E27FC236}">
                    <a16:creationId xmlns:a16="http://schemas.microsoft.com/office/drawing/2014/main" id="{41443066-52F7-4181-99CD-F14073C10CAC}"/>
                  </a:ext>
                </a:extLst>
              </p:cNvPr>
              <p:cNvSpPr/>
              <p:nvPr/>
            </p:nvSpPr>
            <p:spPr>
              <a:xfrm>
                <a:off x="3099314" y="47792"/>
                <a:ext cx="448113" cy="821327"/>
              </a:xfrm>
              <a:custGeom>
                <a:avLst/>
                <a:gdLst>
                  <a:gd name="connsiteX0" fmla="*/ 381143 w 448113"/>
                  <a:gd name="connsiteY0" fmla="*/ 0 h 821327"/>
                  <a:gd name="connsiteX1" fmla="*/ 66970 w 448113"/>
                  <a:gd name="connsiteY1" fmla="*/ 0 h 821327"/>
                  <a:gd name="connsiteX2" fmla="*/ 0 w 448113"/>
                  <a:gd name="connsiteY2" fmla="*/ 66435 h 821327"/>
                  <a:gd name="connsiteX3" fmla="*/ 0 w 448113"/>
                  <a:gd name="connsiteY3" fmla="*/ 754893 h 821327"/>
                  <a:gd name="connsiteX4" fmla="*/ 66970 w 448113"/>
                  <a:gd name="connsiteY4" fmla="*/ 821328 h 821327"/>
                  <a:gd name="connsiteX5" fmla="*/ 381143 w 448113"/>
                  <a:gd name="connsiteY5" fmla="*/ 821328 h 821327"/>
                  <a:gd name="connsiteX6" fmla="*/ 448113 w 448113"/>
                  <a:gd name="connsiteY6" fmla="*/ 754893 h 821327"/>
                  <a:gd name="connsiteX7" fmla="*/ 448113 w 448113"/>
                  <a:gd name="connsiteY7" fmla="*/ 66444 h 821327"/>
                  <a:gd name="connsiteX8" fmla="*/ 381143 w 448113"/>
                  <a:gd name="connsiteY8" fmla="*/ 0 h 821327"/>
                  <a:gd name="connsiteX9" fmla="*/ 150466 w 448113"/>
                  <a:gd name="connsiteY9" fmla="*/ 52271 h 821327"/>
                  <a:gd name="connsiteX10" fmla="*/ 297637 w 448113"/>
                  <a:gd name="connsiteY10" fmla="*/ 52271 h 821327"/>
                  <a:gd name="connsiteX11" fmla="*/ 308962 w 448113"/>
                  <a:gd name="connsiteY11" fmla="*/ 63505 h 821327"/>
                  <a:gd name="connsiteX12" fmla="*/ 297637 w 448113"/>
                  <a:gd name="connsiteY12" fmla="*/ 74740 h 821327"/>
                  <a:gd name="connsiteX13" fmla="*/ 150466 w 448113"/>
                  <a:gd name="connsiteY13" fmla="*/ 74740 h 821327"/>
                  <a:gd name="connsiteX14" fmla="*/ 139141 w 448113"/>
                  <a:gd name="connsiteY14" fmla="*/ 63505 h 821327"/>
                  <a:gd name="connsiteX15" fmla="*/ 150466 w 448113"/>
                  <a:gd name="connsiteY15" fmla="*/ 52271 h 821327"/>
                  <a:gd name="connsiteX16" fmla="*/ 224057 w 448113"/>
                  <a:gd name="connsiteY16" fmla="*/ 793057 h 821327"/>
                  <a:gd name="connsiteX17" fmla="*/ 184175 w 448113"/>
                  <a:gd name="connsiteY17" fmla="*/ 753495 h 821327"/>
                  <a:gd name="connsiteX18" fmla="*/ 224057 w 448113"/>
                  <a:gd name="connsiteY18" fmla="*/ 713932 h 821327"/>
                  <a:gd name="connsiteX19" fmla="*/ 263938 w 448113"/>
                  <a:gd name="connsiteY19" fmla="*/ 753495 h 821327"/>
                  <a:gd name="connsiteX20" fmla="*/ 224057 w 448113"/>
                  <a:gd name="connsiteY20" fmla="*/ 793057 h 821327"/>
                  <a:gd name="connsiteX21" fmla="*/ 416071 w 448113"/>
                  <a:gd name="connsiteY21" fmla="*/ 686068 h 821327"/>
                  <a:gd name="connsiteX22" fmla="*/ 32042 w 448113"/>
                  <a:gd name="connsiteY22" fmla="*/ 686068 h 821327"/>
                  <a:gd name="connsiteX23" fmla="*/ 32042 w 448113"/>
                  <a:gd name="connsiteY23" fmla="*/ 121379 h 821327"/>
                  <a:gd name="connsiteX24" fmla="*/ 416071 w 448113"/>
                  <a:gd name="connsiteY24" fmla="*/ 121379 h 821327"/>
                  <a:gd name="connsiteX25" fmla="*/ 416071 w 448113"/>
                  <a:gd name="connsiteY25" fmla="*/ 686068 h 821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48113" h="821327">
                    <a:moveTo>
                      <a:pt x="381143" y="0"/>
                    </a:moveTo>
                    <a:lnTo>
                      <a:pt x="66970" y="0"/>
                    </a:lnTo>
                    <a:cubicBezTo>
                      <a:pt x="30137" y="0"/>
                      <a:pt x="0" y="29896"/>
                      <a:pt x="0" y="66435"/>
                    </a:cubicBezTo>
                    <a:lnTo>
                      <a:pt x="0" y="754893"/>
                    </a:lnTo>
                    <a:cubicBezTo>
                      <a:pt x="0" y="791431"/>
                      <a:pt x="30137" y="821328"/>
                      <a:pt x="66970" y="821328"/>
                    </a:cubicBezTo>
                    <a:lnTo>
                      <a:pt x="381143" y="821328"/>
                    </a:lnTo>
                    <a:cubicBezTo>
                      <a:pt x="417976" y="821328"/>
                      <a:pt x="448113" y="791431"/>
                      <a:pt x="448113" y="754893"/>
                    </a:cubicBezTo>
                    <a:lnTo>
                      <a:pt x="448113" y="66444"/>
                    </a:lnTo>
                    <a:cubicBezTo>
                      <a:pt x="448123" y="29905"/>
                      <a:pt x="417976" y="0"/>
                      <a:pt x="381143" y="0"/>
                    </a:cubicBezTo>
                    <a:close/>
                    <a:moveTo>
                      <a:pt x="150466" y="52271"/>
                    </a:moveTo>
                    <a:lnTo>
                      <a:pt x="297637" y="52271"/>
                    </a:lnTo>
                    <a:cubicBezTo>
                      <a:pt x="303867" y="52271"/>
                      <a:pt x="308962" y="57326"/>
                      <a:pt x="308962" y="63505"/>
                    </a:cubicBezTo>
                    <a:cubicBezTo>
                      <a:pt x="308962" y="69685"/>
                      <a:pt x="303867" y="74740"/>
                      <a:pt x="297637" y="74740"/>
                    </a:cubicBezTo>
                    <a:lnTo>
                      <a:pt x="150466" y="74740"/>
                    </a:lnTo>
                    <a:cubicBezTo>
                      <a:pt x="144237" y="74740"/>
                      <a:pt x="139141" y="69685"/>
                      <a:pt x="139141" y="63505"/>
                    </a:cubicBezTo>
                    <a:cubicBezTo>
                      <a:pt x="139141" y="57326"/>
                      <a:pt x="144237" y="52271"/>
                      <a:pt x="150466" y="52271"/>
                    </a:cubicBezTo>
                    <a:close/>
                    <a:moveTo>
                      <a:pt x="224057" y="793057"/>
                    </a:moveTo>
                    <a:cubicBezTo>
                      <a:pt x="202035" y="793057"/>
                      <a:pt x="184175" y="775340"/>
                      <a:pt x="184175" y="753495"/>
                    </a:cubicBezTo>
                    <a:cubicBezTo>
                      <a:pt x="184175" y="731649"/>
                      <a:pt x="202035" y="713932"/>
                      <a:pt x="224057" y="713932"/>
                    </a:cubicBezTo>
                    <a:cubicBezTo>
                      <a:pt x="246078" y="713932"/>
                      <a:pt x="263938" y="731649"/>
                      <a:pt x="263938" y="753495"/>
                    </a:cubicBezTo>
                    <a:cubicBezTo>
                      <a:pt x="263938" y="775350"/>
                      <a:pt x="246078" y="793057"/>
                      <a:pt x="224057" y="793057"/>
                    </a:cubicBezTo>
                    <a:close/>
                    <a:moveTo>
                      <a:pt x="416071" y="686068"/>
                    </a:moveTo>
                    <a:lnTo>
                      <a:pt x="32042" y="686068"/>
                    </a:lnTo>
                    <a:lnTo>
                      <a:pt x="32042" y="121379"/>
                    </a:lnTo>
                    <a:lnTo>
                      <a:pt x="416071" y="121379"/>
                    </a:lnTo>
                    <a:lnTo>
                      <a:pt x="416071" y="686068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ore-KR" altLang="en-US"/>
              </a:p>
            </p:txBody>
          </p:sp>
          <p:sp>
            <p:nvSpPr>
              <p:cNvPr id="112" name="자유형 134">
                <a:extLst>
                  <a:ext uri="{FF2B5EF4-FFF2-40B4-BE49-F238E27FC236}">
                    <a16:creationId xmlns:a16="http://schemas.microsoft.com/office/drawing/2014/main" id="{D8C8059F-75A9-4547-B368-52B80BA82C7B}"/>
                  </a:ext>
                </a:extLst>
              </p:cNvPr>
              <p:cNvSpPr/>
              <p:nvPr/>
            </p:nvSpPr>
            <p:spPr>
              <a:xfrm>
                <a:off x="3164855" y="260749"/>
                <a:ext cx="317058" cy="207155"/>
              </a:xfrm>
              <a:custGeom>
                <a:avLst/>
                <a:gdLst>
                  <a:gd name="connsiteX0" fmla="*/ 150619 w 317058"/>
                  <a:gd name="connsiteY0" fmla="*/ 0 h 207155"/>
                  <a:gd name="connsiteX1" fmla="*/ 77772 w 317058"/>
                  <a:gd name="connsiteY1" fmla="*/ 63260 h 207155"/>
                  <a:gd name="connsiteX2" fmla="*/ 72619 w 317058"/>
                  <a:gd name="connsiteY2" fmla="*/ 63080 h 207155"/>
                  <a:gd name="connsiteX3" fmla="*/ 0 w 317058"/>
                  <a:gd name="connsiteY3" fmla="*/ 135118 h 207155"/>
                  <a:gd name="connsiteX4" fmla="*/ 68094 w 317058"/>
                  <a:gd name="connsiteY4" fmla="*/ 207014 h 207155"/>
                  <a:gd name="connsiteX5" fmla="*/ 168373 w 317058"/>
                  <a:gd name="connsiteY5" fmla="*/ 207155 h 207155"/>
                  <a:gd name="connsiteX6" fmla="*/ 275882 w 317058"/>
                  <a:gd name="connsiteY6" fmla="*/ 206900 h 207155"/>
                  <a:gd name="connsiteX7" fmla="*/ 317059 w 317058"/>
                  <a:gd name="connsiteY7" fmla="*/ 161508 h 207155"/>
                  <a:gd name="connsiteX8" fmla="*/ 288569 w 317058"/>
                  <a:gd name="connsiteY8" fmla="*/ 119301 h 207155"/>
                  <a:gd name="connsiteX9" fmla="*/ 291922 w 317058"/>
                  <a:gd name="connsiteY9" fmla="*/ 101074 h 207155"/>
                  <a:gd name="connsiteX10" fmla="*/ 240001 w 317058"/>
                  <a:gd name="connsiteY10" fmla="*/ 49568 h 207155"/>
                  <a:gd name="connsiteX11" fmla="*/ 221342 w 317058"/>
                  <a:gd name="connsiteY11" fmla="*/ 53008 h 207155"/>
                  <a:gd name="connsiteX12" fmla="*/ 150619 w 317058"/>
                  <a:gd name="connsiteY12" fmla="*/ 0 h 207155"/>
                  <a:gd name="connsiteX13" fmla="*/ 150619 w 317058"/>
                  <a:gd name="connsiteY13" fmla="*/ 0 h 20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17058" h="207155">
                    <a:moveTo>
                      <a:pt x="150619" y="0"/>
                    </a:moveTo>
                    <a:cubicBezTo>
                      <a:pt x="113328" y="0"/>
                      <a:pt x="82525" y="27553"/>
                      <a:pt x="77772" y="63260"/>
                    </a:cubicBezTo>
                    <a:cubicBezTo>
                      <a:pt x="76067" y="63137"/>
                      <a:pt x="74352" y="63080"/>
                      <a:pt x="72619" y="63080"/>
                    </a:cubicBezTo>
                    <a:cubicBezTo>
                      <a:pt x="32509" y="63080"/>
                      <a:pt x="0" y="95329"/>
                      <a:pt x="0" y="135118"/>
                    </a:cubicBezTo>
                    <a:cubicBezTo>
                      <a:pt x="0" y="173395"/>
                      <a:pt x="30089" y="204689"/>
                      <a:pt x="68094" y="207014"/>
                    </a:cubicBezTo>
                    <a:lnTo>
                      <a:pt x="168373" y="207155"/>
                    </a:lnTo>
                    <a:lnTo>
                      <a:pt x="275882" y="206900"/>
                    </a:lnTo>
                    <a:cubicBezTo>
                      <a:pt x="299018" y="204500"/>
                      <a:pt x="317059" y="185102"/>
                      <a:pt x="317059" y="161508"/>
                    </a:cubicBezTo>
                    <a:cubicBezTo>
                      <a:pt x="317059" y="142460"/>
                      <a:pt x="305286" y="126141"/>
                      <a:pt x="288569" y="119301"/>
                    </a:cubicBezTo>
                    <a:cubicBezTo>
                      <a:pt x="290732" y="113631"/>
                      <a:pt x="291922" y="107490"/>
                      <a:pt x="291922" y="101074"/>
                    </a:cubicBezTo>
                    <a:cubicBezTo>
                      <a:pt x="291922" y="72633"/>
                      <a:pt x="268681" y="49568"/>
                      <a:pt x="240001" y="49568"/>
                    </a:cubicBezTo>
                    <a:cubicBezTo>
                      <a:pt x="233420" y="49568"/>
                      <a:pt x="227133" y="50797"/>
                      <a:pt x="221342" y="53008"/>
                    </a:cubicBezTo>
                    <a:cubicBezTo>
                      <a:pt x="212608" y="22422"/>
                      <a:pt x="184252" y="0"/>
                      <a:pt x="150619" y="0"/>
                    </a:cubicBezTo>
                    <a:lnTo>
                      <a:pt x="1506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ore-KR" altLang="en-US"/>
              </a:p>
            </p:txBody>
          </p:sp>
          <p:sp>
            <p:nvSpPr>
              <p:cNvPr id="113" name="자유형 135">
                <a:extLst>
                  <a:ext uri="{FF2B5EF4-FFF2-40B4-BE49-F238E27FC236}">
                    <a16:creationId xmlns:a16="http://schemas.microsoft.com/office/drawing/2014/main" id="{3BC6D8F7-A1B8-42C4-A0BA-ED82D32E634C}"/>
                  </a:ext>
                </a:extLst>
              </p:cNvPr>
              <p:cNvSpPr/>
              <p:nvPr/>
            </p:nvSpPr>
            <p:spPr>
              <a:xfrm>
                <a:off x="3260010" y="509281"/>
                <a:ext cx="126730" cy="149735"/>
              </a:xfrm>
              <a:custGeom>
                <a:avLst/>
                <a:gdLst>
                  <a:gd name="connsiteX0" fmla="*/ 0 w 126730"/>
                  <a:gd name="connsiteY0" fmla="*/ 44258 h 149735"/>
                  <a:gd name="connsiteX1" fmla="*/ 63360 w 126730"/>
                  <a:gd name="connsiteY1" fmla="*/ 149735 h 149735"/>
                  <a:gd name="connsiteX2" fmla="*/ 126730 w 126730"/>
                  <a:gd name="connsiteY2" fmla="*/ 44258 h 149735"/>
                  <a:gd name="connsiteX3" fmla="*/ 86725 w 126730"/>
                  <a:gd name="connsiteY3" fmla="*/ 44258 h 149735"/>
                  <a:gd name="connsiteX4" fmla="*/ 86725 w 126730"/>
                  <a:gd name="connsiteY4" fmla="*/ 0 h 149735"/>
                  <a:gd name="connsiteX5" fmla="*/ 40005 w 126730"/>
                  <a:gd name="connsiteY5" fmla="*/ 0 h 149735"/>
                  <a:gd name="connsiteX6" fmla="*/ 40005 w 126730"/>
                  <a:gd name="connsiteY6" fmla="*/ 44258 h 149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6730" h="149735">
                    <a:moveTo>
                      <a:pt x="0" y="44258"/>
                    </a:moveTo>
                    <a:lnTo>
                      <a:pt x="63360" y="149735"/>
                    </a:lnTo>
                    <a:lnTo>
                      <a:pt x="126730" y="44258"/>
                    </a:lnTo>
                    <a:lnTo>
                      <a:pt x="86725" y="44258"/>
                    </a:lnTo>
                    <a:lnTo>
                      <a:pt x="86725" y="0"/>
                    </a:lnTo>
                    <a:lnTo>
                      <a:pt x="40005" y="0"/>
                    </a:lnTo>
                    <a:lnTo>
                      <a:pt x="40005" y="44258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ore-KR" altLang="en-US"/>
              </a:p>
            </p:txBody>
          </p:sp>
        </p:grpSp>
      </p:grpSp>
      <p:sp>
        <p:nvSpPr>
          <p:cNvPr id="132" name="TextBox 131">
            <a:extLst>
              <a:ext uri="{FF2B5EF4-FFF2-40B4-BE49-F238E27FC236}">
                <a16:creationId xmlns:a16="http://schemas.microsoft.com/office/drawing/2014/main" id="{BA9DF9E2-D4A3-46EC-9EC7-2B0BBA8166B2}"/>
              </a:ext>
            </a:extLst>
          </p:cNvPr>
          <p:cNvSpPr txBox="1"/>
          <p:nvPr/>
        </p:nvSpPr>
        <p:spPr>
          <a:xfrm>
            <a:off x="2686804" y="4644635"/>
            <a:ext cx="1420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>
                <a:latin typeface="Calibri" panose="020F0502020204030204" pitchFamily="34" charset="0"/>
                <a:cs typeface="Calibri" panose="020F0502020204030204" pitchFamily="34" charset="0"/>
              </a:rPr>
              <a:t>xNodeB</a:t>
            </a:r>
            <a:endParaRPr lang="ko-KR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A437603E-232B-45E8-9365-3402A8FF50A8}"/>
              </a:ext>
            </a:extLst>
          </p:cNvPr>
          <p:cNvSpPr txBox="1"/>
          <p:nvPr/>
        </p:nvSpPr>
        <p:spPr>
          <a:xfrm>
            <a:off x="3633322" y="4153646"/>
            <a:ext cx="1264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latin typeface="Calibri" panose="020F0502020204030204" pitchFamily="34" charset="0"/>
                <a:cs typeface="Calibri" panose="020F0502020204030204" pitchFamily="34" charset="0"/>
              </a:rPr>
              <a:t>Buffer</a:t>
            </a:r>
            <a:endParaRPr lang="ko-KR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5" name="화살표: 왼쪽 134">
            <a:extLst>
              <a:ext uri="{FF2B5EF4-FFF2-40B4-BE49-F238E27FC236}">
                <a16:creationId xmlns:a16="http://schemas.microsoft.com/office/drawing/2014/main" id="{8F619E3D-2C07-4699-B004-5AD111DADBCD}"/>
              </a:ext>
            </a:extLst>
          </p:cNvPr>
          <p:cNvSpPr/>
          <p:nvPr/>
        </p:nvSpPr>
        <p:spPr>
          <a:xfrm>
            <a:off x="4050458" y="5692734"/>
            <a:ext cx="395755" cy="278499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cxnSp>
        <p:nvCxnSpPr>
          <p:cNvPr id="136" name="연결선: 구부러짐 135">
            <a:extLst>
              <a:ext uri="{FF2B5EF4-FFF2-40B4-BE49-F238E27FC236}">
                <a16:creationId xmlns:a16="http://schemas.microsoft.com/office/drawing/2014/main" id="{C4BD38D7-6B5B-48AB-8D16-9FD65BEDD015}"/>
              </a:ext>
            </a:extLst>
          </p:cNvPr>
          <p:cNvCxnSpPr>
            <a:cxnSpLocks/>
            <a:stCxn id="91" idx="0"/>
            <a:endCxn id="90" idx="0"/>
          </p:cNvCxnSpPr>
          <p:nvPr/>
        </p:nvCxnSpPr>
        <p:spPr>
          <a:xfrm rot="16200000" flipV="1">
            <a:off x="5175977" y="5467226"/>
            <a:ext cx="12700" cy="269279"/>
          </a:xfrm>
          <a:prstGeom prst="curvedConnector3">
            <a:avLst>
              <a:gd name="adj1" fmla="val 1800000"/>
            </a:avLst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자유형 60">
            <a:extLst>
              <a:ext uri="{FF2B5EF4-FFF2-40B4-BE49-F238E27FC236}">
                <a16:creationId xmlns:a16="http://schemas.microsoft.com/office/drawing/2014/main" id="{ACC86ECC-A7C1-4CBE-A2A6-87A8B7083E61}"/>
              </a:ext>
            </a:extLst>
          </p:cNvPr>
          <p:cNvSpPr/>
          <p:nvPr/>
        </p:nvSpPr>
        <p:spPr>
          <a:xfrm>
            <a:off x="3116573" y="3842499"/>
            <a:ext cx="566237" cy="804911"/>
          </a:xfrm>
          <a:custGeom>
            <a:avLst/>
            <a:gdLst>
              <a:gd name="connsiteX0" fmla="*/ 161880 w 981954"/>
              <a:gd name="connsiteY0" fmla="*/ 562930 h 1395855"/>
              <a:gd name="connsiteX1" fmla="*/ 186785 w 981954"/>
              <a:gd name="connsiteY1" fmla="*/ 552342 h 1395855"/>
              <a:gd name="connsiteX2" fmla="*/ 186785 w 981954"/>
              <a:gd name="connsiteY2" fmla="*/ 502932 h 1395855"/>
              <a:gd name="connsiteX3" fmla="*/ 96061 w 981954"/>
              <a:gd name="connsiteY3" fmla="*/ 284112 h 1395855"/>
              <a:gd name="connsiteX4" fmla="*/ 186785 w 981954"/>
              <a:gd name="connsiteY4" fmla="*/ 65293 h 1395855"/>
              <a:gd name="connsiteX5" fmla="*/ 186785 w 981954"/>
              <a:gd name="connsiteY5" fmla="*/ 15882 h 1395855"/>
              <a:gd name="connsiteX6" fmla="*/ 136976 w 981954"/>
              <a:gd name="connsiteY6" fmla="*/ 15882 h 1395855"/>
              <a:gd name="connsiteX7" fmla="*/ 24905 w 981954"/>
              <a:gd name="connsiteY7" fmla="*/ 285877 h 1395855"/>
              <a:gd name="connsiteX8" fmla="*/ 136976 w 981954"/>
              <a:gd name="connsiteY8" fmla="*/ 555872 h 1395855"/>
              <a:gd name="connsiteX9" fmla="*/ 161880 w 981954"/>
              <a:gd name="connsiteY9" fmla="*/ 562930 h 1395855"/>
              <a:gd name="connsiteX10" fmla="*/ 243710 w 981954"/>
              <a:gd name="connsiteY10" fmla="*/ 446462 h 1395855"/>
              <a:gd name="connsiteX11" fmla="*/ 268614 w 981954"/>
              <a:gd name="connsiteY11" fmla="*/ 457050 h 1395855"/>
              <a:gd name="connsiteX12" fmla="*/ 293519 w 981954"/>
              <a:gd name="connsiteY12" fmla="*/ 446462 h 1395855"/>
              <a:gd name="connsiteX13" fmla="*/ 293519 w 981954"/>
              <a:gd name="connsiteY13" fmla="*/ 397051 h 1395855"/>
              <a:gd name="connsiteX14" fmla="*/ 245489 w 981954"/>
              <a:gd name="connsiteY14" fmla="*/ 284112 h 1395855"/>
              <a:gd name="connsiteX15" fmla="*/ 293519 w 981954"/>
              <a:gd name="connsiteY15" fmla="*/ 171173 h 1395855"/>
              <a:gd name="connsiteX16" fmla="*/ 293519 w 981954"/>
              <a:gd name="connsiteY16" fmla="*/ 121762 h 1395855"/>
              <a:gd name="connsiteX17" fmla="*/ 243710 w 981954"/>
              <a:gd name="connsiteY17" fmla="*/ 121762 h 1395855"/>
              <a:gd name="connsiteX18" fmla="*/ 176111 w 981954"/>
              <a:gd name="connsiteY18" fmla="*/ 284112 h 1395855"/>
              <a:gd name="connsiteX19" fmla="*/ 243710 w 981954"/>
              <a:gd name="connsiteY19" fmla="*/ 446462 h 1395855"/>
              <a:gd name="connsiteX20" fmla="*/ 896567 w 981954"/>
              <a:gd name="connsiteY20" fmla="*/ 282348 h 1395855"/>
              <a:gd name="connsiteX21" fmla="*/ 805843 w 981954"/>
              <a:gd name="connsiteY21" fmla="*/ 501167 h 1395855"/>
              <a:gd name="connsiteX22" fmla="*/ 805843 w 981954"/>
              <a:gd name="connsiteY22" fmla="*/ 550578 h 1395855"/>
              <a:gd name="connsiteX23" fmla="*/ 830748 w 981954"/>
              <a:gd name="connsiteY23" fmla="*/ 561166 h 1395855"/>
              <a:gd name="connsiteX24" fmla="*/ 855652 w 981954"/>
              <a:gd name="connsiteY24" fmla="*/ 550578 h 1395855"/>
              <a:gd name="connsiteX25" fmla="*/ 967723 w 981954"/>
              <a:gd name="connsiteY25" fmla="*/ 280583 h 1395855"/>
              <a:gd name="connsiteX26" fmla="*/ 855652 w 981954"/>
              <a:gd name="connsiteY26" fmla="*/ 10588 h 1395855"/>
              <a:gd name="connsiteX27" fmla="*/ 805843 w 981954"/>
              <a:gd name="connsiteY27" fmla="*/ 10588 h 1395855"/>
              <a:gd name="connsiteX28" fmla="*/ 805843 w 981954"/>
              <a:gd name="connsiteY28" fmla="*/ 59999 h 1395855"/>
              <a:gd name="connsiteX29" fmla="*/ 896567 w 981954"/>
              <a:gd name="connsiteY29" fmla="*/ 282348 h 1395855"/>
              <a:gd name="connsiteX30" fmla="*/ 699109 w 981954"/>
              <a:gd name="connsiteY30" fmla="*/ 446462 h 1395855"/>
              <a:gd name="connsiteX31" fmla="*/ 724014 w 981954"/>
              <a:gd name="connsiteY31" fmla="*/ 457050 h 1395855"/>
              <a:gd name="connsiteX32" fmla="*/ 748918 w 981954"/>
              <a:gd name="connsiteY32" fmla="*/ 446462 h 1395855"/>
              <a:gd name="connsiteX33" fmla="*/ 816517 w 981954"/>
              <a:gd name="connsiteY33" fmla="*/ 284112 h 1395855"/>
              <a:gd name="connsiteX34" fmla="*/ 748918 w 981954"/>
              <a:gd name="connsiteY34" fmla="*/ 119998 h 1395855"/>
              <a:gd name="connsiteX35" fmla="*/ 699109 w 981954"/>
              <a:gd name="connsiteY35" fmla="*/ 119998 h 1395855"/>
              <a:gd name="connsiteX36" fmla="*/ 699109 w 981954"/>
              <a:gd name="connsiteY36" fmla="*/ 169409 h 1395855"/>
              <a:gd name="connsiteX37" fmla="*/ 747139 w 981954"/>
              <a:gd name="connsiteY37" fmla="*/ 282348 h 1395855"/>
              <a:gd name="connsiteX38" fmla="*/ 699109 w 981954"/>
              <a:gd name="connsiteY38" fmla="*/ 395287 h 1395855"/>
              <a:gd name="connsiteX39" fmla="*/ 699109 w 981954"/>
              <a:gd name="connsiteY39" fmla="*/ 446462 h 1395855"/>
              <a:gd name="connsiteX40" fmla="*/ 946376 w 981954"/>
              <a:gd name="connsiteY40" fmla="*/ 1323504 h 1395855"/>
              <a:gd name="connsiteX41" fmla="*/ 876999 w 981954"/>
              <a:gd name="connsiteY41" fmla="*/ 1323504 h 1395855"/>
              <a:gd name="connsiteX42" fmla="*/ 576365 w 981954"/>
              <a:gd name="connsiteY42" fmla="*/ 398816 h 1395855"/>
              <a:gd name="connsiteX43" fmla="*/ 636847 w 981954"/>
              <a:gd name="connsiteY43" fmla="*/ 282348 h 1395855"/>
              <a:gd name="connsiteX44" fmla="*/ 494535 w 981954"/>
              <a:gd name="connsiteY44" fmla="*/ 141174 h 1395855"/>
              <a:gd name="connsiteX45" fmla="*/ 352223 w 981954"/>
              <a:gd name="connsiteY45" fmla="*/ 282348 h 1395855"/>
              <a:gd name="connsiteX46" fmla="*/ 416263 w 981954"/>
              <a:gd name="connsiteY46" fmla="*/ 400581 h 1395855"/>
              <a:gd name="connsiteX47" fmla="*/ 113850 w 981954"/>
              <a:gd name="connsiteY47" fmla="*/ 1323504 h 1395855"/>
              <a:gd name="connsiteX48" fmla="*/ 35578 w 981954"/>
              <a:gd name="connsiteY48" fmla="*/ 1323504 h 1395855"/>
              <a:gd name="connsiteX49" fmla="*/ 0 w 981954"/>
              <a:gd name="connsiteY49" fmla="*/ 1358797 h 1395855"/>
              <a:gd name="connsiteX50" fmla="*/ 35578 w 981954"/>
              <a:gd name="connsiteY50" fmla="*/ 1394091 h 1395855"/>
              <a:gd name="connsiteX51" fmla="*/ 140533 w 981954"/>
              <a:gd name="connsiteY51" fmla="*/ 1394091 h 1395855"/>
              <a:gd name="connsiteX52" fmla="*/ 140533 w 981954"/>
              <a:gd name="connsiteY52" fmla="*/ 1394091 h 1395855"/>
              <a:gd name="connsiteX53" fmla="*/ 140533 w 981954"/>
              <a:gd name="connsiteY53" fmla="*/ 1394091 h 1395855"/>
              <a:gd name="connsiteX54" fmla="*/ 245489 w 981954"/>
              <a:gd name="connsiteY54" fmla="*/ 1394091 h 1395855"/>
              <a:gd name="connsiteX55" fmla="*/ 281067 w 981954"/>
              <a:gd name="connsiteY55" fmla="*/ 1358797 h 1395855"/>
              <a:gd name="connsiteX56" fmla="*/ 245489 w 981954"/>
              <a:gd name="connsiteY56" fmla="*/ 1323504 h 1395855"/>
              <a:gd name="connsiteX57" fmla="*/ 188564 w 981954"/>
              <a:gd name="connsiteY57" fmla="*/ 1323504 h 1395855"/>
              <a:gd name="connsiteX58" fmla="*/ 217026 w 981954"/>
              <a:gd name="connsiteY58" fmla="*/ 1237035 h 1395855"/>
              <a:gd name="connsiteX59" fmla="*/ 494535 w 981954"/>
              <a:gd name="connsiteY59" fmla="*/ 1078215 h 1395855"/>
              <a:gd name="connsiteX60" fmla="*/ 772044 w 981954"/>
              <a:gd name="connsiteY60" fmla="*/ 1237035 h 1395855"/>
              <a:gd name="connsiteX61" fmla="*/ 800506 w 981954"/>
              <a:gd name="connsiteY61" fmla="*/ 1325269 h 1395855"/>
              <a:gd name="connsiteX62" fmla="*/ 736466 w 981954"/>
              <a:gd name="connsiteY62" fmla="*/ 1325269 h 1395855"/>
              <a:gd name="connsiteX63" fmla="*/ 700888 w 981954"/>
              <a:gd name="connsiteY63" fmla="*/ 1360562 h 1395855"/>
              <a:gd name="connsiteX64" fmla="*/ 736466 w 981954"/>
              <a:gd name="connsiteY64" fmla="*/ 1395856 h 1395855"/>
              <a:gd name="connsiteX65" fmla="*/ 850316 w 981954"/>
              <a:gd name="connsiteY65" fmla="*/ 1395856 h 1395855"/>
              <a:gd name="connsiteX66" fmla="*/ 850316 w 981954"/>
              <a:gd name="connsiteY66" fmla="*/ 1395856 h 1395855"/>
              <a:gd name="connsiteX67" fmla="*/ 850316 w 981954"/>
              <a:gd name="connsiteY67" fmla="*/ 1395856 h 1395855"/>
              <a:gd name="connsiteX68" fmla="*/ 946376 w 981954"/>
              <a:gd name="connsiteY68" fmla="*/ 1395856 h 1395855"/>
              <a:gd name="connsiteX69" fmla="*/ 981954 w 981954"/>
              <a:gd name="connsiteY69" fmla="*/ 1360562 h 1395855"/>
              <a:gd name="connsiteX70" fmla="*/ 946376 w 981954"/>
              <a:gd name="connsiteY70" fmla="*/ 1323504 h 1395855"/>
              <a:gd name="connsiteX71" fmla="*/ 357560 w 981954"/>
              <a:gd name="connsiteY71" fmla="*/ 806455 h 1395855"/>
              <a:gd name="connsiteX72" fmla="*/ 405590 w 981954"/>
              <a:gd name="connsiteY72" fmla="*/ 658223 h 1395855"/>
              <a:gd name="connsiteX73" fmla="*/ 533671 w 981954"/>
              <a:gd name="connsiteY73" fmla="*/ 658223 h 1395855"/>
              <a:gd name="connsiteX74" fmla="*/ 357560 w 981954"/>
              <a:gd name="connsiteY74" fmla="*/ 806455 h 1395855"/>
              <a:gd name="connsiteX75" fmla="*/ 597711 w 981954"/>
              <a:gd name="connsiteY75" fmla="*/ 697045 h 1395855"/>
              <a:gd name="connsiteX76" fmla="*/ 652857 w 981954"/>
              <a:gd name="connsiteY76" fmla="*/ 868219 h 1395855"/>
              <a:gd name="connsiteX77" fmla="*/ 394916 w 981954"/>
              <a:gd name="connsiteY77" fmla="*/ 868219 h 1395855"/>
              <a:gd name="connsiteX78" fmla="*/ 597711 w 981954"/>
              <a:gd name="connsiteY78" fmla="*/ 697045 h 1395855"/>
              <a:gd name="connsiteX79" fmla="*/ 595933 w 981954"/>
              <a:gd name="connsiteY79" fmla="*/ 938806 h 1395855"/>
              <a:gd name="connsiteX80" fmla="*/ 494535 w 981954"/>
              <a:gd name="connsiteY80" fmla="*/ 997040 h 1395855"/>
              <a:gd name="connsiteX81" fmla="*/ 393138 w 981954"/>
              <a:gd name="connsiteY81" fmla="*/ 938806 h 1395855"/>
              <a:gd name="connsiteX82" fmla="*/ 595933 w 981954"/>
              <a:gd name="connsiteY82" fmla="*/ 938806 h 1395855"/>
              <a:gd name="connsiteX83" fmla="*/ 492756 w 981954"/>
              <a:gd name="connsiteY83" fmla="*/ 211761 h 1395855"/>
              <a:gd name="connsiteX84" fmla="*/ 563912 w 981954"/>
              <a:gd name="connsiteY84" fmla="*/ 282348 h 1395855"/>
              <a:gd name="connsiteX85" fmla="*/ 492756 w 981954"/>
              <a:gd name="connsiteY85" fmla="*/ 352934 h 1395855"/>
              <a:gd name="connsiteX86" fmla="*/ 421600 w 981954"/>
              <a:gd name="connsiteY86" fmla="*/ 282348 h 1395855"/>
              <a:gd name="connsiteX87" fmla="*/ 492756 w 981954"/>
              <a:gd name="connsiteY87" fmla="*/ 211761 h 1395855"/>
              <a:gd name="connsiteX88" fmla="*/ 492756 w 981954"/>
              <a:gd name="connsiteY88" fmla="*/ 425286 h 1395855"/>
              <a:gd name="connsiteX89" fmla="*/ 508766 w 981954"/>
              <a:gd name="connsiteY89" fmla="*/ 423521 h 1395855"/>
              <a:gd name="connsiteX90" fmla="*/ 562133 w 981954"/>
              <a:gd name="connsiteY90" fmla="*/ 587636 h 1395855"/>
              <a:gd name="connsiteX91" fmla="*/ 426937 w 981954"/>
              <a:gd name="connsiteY91" fmla="*/ 587636 h 1395855"/>
              <a:gd name="connsiteX92" fmla="*/ 480304 w 981954"/>
              <a:gd name="connsiteY92" fmla="*/ 423521 h 1395855"/>
              <a:gd name="connsiteX93" fmla="*/ 492756 w 981954"/>
              <a:gd name="connsiteY93" fmla="*/ 425286 h 1395855"/>
              <a:gd name="connsiteX94" fmla="*/ 250825 w 981954"/>
              <a:gd name="connsiteY94" fmla="*/ 1136449 h 1395855"/>
              <a:gd name="connsiteX95" fmla="*/ 305971 w 981954"/>
              <a:gd name="connsiteY95" fmla="*/ 968805 h 1395855"/>
              <a:gd name="connsiteX96" fmla="*/ 425158 w 981954"/>
              <a:gd name="connsiteY96" fmla="*/ 1037627 h 1395855"/>
              <a:gd name="connsiteX97" fmla="*/ 250825 w 981954"/>
              <a:gd name="connsiteY97" fmla="*/ 1136449 h 1395855"/>
              <a:gd name="connsiteX98" fmla="*/ 565691 w 981954"/>
              <a:gd name="connsiteY98" fmla="*/ 1035862 h 1395855"/>
              <a:gd name="connsiteX99" fmla="*/ 684878 w 981954"/>
              <a:gd name="connsiteY99" fmla="*/ 967040 h 1395855"/>
              <a:gd name="connsiteX100" fmla="*/ 740024 w 981954"/>
              <a:gd name="connsiteY100" fmla="*/ 1134684 h 1395855"/>
              <a:gd name="connsiteX101" fmla="*/ 565691 w 981954"/>
              <a:gd name="connsiteY101" fmla="*/ 1035862 h 1395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81954" h="1395855">
                <a:moveTo>
                  <a:pt x="161880" y="562930"/>
                </a:moveTo>
                <a:cubicBezTo>
                  <a:pt x="170775" y="562930"/>
                  <a:pt x="179669" y="559401"/>
                  <a:pt x="186785" y="552342"/>
                </a:cubicBezTo>
                <a:cubicBezTo>
                  <a:pt x="201016" y="538225"/>
                  <a:pt x="201016" y="517049"/>
                  <a:pt x="186785" y="502932"/>
                </a:cubicBezTo>
                <a:cubicBezTo>
                  <a:pt x="128081" y="444697"/>
                  <a:pt x="96061" y="367052"/>
                  <a:pt x="96061" y="284112"/>
                </a:cubicBezTo>
                <a:cubicBezTo>
                  <a:pt x="96061" y="201173"/>
                  <a:pt x="128081" y="123527"/>
                  <a:pt x="186785" y="65293"/>
                </a:cubicBezTo>
                <a:cubicBezTo>
                  <a:pt x="201016" y="51175"/>
                  <a:pt x="201016" y="29999"/>
                  <a:pt x="186785" y="15882"/>
                </a:cubicBezTo>
                <a:cubicBezTo>
                  <a:pt x="172554" y="1765"/>
                  <a:pt x="151207" y="1765"/>
                  <a:pt x="136976" y="15882"/>
                </a:cubicBezTo>
                <a:cubicBezTo>
                  <a:pt x="64041" y="88234"/>
                  <a:pt x="24905" y="183526"/>
                  <a:pt x="24905" y="285877"/>
                </a:cubicBezTo>
                <a:cubicBezTo>
                  <a:pt x="24905" y="388228"/>
                  <a:pt x="64041" y="483520"/>
                  <a:pt x="136976" y="555872"/>
                </a:cubicBezTo>
                <a:cubicBezTo>
                  <a:pt x="144091" y="559401"/>
                  <a:pt x="152986" y="562930"/>
                  <a:pt x="161880" y="562930"/>
                </a:cubicBezTo>
                <a:close/>
                <a:moveTo>
                  <a:pt x="243710" y="446462"/>
                </a:moveTo>
                <a:cubicBezTo>
                  <a:pt x="250825" y="453521"/>
                  <a:pt x="259720" y="457050"/>
                  <a:pt x="268614" y="457050"/>
                </a:cubicBezTo>
                <a:cubicBezTo>
                  <a:pt x="277509" y="457050"/>
                  <a:pt x="286403" y="453521"/>
                  <a:pt x="293519" y="446462"/>
                </a:cubicBezTo>
                <a:cubicBezTo>
                  <a:pt x="307750" y="432345"/>
                  <a:pt x="307750" y="411169"/>
                  <a:pt x="293519" y="397051"/>
                </a:cubicBezTo>
                <a:cubicBezTo>
                  <a:pt x="263278" y="367052"/>
                  <a:pt x="245489" y="326464"/>
                  <a:pt x="245489" y="284112"/>
                </a:cubicBezTo>
                <a:cubicBezTo>
                  <a:pt x="245489" y="241760"/>
                  <a:pt x="261499" y="201173"/>
                  <a:pt x="293519" y="171173"/>
                </a:cubicBezTo>
                <a:cubicBezTo>
                  <a:pt x="307750" y="157056"/>
                  <a:pt x="307750" y="135880"/>
                  <a:pt x="293519" y="121762"/>
                </a:cubicBezTo>
                <a:cubicBezTo>
                  <a:pt x="279288" y="107645"/>
                  <a:pt x="257941" y="107645"/>
                  <a:pt x="243710" y="121762"/>
                </a:cubicBezTo>
                <a:cubicBezTo>
                  <a:pt x="199237" y="165879"/>
                  <a:pt x="176111" y="224113"/>
                  <a:pt x="176111" y="284112"/>
                </a:cubicBezTo>
                <a:cubicBezTo>
                  <a:pt x="176111" y="344111"/>
                  <a:pt x="201016" y="402345"/>
                  <a:pt x="243710" y="446462"/>
                </a:cubicBezTo>
                <a:close/>
                <a:moveTo>
                  <a:pt x="896567" y="282348"/>
                </a:moveTo>
                <a:cubicBezTo>
                  <a:pt x="896567" y="365287"/>
                  <a:pt x="864547" y="442933"/>
                  <a:pt x="805843" y="501167"/>
                </a:cubicBezTo>
                <a:cubicBezTo>
                  <a:pt x="791612" y="515284"/>
                  <a:pt x="791612" y="536460"/>
                  <a:pt x="805843" y="550578"/>
                </a:cubicBezTo>
                <a:cubicBezTo>
                  <a:pt x="812959" y="557636"/>
                  <a:pt x="821853" y="561166"/>
                  <a:pt x="830748" y="561166"/>
                </a:cubicBezTo>
                <a:cubicBezTo>
                  <a:pt x="839642" y="561166"/>
                  <a:pt x="848537" y="557636"/>
                  <a:pt x="855652" y="550578"/>
                </a:cubicBezTo>
                <a:cubicBezTo>
                  <a:pt x="928587" y="478226"/>
                  <a:pt x="967723" y="382934"/>
                  <a:pt x="967723" y="280583"/>
                </a:cubicBezTo>
                <a:cubicBezTo>
                  <a:pt x="967723" y="178232"/>
                  <a:pt x="928587" y="82940"/>
                  <a:pt x="855652" y="10588"/>
                </a:cubicBezTo>
                <a:cubicBezTo>
                  <a:pt x="841421" y="-3529"/>
                  <a:pt x="820074" y="-3529"/>
                  <a:pt x="805843" y="10588"/>
                </a:cubicBezTo>
                <a:cubicBezTo>
                  <a:pt x="791612" y="24705"/>
                  <a:pt x="791612" y="45881"/>
                  <a:pt x="805843" y="59999"/>
                </a:cubicBezTo>
                <a:cubicBezTo>
                  <a:pt x="864547" y="121762"/>
                  <a:pt x="896567" y="199408"/>
                  <a:pt x="896567" y="282348"/>
                </a:cubicBezTo>
                <a:close/>
                <a:moveTo>
                  <a:pt x="699109" y="446462"/>
                </a:moveTo>
                <a:cubicBezTo>
                  <a:pt x="706225" y="453521"/>
                  <a:pt x="715119" y="457050"/>
                  <a:pt x="724014" y="457050"/>
                </a:cubicBezTo>
                <a:cubicBezTo>
                  <a:pt x="732908" y="457050"/>
                  <a:pt x="741803" y="453521"/>
                  <a:pt x="748918" y="446462"/>
                </a:cubicBezTo>
                <a:cubicBezTo>
                  <a:pt x="793391" y="402345"/>
                  <a:pt x="816517" y="344111"/>
                  <a:pt x="816517" y="284112"/>
                </a:cubicBezTo>
                <a:cubicBezTo>
                  <a:pt x="816517" y="222349"/>
                  <a:pt x="791612" y="164114"/>
                  <a:pt x="748918" y="119998"/>
                </a:cubicBezTo>
                <a:cubicBezTo>
                  <a:pt x="734687" y="105880"/>
                  <a:pt x="713340" y="105880"/>
                  <a:pt x="699109" y="119998"/>
                </a:cubicBezTo>
                <a:cubicBezTo>
                  <a:pt x="684878" y="134115"/>
                  <a:pt x="684878" y="155291"/>
                  <a:pt x="699109" y="169409"/>
                </a:cubicBezTo>
                <a:cubicBezTo>
                  <a:pt x="729350" y="199408"/>
                  <a:pt x="747139" y="239995"/>
                  <a:pt x="747139" y="282348"/>
                </a:cubicBezTo>
                <a:cubicBezTo>
                  <a:pt x="747139" y="324700"/>
                  <a:pt x="731129" y="365287"/>
                  <a:pt x="699109" y="395287"/>
                </a:cubicBezTo>
                <a:cubicBezTo>
                  <a:pt x="684878" y="409404"/>
                  <a:pt x="684878" y="432345"/>
                  <a:pt x="699109" y="446462"/>
                </a:cubicBezTo>
                <a:close/>
                <a:moveTo>
                  <a:pt x="946376" y="1323504"/>
                </a:moveTo>
                <a:lnTo>
                  <a:pt x="876999" y="1323504"/>
                </a:lnTo>
                <a:lnTo>
                  <a:pt x="576365" y="398816"/>
                </a:lnTo>
                <a:cubicBezTo>
                  <a:pt x="613722" y="372346"/>
                  <a:pt x="636847" y="331758"/>
                  <a:pt x="636847" y="282348"/>
                </a:cubicBezTo>
                <a:cubicBezTo>
                  <a:pt x="636847" y="204702"/>
                  <a:pt x="572807" y="141174"/>
                  <a:pt x="494535" y="141174"/>
                </a:cubicBezTo>
                <a:cubicBezTo>
                  <a:pt x="416263" y="141174"/>
                  <a:pt x="352223" y="204702"/>
                  <a:pt x="352223" y="282348"/>
                </a:cubicBezTo>
                <a:cubicBezTo>
                  <a:pt x="352223" y="331758"/>
                  <a:pt x="377127" y="374110"/>
                  <a:pt x="416263" y="400581"/>
                </a:cubicBezTo>
                <a:lnTo>
                  <a:pt x="113850" y="1323504"/>
                </a:lnTo>
                <a:lnTo>
                  <a:pt x="35578" y="1323504"/>
                </a:lnTo>
                <a:cubicBezTo>
                  <a:pt x="16010" y="1323504"/>
                  <a:pt x="0" y="1339386"/>
                  <a:pt x="0" y="1358797"/>
                </a:cubicBezTo>
                <a:cubicBezTo>
                  <a:pt x="0" y="1378209"/>
                  <a:pt x="16010" y="1394091"/>
                  <a:pt x="35578" y="1394091"/>
                </a:cubicBezTo>
                <a:lnTo>
                  <a:pt x="140533" y="1394091"/>
                </a:lnTo>
                <a:lnTo>
                  <a:pt x="140533" y="1394091"/>
                </a:lnTo>
                <a:lnTo>
                  <a:pt x="140533" y="1394091"/>
                </a:lnTo>
                <a:lnTo>
                  <a:pt x="245489" y="1394091"/>
                </a:lnTo>
                <a:cubicBezTo>
                  <a:pt x="265057" y="1394091"/>
                  <a:pt x="281067" y="1378209"/>
                  <a:pt x="281067" y="1358797"/>
                </a:cubicBezTo>
                <a:cubicBezTo>
                  <a:pt x="281067" y="1339386"/>
                  <a:pt x="265057" y="1323504"/>
                  <a:pt x="245489" y="1323504"/>
                </a:cubicBezTo>
                <a:lnTo>
                  <a:pt x="188564" y="1323504"/>
                </a:lnTo>
                <a:lnTo>
                  <a:pt x="217026" y="1237035"/>
                </a:lnTo>
                <a:lnTo>
                  <a:pt x="494535" y="1078215"/>
                </a:lnTo>
                <a:lnTo>
                  <a:pt x="772044" y="1237035"/>
                </a:lnTo>
                <a:lnTo>
                  <a:pt x="800506" y="1325269"/>
                </a:lnTo>
                <a:lnTo>
                  <a:pt x="736466" y="1325269"/>
                </a:lnTo>
                <a:cubicBezTo>
                  <a:pt x="716898" y="1325269"/>
                  <a:pt x="700888" y="1341151"/>
                  <a:pt x="700888" y="1360562"/>
                </a:cubicBezTo>
                <a:cubicBezTo>
                  <a:pt x="700888" y="1379974"/>
                  <a:pt x="716898" y="1395856"/>
                  <a:pt x="736466" y="1395856"/>
                </a:cubicBezTo>
                <a:lnTo>
                  <a:pt x="850316" y="1395856"/>
                </a:lnTo>
                <a:lnTo>
                  <a:pt x="850316" y="1395856"/>
                </a:lnTo>
                <a:lnTo>
                  <a:pt x="850316" y="1395856"/>
                </a:lnTo>
                <a:lnTo>
                  <a:pt x="946376" y="1395856"/>
                </a:lnTo>
                <a:cubicBezTo>
                  <a:pt x="965944" y="1395856"/>
                  <a:pt x="981954" y="1379974"/>
                  <a:pt x="981954" y="1360562"/>
                </a:cubicBezTo>
                <a:cubicBezTo>
                  <a:pt x="981954" y="1341151"/>
                  <a:pt x="965944" y="1323504"/>
                  <a:pt x="946376" y="1323504"/>
                </a:cubicBezTo>
                <a:close/>
                <a:moveTo>
                  <a:pt x="357560" y="806455"/>
                </a:moveTo>
                <a:lnTo>
                  <a:pt x="405590" y="658223"/>
                </a:lnTo>
                <a:lnTo>
                  <a:pt x="533671" y="658223"/>
                </a:lnTo>
                <a:lnTo>
                  <a:pt x="357560" y="806455"/>
                </a:lnTo>
                <a:close/>
                <a:moveTo>
                  <a:pt x="597711" y="697045"/>
                </a:moveTo>
                <a:lnTo>
                  <a:pt x="652857" y="868219"/>
                </a:lnTo>
                <a:lnTo>
                  <a:pt x="394916" y="868219"/>
                </a:lnTo>
                <a:lnTo>
                  <a:pt x="597711" y="697045"/>
                </a:lnTo>
                <a:close/>
                <a:moveTo>
                  <a:pt x="595933" y="938806"/>
                </a:moveTo>
                <a:lnTo>
                  <a:pt x="494535" y="997040"/>
                </a:lnTo>
                <a:lnTo>
                  <a:pt x="393138" y="938806"/>
                </a:lnTo>
                <a:lnTo>
                  <a:pt x="595933" y="938806"/>
                </a:lnTo>
                <a:close/>
                <a:moveTo>
                  <a:pt x="492756" y="211761"/>
                </a:moveTo>
                <a:cubicBezTo>
                  <a:pt x="531892" y="211761"/>
                  <a:pt x="563912" y="243525"/>
                  <a:pt x="563912" y="282348"/>
                </a:cubicBezTo>
                <a:cubicBezTo>
                  <a:pt x="563912" y="321170"/>
                  <a:pt x="531892" y="352934"/>
                  <a:pt x="492756" y="352934"/>
                </a:cubicBezTo>
                <a:cubicBezTo>
                  <a:pt x="453620" y="352934"/>
                  <a:pt x="421600" y="321170"/>
                  <a:pt x="421600" y="282348"/>
                </a:cubicBezTo>
                <a:cubicBezTo>
                  <a:pt x="421600" y="243525"/>
                  <a:pt x="453620" y="211761"/>
                  <a:pt x="492756" y="211761"/>
                </a:cubicBezTo>
                <a:close/>
                <a:moveTo>
                  <a:pt x="492756" y="425286"/>
                </a:moveTo>
                <a:cubicBezTo>
                  <a:pt x="498093" y="425286"/>
                  <a:pt x="503430" y="425286"/>
                  <a:pt x="508766" y="423521"/>
                </a:cubicBezTo>
                <a:lnTo>
                  <a:pt x="562133" y="587636"/>
                </a:lnTo>
                <a:lnTo>
                  <a:pt x="426937" y="587636"/>
                </a:lnTo>
                <a:lnTo>
                  <a:pt x="480304" y="423521"/>
                </a:lnTo>
                <a:cubicBezTo>
                  <a:pt x="485641" y="425286"/>
                  <a:pt x="489198" y="425286"/>
                  <a:pt x="492756" y="425286"/>
                </a:cubicBezTo>
                <a:close/>
                <a:moveTo>
                  <a:pt x="250825" y="1136449"/>
                </a:moveTo>
                <a:lnTo>
                  <a:pt x="305971" y="968805"/>
                </a:lnTo>
                <a:lnTo>
                  <a:pt x="425158" y="1037627"/>
                </a:lnTo>
                <a:lnTo>
                  <a:pt x="250825" y="1136449"/>
                </a:lnTo>
                <a:close/>
                <a:moveTo>
                  <a:pt x="565691" y="1035862"/>
                </a:moveTo>
                <a:lnTo>
                  <a:pt x="684878" y="967040"/>
                </a:lnTo>
                <a:lnTo>
                  <a:pt x="740024" y="1134684"/>
                </a:lnTo>
                <a:lnTo>
                  <a:pt x="565691" y="1035862"/>
                </a:lnTo>
                <a:close/>
              </a:path>
            </a:pathLst>
          </a:custGeom>
          <a:solidFill>
            <a:srgbClr val="000000"/>
          </a:solidFill>
          <a:ln w="1771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ore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자유형 54">
            <a:extLst>
              <a:ext uri="{FF2B5EF4-FFF2-40B4-BE49-F238E27FC236}">
                <a16:creationId xmlns:a16="http://schemas.microsoft.com/office/drawing/2014/main" id="{9E11444C-4D15-4D5F-B649-2D3228559DDD}"/>
              </a:ext>
            </a:extLst>
          </p:cNvPr>
          <p:cNvSpPr/>
          <p:nvPr/>
        </p:nvSpPr>
        <p:spPr>
          <a:xfrm>
            <a:off x="9641700" y="4156038"/>
            <a:ext cx="755171" cy="738389"/>
          </a:xfrm>
          <a:custGeom>
            <a:avLst/>
            <a:gdLst>
              <a:gd name="connsiteX0" fmla="*/ 508354 w 554568"/>
              <a:gd name="connsiteY0" fmla="*/ 248529 h 542244"/>
              <a:gd name="connsiteX1" fmla="*/ 46214 w 554568"/>
              <a:gd name="connsiteY1" fmla="*/ 248529 h 542244"/>
              <a:gd name="connsiteX2" fmla="*/ 0 w 554568"/>
              <a:gd name="connsiteY2" fmla="*/ 293716 h 542244"/>
              <a:gd name="connsiteX3" fmla="*/ 0 w 554568"/>
              <a:gd name="connsiteY3" fmla="*/ 338903 h 542244"/>
              <a:gd name="connsiteX4" fmla="*/ 46214 w 554568"/>
              <a:gd name="connsiteY4" fmla="*/ 384090 h 542244"/>
              <a:gd name="connsiteX5" fmla="*/ 508354 w 554568"/>
              <a:gd name="connsiteY5" fmla="*/ 384090 h 542244"/>
              <a:gd name="connsiteX6" fmla="*/ 554568 w 554568"/>
              <a:gd name="connsiteY6" fmla="*/ 338903 h 542244"/>
              <a:gd name="connsiteX7" fmla="*/ 554568 w 554568"/>
              <a:gd name="connsiteY7" fmla="*/ 293716 h 542244"/>
              <a:gd name="connsiteX8" fmla="*/ 508354 w 554568"/>
              <a:gd name="connsiteY8" fmla="*/ 248529 h 542244"/>
              <a:gd name="connsiteX9" fmla="*/ 69321 w 554568"/>
              <a:gd name="connsiteY9" fmla="*/ 338903 h 542244"/>
              <a:gd name="connsiteX10" fmla="*/ 46214 w 554568"/>
              <a:gd name="connsiteY10" fmla="*/ 316309 h 542244"/>
              <a:gd name="connsiteX11" fmla="*/ 69321 w 554568"/>
              <a:gd name="connsiteY11" fmla="*/ 293716 h 542244"/>
              <a:gd name="connsiteX12" fmla="*/ 92428 w 554568"/>
              <a:gd name="connsiteY12" fmla="*/ 316309 h 542244"/>
              <a:gd name="connsiteX13" fmla="*/ 69321 w 554568"/>
              <a:gd name="connsiteY13" fmla="*/ 338903 h 542244"/>
              <a:gd name="connsiteX14" fmla="*/ 496801 w 554568"/>
              <a:gd name="connsiteY14" fmla="*/ 338903 h 542244"/>
              <a:gd name="connsiteX15" fmla="*/ 311945 w 554568"/>
              <a:gd name="connsiteY15" fmla="*/ 338903 h 542244"/>
              <a:gd name="connsiteX16" fmla="*/ 300391 w 554568"/>
              <a:gd name="connsiteY16" fmla="*/ 327606 h 542244"/>
              <a:gd name="connsiteX17" fmla="*/ 311945 w 554568"/>
              <a:gd name="connsiteY17" fmla="*/ 316309 h 542244"/>
              <a:gd name="connsiteX18" fmla="*/ 496801 w 554568"/>
              <a:gd name="connsiteY18" fmla="*/ 316309 h 542244"/>
              <a:gd name="connsiteX19" fmla="*/ 508354 w 554568"/>
              <a:gd name="connsiteY19" fmla="*/ 327606 h 542244"/>
              <a:gd name="connsiteX20" fmla="*/ 496801 w 554568"/>
              <a:gd name="connsiteY20" fmla="*/ 338903 h 542244"/>
              <a:gd name="connsiteX21" fmla="*/ 75236 w 554568"/>
              <a:gd name="connsiteY21" fmla="*/ 67781 h 542244"/>
              <a:gd name="connsiteX22" fmla="*/ 479332 w 554568"/>
              <a:gd name="connsiteY22" fmla="*/ 67781 h 542244"/>
              <a:gd name="connsiteX23" fmla="*/ 489429 w 554568"/>
              <a:gd name="connsiteY23" fmla="*/ 61974 h 542244"/>
              <a:gd name="connsiteX24" fmla="*/ 489152 w 554568"/>
              <a:gd name="connsiteY24" fmla="*/ 50519 h 542244"/>
              <a:gd name="connsiteX25" fmla="*/ 473948 w 554568"/>
              <a:gd name="connsiteY25" fmla="*/ 26638 h 542244"/>
              <a:gd name="connsiteX26" fmla="*/ 424915 w 554568"/>
              <a:gd name="connsiteY26" fmla="*/ 0 h 542244"/>
              <a:gd name="connsiteX27" fmla="*/ 129676 w 554568"/>
              <a:gd name="connsiteY27" fmla="*/ 0 h 542244"/>
              <a:gd name="connsiteX28" fmla="*/ 80620 w 554568"/>
              <a:gd name="connsiteY28" fmla="*/ 26638 h 542244"/>
              <a:gd name="connsiteX29" fmla="*/ 65439 w 554568"/>
              <a:gd name="connsiteY29" fmla="*/ 50519 h 542244"/>
              <a:gd name="connsiteX30" fmla="*/ 65162 w 554568"/>
              <a:gd name="connsiteY30" fmla="*/ 61974 h 542244"/>
              <a:gd name="connsiteX31" fmla="*/ 75236 w 554568"/>
              <a:gd name="connsiteY31" fmla="*/ 67781 h 542244"/>
              <a:gd name="connsiteX32" fmla="*/ 508354 w 554568"/>
              <a:gd name="connsiteY32" fmla="*/ 90374 h 542244"/>
              <a:gd name="connsiteX33" fmla="*/ 46214 w 554568"/>
              <a:gd name="connsiteY33" fmla="*/ 90374 h 542244"/>
              <a:gd name="connsiteX34" fmla="*/ 0 w 554568"/>
              <a:gd name="connsiteY34" fmla="*/ 135561 h 542244"/>
              <a:gd name="connsiteX35" fmla="*/ 0 w 554568"/>
              <a:gd name="connsiteY35" fmla="*/ 180748 h 542244"/>
              <a:gd name="connsiteX36" fmla="*/ 46214 w 554568"/>
              <a:gd name="connsiteY36" fmla="*/ 225935 h 542244"/>
              <a:gd name="connsiteX37" fmla="*/ 508354 w 554568"/>
              <a:gd name="connsiteY37" fmla="*/ 225935 h 542244"/>
              <a:gd name="connsiteX38" fmla="*/ 554568 w 554568"/>
              <a:gd name="connsiteY38" fmla="*/ 180748 h 542244"/>
              <a:gd name="connsiteX39" fmla="*/ 554568 w 554568"/>
              <a:gd name="connsiteY39" fmla="*/ 135561 h 542244"/>
              <a:gd name="connsiteX40" fmla="*/ 508354 w 554568"/>
              <a:gd name="connsiteY40" fmla="*/ 90374 h 542244"/>
              <a:gd name="connsiteX41" fmla="*/ 69321 w 554568"/>
              <a:gd name="connsiteY41" fmla="*/ 180748 h 542244"/>
              <a:gd name="connsiteX42" fmla="*/ 46214 w 554568"/>
              <a:gd name="connsiteY42" fmla="*/ 158155 h 542244"/>
              <a:gd name="connsiteX43" fmla="*/ 69321 w 554568"/>
              <a:gd name="connsiteY43" fmla="*/ 135561 h 542244"/>
              <a:gd name="connsiteX44" fmla="*/ 92428 w 554568"/>
              <a:gd name="connsiteY44" fmla="*/ 158155 h 542244"/>
              <a:gd name="connsiteX45" fmla="*/ 69321 w 554568"/>
              <a:gd name="connsiteY45" fmla="*/ 180748 h 542244"/>
              <a:gd name="connsiteX46" fmla="*/ 496801 w 554568"/>
              <a:gd name="connsiteY46" fmla="*/ 180748 h 542244"/>
              <a:gd name="connsiteX47" fmla="*/ 311945 w 554568"/>
              <a:gd name="connsiteY47" fmla="*/ 180748 h 542244"/>
              <a:gd name="connsiteX48" fmla="*/ 300391 w 554568"/>
              <a:gd name="connsiteY48" fmla="*/ 169451 h 542244"/>
              <a:gd name="connsiteX49" fmla="*/ 311945 w 554568"/>
              <a:gd name="connsiteY49" fmla="*/ 158155 h 542244"/>
              <a:gd name="connsiteX50" fmla="*/ 496801 w 554568"/>
              <a:gd name="connsiteY50" fmla="*/ 158155 h 542244"/>
              <a:gd name="connsiteX51" fmla="*/ 508354 w 554568"/>
              <a:gd name="connsiteY51" fmla="*/ 169451 h 542244"/>
              <a:gd name="connsiteX52" fmla="*/ 496801 w 554568"/>
              <a:gd name="connsiteY52" fmla="*/ 180748 h 542244"/>
              <a:gd name="connsiteX53" fmla="*/ 508354 w 554568"/>
              <a:gd name="connsiteY53" fmla="*/ 406683 h 542244"/>
              <a:gd name="connsiteX54" fmla="*/ 46214 w 554568"/>
              <a:gd name="connsiteY54" fmla="*/ 406683 h 542244"/>
              <a:gd name="connsiteX55" fmla="*/ 0 w 554568"/>
              <a:gd name="connsiteY55" fmla="*/ 451870 h 542244"/>
              <a:gd name="connsiteX56" fmla="*/ 0 w 554568"/>
              <a:gd name="connsiteY56" fmla="*/ 497057 h 542244"/>
              <a:gd name="connsiteX57" fmla="*/ 46214 w 554568"/>
              <a:gd name="connsiteY57" fmla="*/ 542244 h 542244"/>
              <a:gd name="connsiteX58" fmla="*/ 508354 w 554568"/>
              <a:gd name="connsiteY58" fmla="*/ 542244 h 542244"/>
              <a:gd name="connsiteX59" fmla="*/ 554568 w 554568"/>
              <a:gd name="connsiteY59" fmla="*/ 497057 h 542244"/>
              <a:gd name="connsiteX60" fmla="*/ 554568 w 554568"/>
              <a:gd name="connsiteY60" fmla="*/ 451870 h 542244"/>
              <a:gd name="connsiteX61" fmla="*/ 508354 w 554568"/>
              <a:gd name="connsiteY61" fmla="*/ 406683 h 542244"/>
              <a:gd name="connsiteX62" fmla="*/ 69321 w 554568"/>
              <a:gd name="connsiteY62" fmla="*/ 497057 h 542244"/>
              <a:gd name="connsiteX63" fmla="*/ 46214 w 554568"/>
              <a:gd name="connsiteY63" fmla="*/ 474464 h 542244"/>
              <a:gd name="connsiteX64" fmla="*/ 69321 w 554568"/>
              <a:gd name="connsiteY64" fmla="*/ 451870 h 542244"/>
              <a:gd name="connsiteX65" fmla="*/ 92428 w 554568"/>
              <a:gd name="connsiteY65" fmla="*/ 474464 h 542244"/>
              <a:gd name="connsiteX66" fmla="*/ 69321 w 554568"/>
              <a:gd name="connsiteY66" fmla="*/ 497057 h 542244"/>
              <a:gd name="connsiteX67" fmla="*/ 496801 w 554568"/>
              <a:gd name="connsiteY67" fmla="*/ 497057 h 542244"/>
              <a:gd name="connsiteX68" fmla="*/ 311945 w 554568"/>
              <a:gd name="connsiteY68" fmla="*/ 497057 h 542244"/>
              <a:gd name="connsiteX69" fmla="*/ 300391 w 554568"/>
              <a:gd name="connsiteY69" fmla="*/ 485760 h 542244"/>
              <a:gd name="connsiteX70" fmla="*/ 311945 w 554568"/>
              <a:gd name="connsiteY70" fmla="*/ 474464 h 542244"/>
              <a:gd name="connsiteX71" fmla="*/ 496801 w 554568"/>
              <a:gd name="connsiteY71" fmla="*/ 474464 h 542244"/>
              <a:gd name="connsiteX72" fmla="*/ 508354 w 554568"/>
              <a:gd name="connsiteY72" fmla="*/ 485760 h 542244"/>
              <a:gd name="connsiteX73" fmla="*/ 496801 w 554568"/>
              <a:gd name="connsiteY73" fmla="*/ 497057 h 54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554568" h="542244">
                <a:moveTo>
                  <a:pt x="508354" y="248529"/>
                </a:moveTo>
                <a:lnTo>
                  <a:pt x="46214" y="248529"/>
                </a:lnTo>
                <a:cubicBezTo>
                  <a:pt x="20727" y="248529"/>
                  <a:pt x="0" y="268795"/>
                  <a:pt x="0" y="293716"/>
                </a:cubicBezTo>
                <a:lnTo>
                  <a:pt x="0" y="338903"/>
                </a:lnTo>
                <a:cubicBezTo>
                  <a:pt x="0" y="363823"/>
                  <a:pt x="20727" y="384090"/>
                  <a:pt x="46214" y="384090"/>
                </a:cubicBezTo>
                <a:lnTo>
                  <a:pt x="508354" y="384090"/>
                </a:lnTo>
                <a:cubicBezTo>
                  <a:pt x="533841" y="384090"/>
                  <a:pt x="554568" y="363823"/>
                  <a:pt x="554568" y="338903"/>
                </a:cubicBezTo>
                <a:lnTo>
                  <a:pt x="554568" y="293716"/>
                </a:lnTo>
                <a:cubicBezTo>
                  <a:pt x="554568" y="268795"/>
                  <a:pt x="533841" y="248529"/>
                  <a:pt x="508354" y="248529"/>
                </a:cubicBezTo>
                <a:close/>
                <a:moveTo>
                  <a:pt x="69321" y="338903"/>
                </a:moveTo>
                <a:cubicBezTo>
                  <a:pt x="56589" y="338903"/>
                  <a:pt x="46214" y="328758"/>
                  <a:pt x="46214" y="316309"/>
                </a:cubicBezTo>
                <a:cubicBezTo>
                  <a:pt x="46214" y="303860"/>
                  <a:pt x="56589" y="293716"/>
                  <a:pt x="69321" y="293716"/>
                </a:cubicBezTo>
                <a:cubicBezTo>
                  <a:pt x="82053" y="293716"/>
                  <a:pt x="92428" y="303860"/>
                  <a:pt x="92428" y="316309"/>
                </a:cubicBezTo>
                <a:cubicBezTo>
                  <a:pt x="92428" y="328758"/>
                  <a:pt x="82053" y="338903"/>
                  <a:pt x="69321" y="338903"/>
                </a:cubicBezTo>
                <a:close/>
                <a:moveTo>
                  <a:pt x="496801" y="338903"/>
                </a:moveTo>
                <a:lnTo>
                  <a:pt x="311945" y="338903"/>
                </a:lnTo>
                <a:cubicBezTo>
                  <a:pt x="305567" y="338903"/>
                  <a:pt x="300391" y="333842"/>
                  <a:pt x="300391" y="327606"/>
                </a:cubicBezTo>
                <a:cubicBezTo>
                  <a:pt x="300391" y="321370"/>
                  <a:pt x="305567" y="316309"/>
                  <a:pt x="311945" y="316309"/>
                </a:cubicBezTo>
                <a:lnTo>
                  <a:pt x="496801" y="316309"/>
                </a:lnTo>
                <a:cubicBezTo>
                  <a:pt x="503178" y="316309"/>
                  <a:pt x="508354" y="321370"/>
                  <a:pt x="508354" y="327606"/>
                </a:cubicBezTo>
                <a:cubicBezTo>
                  <a:pt x="508354" y="333842"/>
                  <a:pt x="503178" y="338903"/>
                  <a:pt x="496801" y="338903"/>
                </a:cubicBezTo>
                <a:close/>
                <a:moveTo>
                  <a:pt x="75236" y="67781"/>
                </a:moveTo>
                <a:lnTo>
                  <a:pt x="479332" y="67781"/>
                </a:lnTo>
                <a:cubicBezTo>
                  <a:pt x="483537" y="67781"/>
                  <a:pt x="487396" y="65544"/>
                  <a:pt x="489429" y="61974"/>
                </a:cubicBezTo>
                <a:cubicBezTo>
                  <a:pt x="491463" y="58404"/>
                  <a:pt x="491347" y="53998"/>
                  <a:pt x="489152" y="50519"/>
                </a:cubicBezTo>
                <a:lnTo>
                  <a:pt x="473948" y="26638"/>
                </a:lnTo>
                <a:cubicBezTo>
                  <a:pt x="463342" y="9964"/>
                  <a:pt x="444995" y="0"/>
                  <a:pt x="424915" y="0"/>
                </a:cubicBezTo>
                <a:lnTo>
                  <a:pt x="129676" y="0"/>
                </a:lnTo>
                <a:cubicBezTo>
                  <a:pt x="109597" y="0"/>
                  <a:pt x="91250" y="9964"/>
                  <a:pt x="80620" y="26638"/>
                </a:cubicBezTo>
                <a:lnTo>
                  <a:pt x="65439" y="50519"/>
                </a:lnTo>
                <a:cubicBezTo>
                  <a:pt x="63221" y="53998"/>
                  <a:pt x="63105" y="58382"/>
                  <a:pt x="65162" y="61974"/>
                </a:cubicBezTo>
                <a:cubicBezTo>
                  <a:pt x="67218" y="65566"/>
                  <a:pt x="71031" y="67781"/>
                  <a:pt x="75236" y="67781"/>
                </a:cubicBezTo>
                <a:close/>
                <a:moveTo>
                  <a:pt x="508354" y="90374"/>
                </a:moveTo>
                <a:lnTo>
                  <a:pt x="46214" y="90374"/>
                </a:lnTo>
                <a:cubicBezTo>
                  <a:pt x="20727" y="90374"/>
                  <a:pt x="0" y="110640"/>
                  <a:pt x="0" y="135561"/>
                </a:cubicBezTo>
                <a:lnTo>
                  <a:pt x="0" y="180748"/>
                </a:lnTo>
                <a:cubicBezTo>
                  <a:pt x="0" y="205669"/>
                  <a:pt x="20727" y="225935"/>
                  <a:pt x="46214" y="225935"/>
                </a:cubicBezTo>
                <a:lnTo>
                  <a:pt x="508354" y="225935"/>
                </a:lnTo>
                <a:cubicBezTo>
                  <a:pt x="533841" y="225935"/>
                  <a:pt x="554568" y="205669"/>
                  <a:pt x="554568" y="180748"/>
                </a:cubicBezTo>
                <a:lnTo>
                  <a:pt x="554568" y="135561"/>
                </a:lnTo>
                <a:cubicBezTo>
                  <a:pt x="554568" y="110640"/>
                  <a:pt x="533841" y="90374"/>
                  <a:pt x="508354" y="90374"/>
                </a:cubicBezTo>
                <a:close/>
                <a:moveTo>
                  <a:pt x="69321" y="180748"/>
                </a:moveTo>
                <a:cubicBezTo>
                  <a:pt x="56589" y="180748"/>
                  <a:pt x="46214" y="170604"/>
                  <a:pt x="46214" y="158155"/>
                </a:cubicBezTo>
                <a:cubicBezTo>
                  <a:pt x="46214" y="145705"/>
                  <a:pt x="56589" y="135561"/>
                  <a:pt x="69321" y="135561"/>
                </a:cubicBezTo>
                <a:cubicBezTo>
                  <a:pt x="82053" y="135561"/>
                  <a:pt x="92428" y="145705"/>
                  <a:pt x="92428" y="158155"/>
                </a:cubicBezTo>
                <a:cubicBezTo>
                  <a:pt x="92428" y="170604"/>
                  <a:pt x="82053" y="180748"/>
                  <a:pt x="69321" y="180748"/>
                </a:cubicBezTo>
                <a:close/>
                <a:moveTo>
                  <a:pt x="496801" y="180748"/>
                </a:moveTo>
                <a:lnTo>
                  <a:pt x="311945" y="180748"/>
                </a:lnTo>
                <a:cubicBezTo>
                  <a:pt x="305567" y="180748"/>
                  <a:pt x="300391" y="175687"/>
                  <a:pt x="300391" y="169451"/>
                </a:cubicBezTo>
                <a:cubicBezTo>
                  <a:pt x="300391" y="163215"/>
                  <a:pt x="305567" y="158155"/>
                  <a:pt x="311945" y="158155"/>
                </a:cubicBezTo>
                <a:lnTo>
                  <a:pt x="496801" y="158155"/>
                </a:lnTo>
                <a:cubicBezTo>
                  <a:pt x="503178" y="158155"/>
                  <a:pt x="508354" y="163215"/>
                  <a:pt x="508354" y="169451"/>
                </a:cubicBezTo>
                <a:cubicBezTo>
                  <a:pt x="508354" y="175687"/>
                  <a:pt x="503178" y="180748"/>
                  <a:pt x="496801" y="180748"/>
                </a:cubicBezTo>
                <a:close/>
                <a:moveTo>
                  <a:pt x="508354" y="406683"/>
                </a:moveTo>
                <a:lnTo>
                  <a:pt x="46214" y="406683"/>
                </a:lnTo>
                <a:cubicBezTo>
                  <a:pt x="20727" y="406683"/>
                  <a:pt x="0" y="426949"/>
                  <a:pt x="0" y="451870"/>
                </a:cubicBezTo>
                <a:lnTo>
                  <a:pt x="0" y="497057"/>
                </a:lnTo>
                <a:cubicBezTo>
                  <a:pt x="0" y="521978"/>
                  <a:pt x="20727" y="542244"/>
                  <a:pt x="46214" y="542244"/>
                </a:cubicBezTo>
                <a:lnTo>
                  <a:pt x="508354" y="542244"/>
                </a:lnTo>
                <a:cubicBezTo>
                  <a:pt x="533841" y="542244"/>
                  <a:pt x="554568" y="521978"/>
                  <a:pt x="554568" y="497057"/>
                </a:cubicBezTo>
                <a:lnTo>
                  <a:pt x="554568" y="451870"/>
                </a:lnTo>
                <a:cubicBezTo>
                  <a:pt x="554568" y="426949"/>
                  <a:pt x="533841" y="406683"/>
                  <a:pt x="508354" y="406683"/>
                </a:cubicBezTo>
                <a:close/>
                <a:moveTo>
                  <a:pt x="69321" y="497057"/>
                </a:moveTo>
                <a:cubicBezTo>
                  <a:pt x="56589" y="497057"/>
                  <a:pt x="46214" y="486913"/>
                  <a:pt x="46214" y="474464"/>
                </a:cubicBezTo>
                <a:cubicBezTo>
                  <a:pt x="46214" y="462014"/>
                  <a:pt x="56589" y="451870"/>
                  <a:pt x="69321" y="451870"/>
                </a:cubicBezTo>
                <a:cubicBezTo>
                  <a:pt x="82053" y="451870"/>
                  <a:pt x="92428" y="462014"/>
                  <a:pt x="92428" y="474464"/>
                </a:cubicBezTo>
                <a:cubicBezTo>
                  <a:pt x="92428" y="486913"/>
                  <a:pt x="82053" y="497057"/>
                  <a:pt x="69321" y="497057"/>
                </a:cubicBezTo>
                <a:close/>
                <a:moveTo>
                  <a:pt x="496801" y="497057"/>
                </a:moveTo>
                <a:lnTo>
                  <a:pt x="311945" y="497057"/>
                </a:lnTo>
                <a:cubicBezTo>
                  <a:pt x="305567" y="497057"/>
                  <a:pt x="300391" y="491996"/>
                  <a:pt x="300391" y="485760"/>
                </a:cubicBezTo>
                <a:cubicBezTo>
                  <a:pt x="300391" y="479524"/>
                  <a:pt x="305567" y="474464"/>
                  <a:pt x="311945" y="474464"/>
                </a:cubicBezTo>
                <a:lnTo>
                  <a:pt x="496801" y="474464"/>
                </a:lnTo>
                <a:cubicBezTo>
                  <a:pt x="503178" y="474464"/>
                  <a:pt x="508354" y="479524"/>
                  <a:pt x="508354" y="485760"/>
                </a:cubicBezTo>
                <a:cubicBezTo>
                  <a:pt x="508354" y="491996"/>
                  <a:pt x="503178" y="497057"/>
                  <a:pt x="496801" y="497057"/>
                </a:cubicBezTo>
                <a:close/>
              </a:path>
            </a:pathLst>
          </a:custGeom>
          <a:solidFill>
            <a:srgbClr val="000000"/>
          </a:solidFill>
          <a:ln w="23019" cap="flat">
            <a:noFill/>
            <a:prstDash val="solid"/>
            <a:miter/>
          </a:ln>
        </p:spPr>
        <p:txBody>
          <a:bodyPr rtlCol="0" anchor="ctr"/>
          <a:lstStyle/>
          <a:p>
            <a:endParaRPr lang="ko-Kore-KR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" name="화살표: 왼쪽 71">
            <a:extLst>
              <a:ext uri="{FF2B5EF4-FFF2-40B4-BE49-F238E27FC236}">
                <a16:creationId xmlns:a16="http://schemas.microsoft.com/office/drawing/2014/main" id="{37DDF331-5AD6-40E4-B569-16D0A3DF8B2C}"/>
              </a:ext>
            </a:extLst>
          </p:cNvPr>
          <p:cNvSpPr/>
          <p:nvPr/>
        </p:nvSpPr>
        <p:spPr>
          <a:xfrm>
            <a:off x="4553544" y="3959178"/>
            <a:ext cx="4924685" cy="1348237"/>
          </a:xfrm>
          <a:prstGeom prst="leftArrow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Best-effort, QoS Unavailable</a:t>
            </a:r>
            <a:endParaRPr lang="ko-KR" altLang="en-US" sz="24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슬라이드 번호 개체 틀 10">
            <a:extLst>
              <a:ext uri="{FF2B5EF4-FFF2-40B4-BE49-F238E27FC236}">
                <a16:creationId xmlns:a16="http://schemas.microsoft.com/office/drawing/2014/main" id="{5D94A9B9-D7AE-4051-BAF8-64C0AA0AF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4500" y="6356350"/>
            <a:ext cx="2743200" cy="365125"/>
          </a:xfrm>
        </p:spPr>
        <p:txBody>
          <a:bodyPr/>
          <a:lstStyle/>
          <a:p>
            <a:fld id="{124F3671-8DB5-49BB-ADEF-274990B2FF7E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25413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59A93F-507D-47BA-A5A6-DE95379F2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/>
              <a:t>Challenge: Mismatch in optimization goals</a:t>
            </a:r>
            <a:endParaRPr lang="ko-KR" altLang="en-US"/>
          </a:p>
        </p:txBody>
      </p:sp>
      <p:sp>
        <p:nvSpPr>
          <p:cNvPr id="38" name="내용 개체 틀 2">
            <a:extLst>
              <a:ext uri="{FF2B5EF4-FFF2-40B4-BE49-F238E27FC236}">
                <a16:creationId xmlns:a16="http://schemas.microsoft.com/office/drawing/2014/main" id="{6D71DBEC-E3D9-46D3-802A-2C6417325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1429"/>
            <a:ext cx="10515600" cy="47255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ko-KR" sz="3200">
                <a:latin typeface="Calibri" panose="020F0502020204030204" pitchFamily="34" charset="0"/>
                <a:cs typeface="Calibri" panose="020F0502020204030204" pitchFamily="34" charset="0"/>
              </a:rPr>
              <a:t>Cellular network schedulers have different optimization goal;</a:t>
            </a:r>
          </a:p>
          <a:p>
            <a:pPr marL="0" indent="0" algn="ctr">
              <a:buNone/>
            </a:pPr>
            <a:r>
              <a:rPr lang="en-US" altLang="ko-KR" sz="3200">
                <a:latin typeface="Calibri" panose="020F0502020204030204" pitchFamily="34" charset="0"/>
                <a:cs typeface="Calibri" panose="020F0502020204030204" pitchFamily="34" charset="0"/>
              </a:rPr>
              <a:t>ex) maximizing the radio resource utilization (or fairness).</a:t>
            </a:r>
          </a:p>
        </p:txBody>
      </p:sp>
      <p:sp>
        <p:nvSpPr>
          <p:cNvPr id="15" name="슬라이드 번호 개체 틀 14">
            <a:extLst>
              <a:ext uri="{FF2B5EF4-FFF2-40B4-BE49-F238E27FC236}">
                <a16:creationId xmlns:a16="http://schemas.microsoft.com/office/drawing/2014/main" id="{DD3F6248-DC28-4506-95C1-CA41BAADA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3671-8DB5-49BB-ADEF-274990B2FF7E}" type="slidenum">
              <a:rPr lang="ko-KR" altLang="en-US" smtClean="0"/>
              <a:t>21</a:t>
            </a:fld>
            <a:endParaRPr lang="ko-KR" altLang="en-US"/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8732B7F8-AA4A-4AC6-8FB8-A985181BD4B5}"/>
              </a:ext>
            </a:extLst>
          </p:cNvPr>
          <p:cNvGrpSpPr/>
          <p:nvPr/>
        </p:nvGrpSpPr>
        <p:grpSpPr>
          <a:xfrm>
            <a:off x="2634343" y="2626688"/>
            <a:ext cx="7204108" cy="3827576"/>
            <a:chOff x="2634343" y="2626688"/>
            <a:chExt cx="7204108" cy="3827576"/>
          </a:xfrm>
        </p:grpSpPr>
        <p:sp>
          <p:nvSpPr>
            <p:cNvPr id="9" name="사각형: 둥근 모서리 8">
              <a:extLst>
                <a:ext uri="{FF2B5EF4-FFF2-40B4-BE49-F238E27FC236}">
                  <a16:creationId xmlns:a16="http://schemas.microsoft.com/office/drawing/2014/main" id="{EA1A8CB8-15F5-454C-9754-D77A30872C9E}"/>
                </a:ext>
              </a:extLst>
            </p:cNvPr>
            <p:cNvSpPr/>
            <p:nvPr/>
          </p:nvSpPr>
          <p:spPr>
            <a:xfrm>
              <a:off x="2634343" y="2626688"/>
              <a:ext cx="6923314" cy="382757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내용 개체 틀 2">
              <a:extLst>
                <a:ext uri="{FF2B5EF4-FFF2-40B4-BE49-F238E27FC236}">
                  <a16:creationId xmlns:a16="http://schemas.microsoft.com/office/drawing/2014/main" id="{C731CB86-0F3E-4281-84ED-F75ED5C80551}"/>
                </a:ext>
              </a:extLst>
            </p:cNvPr>
            <p:cNvSpPr txBox="1">
              <a:spLocks/>
            </p:cNvSpPr>
            <p:nvPr/>
          </p:nvSpPr>
          <p:spPr>
            <a:xfrm>
              <a:off x="3005454" y="2807727"/>
              <a:ext cx="2622585" cy="58578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altLang="ko-KR" sz="3600" b="1" i="1">
                  <a:latin typeface="Calibri" panose="020F0502020204030204" pitchFamily="34" charset="0"/>
                  <a:cs typeface="Calibri" panose="020F0502020204030204" pitchFamily="34" charset="0"/>
                </a:rPr>
                <a:t>Active Users</a:t>
              </a:r>
              <a:endParaRPr lang="ko-KR" altLang="en-US" sz="3600" b="1" i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타원 15">
              <a:extLst>
                <a:ext uri="{FF2B5EF4-FFF2-40B4-BE49-F238E27FC236}">
                  <a16:creationId xmlns:a16="http://schemas.microsoft.com/office/drawing/2014/main" id="{7A7CE479-6B9B-4B16-9C09-8ADA12AC9EB3}"/>
                </a:ext>
              </a:extLst>
            </p:cNvPr>
            <p:cNvSpPr/>
            <p:nvPr/>
          </p:nvSpPr>
          <p:spPr>
            <a:xfrm>
              <a:off x="6502616" y="4214532"/>
              <a:ext cx="1170664" cy="1026284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타원 17">
              <a:extLst>
                <a:ext uri="{FF2B5EF4-FFF2-40B4-BE49-F238E27FC236}">
                  <a16:creationId xmlns:a16="http://schemas.microsoft.com/office/drawing/2014/main" id="{282168F2-09F0-4918-B531-A6A236BB08A8}"/>
                </a:ext>
              </a:extLst>
            </p:cNvPr>
            <p:cNvSpPr/>
            <p:nvPr/>
          </p:nvSpPr>
          <p:spPr>
            <a:xfrm>
              <a:off x="4615183" y="4247142"/>
              <a:ext cx="1133465" cy="993673"/>
            </a:xfrm>
            <a:prstGeom prst="ellipse">
              <a:avLst/>
            </a:prstGeom>
            <a:solidFill>
              <a:schemeClr val="bg1">
                <a:lumMod val="50000"/>
                <a:alpha val="5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CA04FFF2-D43E-477E-BC63-96ED79005E3E}"/>
                </a:ext>
              </a:extLst>
            </p:cNvPr>
            <p:cNvSpPr/>
            <p:nvPr/>
          </p:nvSpPr>
          <p:spPr>
            <a:xfrm>
              <a:off x="3256028" y="5025072"/>
              <a:ext cx="3626314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3200" b="1" i="1">
                  <a:latin typeface="Calibri" panose="020F0502020204030204" pitchFamily="34" charset="0"/>
                  <a:cs typeface="Calibri" panose="020F0502020204030204" pitchFamily="34" charset="0"/>
                </a:rPr>
                <a:t>User with the</a:t>
              </a:r>
              <a:br>
                <a:rPr lang="en-US" altLang="ko-KR" sz="3200" b="1" i="1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altLang="ko-KR" sz="3200" b="1" i="1">
                  <a:latin typeface="Calibri" panose="020F0502020204030204" pitchFamily="34" charset="0"/>
                  <a:cs typeface="Calibri" panose="020F0502020204030204" pitchFamily="34" charset="0"/>
                </a:rPr>
                <a:t>Best channel quality</a:t>
              </a:r>
              <a:endParaRPr lang="ko-KR" altLang="en-US" sz="3200"/>
            </a:p>
          </p:txBody>
        </p:sp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5489590E-6298-4699-BEEB-8256A2CB2E6A}"/>
                </a:ext>
              </a:extLst>
            </p:cNvPr>
            <p:cNvSpPr/>
            <p:nvPr/>
          </p:nvSpPr>
          <p:spPr>
            <a:xfrm>
              <a:off x="7400540" y="4340166"/>
              <a:ext cx="2437911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3200" b="1" i="1">
                  <a:latin typeface="Calibri" panose="020F0502020204030204" pitchFamily="34" charset="0"/>
                  <a:cs typeface="Calibri" panose="020F0502020204030204" pitchFamily="34" charset="0"/>
                </a:rPr>
                <a:t>User having</a:t>
              </a:r>
            </a:p>
            <a:p>
              <a:pPr algn="ctr"/>
              <a:r>
                <a:rPr lang="en-US" altLang="ko-KR" sz="3200" b="1" i="1">
                  <a:latin typeface="Calibri" panose="020F0502020204030204" pitchFamily="34" charset="0"/>
                  <a:cs typeface="Calibri" panose="020F0502020204030204" pitchFamily="34" charset="0"/>
                </a:rPr>
                <a:t>Shortest flow</a:t>
              </a:r>
              <a:endParaRPr lang="ko-KR" altLang="en-US" sz="3200" b="1" i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6" name="직선 연결선 5">
              <a:extLst>
                <a:ext uri="{FF2B5EF4-FFF2-40B4-BE49-F238E27FC236}">
                  <a16:creationId xmlns:a16="http://schemas.microsoft.com/office/drawing/2014/main" id="{DF616F44-7C3C-48FC-91AF-1C6AB9AEE7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04350" y="4605682"/>
              <a:ext cx="308094" cy="121993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연결선 20">
              <a:extLst>
                <a:ext uri="{FF2B5EF4-FFF2-40B4-BE49-F238E27FC236}">
                  <a16:creationId xmlns:a16="http://schemas.microsoft.com/office/drawing/2014/main" id="{5A695061-6729-4D59-82FF-72F3433A21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3600" y="4811194"/>
              <a:ext cx="375239" cy="332306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화살표: 아래쪽 18">
              <a:extLst>
                <a:ext uri="{FF2B5EF4-FFF2-40B4-BE49-F238E27FC236}">
                  <a16:creationId xmlns:a16="http://schemas.microsoft.com/office/drawing/2014/main" id="{F687E238-56F3-4D67-BD9A-C3B4B24B593D}"/>
                </a:ext>
              </a:extLst>
            </p:cNvPr>
            <p:cNvSpPr/>
            <p:nvPr/>
          </p:nvSpPr>
          <p:spPr>
            <a:xfrm rot="18362717">
              <a:off x="4266806" y="4044677"/>
              <a:ext cx="635000" cy="785532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DD76AE39-85F5-4912-991A-42A04E65E6F5}"/>
                </a:ext>
              </a:extLst>
            </p:cNvPr>
            <p:cNvSpPr/>
            <p:nvPr/>
          </p:nvSpPr>
          <p:spPr>
            <a:xfrm>
              <a:off x="2884943" y="3731884"/>
              <a:ext cx="135325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3200" i="1">
                  <a:latin typeface="Calibri" panose="020F0502020204030204" pitchFamily="34" charset="0"/>
                  <a:cs typeface="Calibri" panose="020F0502020204030204" pitchFamily="34" charset="0"/>
                </a:rPr>
                <a:t>Legacy</a:t>
              </a:r>
              <a:endParaRPr lang="ko-KR" altLang="en-US" sz="3200"/>
            </a:p>
          </p:txBody>
        </p:sp>
        <p:sp>
          <p:nvSpPr>
            <p:cNvPr id="25" name="화살표: 아래쪽 24">
              <a:extLst>
                <a:ext uri="{FF2B5EF4-FFF2-40B4-BE49-F238E27FC236}">
                  <a16:creationId xmlns:a16="http://schemas.microsoft.com/office/drawing/2014/main" id="{ACD0B6BD-A1A7-425F-A00F-42D8B10030AE}"/>
                </a:ext>
              </a:extLst>
            </p:cNvPr>
            <p:cNvSpPr/>
            <p:nvPr/>
          </p:nvSpPr>
          <p:spPr>
            <a:xfrm rot="20971814">
              <a:off x="6657853" y="3865736"/>
              <a:ext cx="635000" cy="785532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77384503-C941-44A3-863B-478E8576A0E2}"/>
                </a:ext>
              </a:extLst>
            </p:cNvPr>
            <p:cNvSpPr/>
            <p:nvPr/>
          </p:nvSpPr>
          <p:spPr>
            <a:xfrm>
              <a:off x="6502616" y="3287470"/>
              <a:ext cx="96693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3200" i="1">
                  <a:latin typeface="Calibri" panose="020F0502020204030204" pitchFamily="34" charset="0"/>
                  <a:cs typeface="Calibri" panose="020F0502020204030204" pitchFamily="34" charset="0"/>
                </a:rPr>
                <a:t>Ours</a:t>
              </a:r>
              <a:endParaRPr lang="ko-KR" altLang="en-US" sz="3200"/>
            </a:p>
          </p:txBody>
        </p:sp>
      </p:grpSp>
    </p:spTree>
    <p:extLst>
      <p:ext uri="{BB962C8B-B14F-4D97-AF65-F5344CB8AC3E}">
        <p14:creationId xmlns:p14="http://schemas.microsoft.com/office/powerpoint/2010/main" val="24130924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EA1A8CB8-15F5-454C-9754-D77A30872C9E}"/>
              </a:ext>
            </a:extLst>
          </p:cNvPr>
          <p:cNvSpPr/>
          <p:nvPr/>
        </p:nvSpPr>
        <p:spPr>
          <a:xfrm>
            <a:off x="2634343" y="2626688"/>
            <a:ext cx="6923314" cy="382757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3259A93F-507D-47BA-A5A6-DE95379F2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Challenge: How can we satisfy both goals?</a:t>
            </a:r>
            <a:endParaRPr lang="ko-KR" altLang="en-US"/>
          </a:p>
        </p:txBody>
      </p:sp>
      <p:sp>
        <p:nvSpPr>
          <p:cNvPr id="38" name="내용 개체 틀 2">
            <a:extLst>
              <a:ext uri="{FF2B5EF4-FFF2-40B4-BE49-F238E27FC236}">
                <a16:creationId xmlns:a16="http://schemas.microsoft.com/office/drawing/2014/main" id="{6D71DBEC-E3D9-46D3-802A-2C6417325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5943"/>
            <a:ext cx="10515600" cy="4711020"/>
          </a:xfrm>
        </p:spPr>
        <p:txBody>
          <a:bodyPr>
            <a:normAutofit/>
          </a:bodyPr>
          <a:lstStyle/>
          <a:p>
            <a:r>
              <a:rPr lang="en-US" altLang="ko-KR" sz="3200"/>
              <a:t>Key idea: find the user-flows that best balance for both optimization goals.</a:t>
            </a:r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F5E30382-5D03-40F8-8460-64C2A02EC833}"/>
              </a:ext>
            </a:extLst>
          </p:cNvPr>
          <p:cNvGrpSpPr/>
          <p:nvPr/>
        </p:nvGrpSpPr>
        <p:grpSpPr>
          <a:xfrm>
            <a:off x="4862286" y="3192009"/>
            <a:ext cx="4024255" cy="3026836"/>
            <a:chOff x="4862286" y="3192009"/>
            <a:chExt cx="4024255" cy="3026836"/>
          </a:xfrm>
        </p:grpSpPr>
        <p:sp>
          <p:nvSpPr>
            <p:cNvPr id="25" name="타원 24">
              <a:extLst>
                <a:ext uri="{FF2B5EF4-FFF2-40B4-BE49-F238E27FC236}">
                  <a16:creationId xmlns:a16="http://schemas.microsoft.com/office/drawing/2014/main" id="{D55919D2-8F2D-4922-8750-490AFDE4D562}"/>
                </a:ext>
              </a:extLst>
            </p:cNvPr>
            <p:cNvSpPr/>
            <p:nvPr/>
          </p:nvSpPr>
          <p:spPr>
            <a:xfrm>
              <a:off x="4862286" y="3192009"/>
              <a:ext cx="4008163" cy="3026836"/>
            </a:xfrm>
            <a:prstGeom prst="ellipse">
              <a:avLst/>
            </a:prstGeom>
            <a:solidFill>
              <a:srgbClr val="79D1A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내용 개체 틀 2">
              <a:extLst>
                <a:ext uri="{FF2B5EF4-FFF2-40B4-BE49-F238E27FC236}">
                  <a16:creationId xmlns:a16="http://schemas.microsoft.com/office/drawing/2014/main" id="{6525BB57-A06D-409A-BAC9-660D7A1E32DE}"/>
                </a:ext>
              </a:extLst>
            </p:cNvPr>
            <p:cNvSpPr txBox="1">
              <a:spLocks/>
            </p:cNvSpPr>
            <p:nvPr/>
          </p:nvSpPr>
          <p:spPr>
            <a:xfrm>
              <a:off x="5494053" y="3463710"/>
              <a:ext cx="3392488" cy="59570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altLang="ko-KR" sz="2400" b="1" i="1">
                  <a:latin typeface="Calibri" panose="020F0502020204030204" pitchFamily="34" charset="0"/>
                  <a:cs typeface="Calibri" panose="020F0502020204030204" pitchFamily="34" charset="0"/>
                </a:rPr>
                <a:t>Short Flows</a:t>
              </a:r>
              <a:endParaRPr lang="ko-KR" altLang="en-US" sz="2400" b="1" i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4" name="내용 개체 틀 2">
            <a:extLst>
              <a:ext uri="{FF2B5EF4-FFF2-40B4-BE49-F238E27FC236}">
                <a16:creationId xmlns:a16="http://schemas.microsoft.com/office/drawing/2014/main" id="{C731CB86-0F3E-4281-84ED-F75ED5C80551}"/>
              </a:ext>
            </a:extLst>
          </p:cNvPr>
          <p:cNvSpPr txBox="1">
            <a:spLocks/>
          </p:cNvSpPr>
          <p:nvPr/>
        </p:nvSpPr>
        <p:spPr>
          <a:xfrm>
            <a:off x="3005454" y="2807727"/>
            <a:ext cx="2622585" cy="585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sz="3600" b="1" i="1">
                <a:latin typeface="Calibri" panose="020F0502020204030204" pitchFamily="34" charset="0"/>
                <a:cs typeface="Calibri" panose="020F0502020204030204" pitchFamily="34" charset="0"/>
              </a:rPr>
              <a:t>Active Users</a:t>
            </a:r>
            <a:endParaRPr lang="ko-KR" altLang="en-US" sz="3600" b="1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7A7CE479-6B9B-4B16-9C09-8ADA12AC9EB3}"/>
              </a:ext>
            </a:extLst>
          </p:cNvPr>
          <p:cNvSpPr/>
          <p:nvPr/>
        </p:nvSpPr>
        <p:spPr>
          <a:xfrm>
            <a:off x="6502616" y="4214532"/>
            <a:ext cx="1170664" cy="1026284"/>
          </a:xfrm>
          <a:prstGeom prst="ellipse">
            <a:avLst/>
          </a:prstGeom>
          <a:solidFill>
            <a:srgbClr val="00B050">
              <a:alpha val="5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282168F2-09F0-4918-B531-A6A236BB08A8}"/>
              </a:ext>
            </a:extLst>
          </p:cNvPr>
          <p:cNvSpPr/>
          <p:nvPr/>
        </p:nvSpPr>
        <p:spPr>
          <a:xfrm>
            <a:off x="4615183" y="4247142"/>
            <a:ext cx="1133465" cy="993673"/>
          </a:xfrm>
          <a:prstGeom prst="ellipse">
            <a:avLst/>
          </a:prstGeom>
          <a:solidFill>
            <a:schemeClr val="bg1">
              <a:lumMod val="50000"/>
              <a:alpha val="5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69663A4D-FB12-4EEE-A51F-DD52AF11A241}"/>
              </a:ext>
            </a:extLst>
          </p:cNvPr>
          <p:cNvGrpSpPr/>
          <p:nvPr/>
        </p:nvGrpSpPr>
        <p:grpSpPr>
          <a:xfrm>
            <a:off x="2744508" y="3463710"/>
            <a:ext cx="3905922" cy="2283947"/>
            <a:chOff x="2744508" y="3463710"/>
            <a:chExt cx="3905922" cy="2283947"/>
          </a:xfrm>
        </p:grpSpPr>
        <p:sp>
          <p:nvSpPr>
            <p:cNvPr id="28" name="내용 개체 틀 2">
              <a:extLst>
                <a:ext uri="{FF2B5EF4-FFF2-40B4-BE49-F238E27FC236}">
                  <a16:creationId xmlns:a16="http://schemas.microsoft.com/office/drawing/2014/main" id="{E05E6620-1FB6-4A51-BA72-66A538431562}"/>
                </a:ext>
              </a:extLst>
            </p:cNvPr>
            <p:cNvSpPr txBox="1">
              <a:spLocks/>
            </p:cNvSpPr>
            <p:nvPr/>
          </p:nvSpPr>
          <p:spPr>
            <a:xfrm>
              <a:off x="2744508" y="3535943"/>
              <a:ext cx="2375201" cy="88582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altLang="ko-KR" sz="2400" b="1" i="1">
                  <a:latin typeface="Calibri" panose="020F0502020204030204" pitchFamily="34" charset="0"/>
                  <a:cs typeface="Calibri" panose="020F0502020204030204" pitchFamily="34" charset="0"/>
                </a:rPr>
                <a:t>Excellent Channel Quality</a:t>
              </a:r>
              <a:endParaRPr lang="ko-KR" altLang="en-US" sz="2400" b="1" i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타원 11">
              <a:extLst>
                <a:ext uri="{FF2B5EF4-FFF2-40B4-BE49-F238E27FC236}">
                  <a16:creationId xmlns:a16="http://schemas.microsoft.com/office/drawing/2014/main" id="{FDBF4091-49E3-433C-96F3-EFC2EF794F7C}"/>
                </a:ext>
              </a:extLst>
            </p:cNvPr>
            <p:cNvSpPr/>
            <p:nvPr/>
          </p:nvSpPr>
          <p:spPr>
            <a:xfrm>
              <a:off x="4045174" y="3463710"/>
              <a:ext cx="2605256" cy="2283947"/>
            </a:xfrm>
            <a:prstGeom prst="ellipse">
              <a:avLst/>
            </a:prstGeom>
            <a:solidFill>
              <a:schemeClr val="bg1">
                <a:lumMod val="50000"/>
                <a:alpha val="5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" name="직사각형 3">
            <a:extLst>
              <a:ext uri="{FF2B5EF4-FFF2-40B4-BE49-F238E27FC236}">
                <a16:creationId xmlns:a16="http://schemas.microsoft.com/office/drawing/2014/main" id="{CA04FFF2-D43E-477E-BC63-96ED79005E3E}"/>
              </a:ext>
            </a:extLst>
          </p:cNvPr>
          <p:cNvSpPr/>
          <p:nvPr/>
        </p:nvSpPr>
        <p:spPr>
          <a:xfrm>
            <a:off x="3203127" y="5025072"/>
            <a:ext cx="23920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b="1" i="1">
                <a:latin typeface="Calibri" panose="020F0502020204030204" pitchFamily="34" charset="0"/>
                <a:cs typeface="Calibri" panose="020F0502020204030204" pitchFamily="34" charset="0"/>
              </a:rPr>
              <a:t>Best Channel</a:t>
            </a:r>
            <a:endParaRPr lang="ko-KR" altLang="en-US" sz="320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DF616F44-7C3C-48FC-91AF-1C6AB9AEE7F7}"/>
              </a:ext>
            </a:extLst>
          </p:cNvPr>
          <p:cNvCxnSpPr>
            <a:cxnSpLocks/>
          </p:cNvCxnSpPr>
          <p:nvPr/>
        </p:nvCxnSpPr>
        <p:spPr>
          <a:xfrm flipV="1">
            <a:off x="7104350" y="4605682"/>
            <a:ext cx="308094" cy="121993"/>
          </a:xfrm>
          <a:prstGeom prst="line">
            <a:avLst/>
          </a:prstGeom>
          <a:ln w="38100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>
            <a:extLst>
              <a:ext uri="{FF2B5EF4-FFF2-40B4-BE49-F238E27FC236}">
                <a16:creationId xmlns:a16="http://schemas.microsoft.com/office/drawing/2014/main" id="{5A695061-6729-4D59-82FF-72F3433A2173}"/>
              </a:ext>
            </a:extLst>
          </p:cNvPr>
          <p:cNvCxnSpPr>
            <a:cxnSpLocks/>
          </p:cNvCxnSpPr>
          <p:nvPr/>
        </p:nvCxnSpPr>
        <p:spPr>
          <a:xfrm flipH="1">
            <a:off x="4607137" y="4811194"/>
            <a:ext cx="441701" cy="296716"/>
          </a:xfrm>
          <a:prstGeom prst="line">
            <a:avLst/>
          </a:prstGeom>
          <a:ln w="38100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92D4E66F-3F21-4ED6-BACC-638414176608}"/>
              </a:ext>
            </a:extLst>
          </p:cNvPr>
          <p:cNvGrpSpPr/>
          <p:nvPr/>
        </p:nvGrpSpPr>
        <p:grpSpPr>
          <a:xfrm>
            <a:off x="4870332" y="3482456"/>
            <a:ext cx="1788144" cy="2246453"/>
            <a:chOff x="4870332" y="3482456"/>
            <a:chExt cx="1788144" cy="2246453"/>
          </a:xfrm>
        </p:grpSpPr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E71BDAAD-42DF-4D2F-AD14-64C7ED3AF238}"/>
                </a:ext>
              </a:extLst>
            </p:cNvPr>
            <p:cNvSpPr/>
            <p:nvPr/>
          </p:nvSpPr>
          <p:spPr>
            <a:xfrm>
              <a:off x="4870332" y="3482456"/>
              <a:ext cx="1788144" cy="2246453"/>
            </a:xfrm>
            <a:custGeom>
              <a:avLst/>
              <a:gdLst>
                <a:gd name="connsiteX0" fmla="*/ 798800 w 1788144"/>
                <a:gd name="connsiteY0" fmla="*/ 0 h 2246453"/>
                <a:gd name="connsiteX1" fmla="*/ 872878 w 1788144"/>
                <a:gd name="connsiteY1" fmla="*/ 16698 h 2246453"/>
                <a:gd name="connsiteX2" fmla="*/ 1788144 w 1788144"/>
                <a:gd name="connsiteY2" fmla="*/ 1107331 h 2246453"/>
                <a:gd name="connsiteX3" fmla="*/ 618702 w 1788144"/>
                <a:gd name="connsiteY3" fmla="*/ 2243409 h 2246453"/>
                <a:gd name="connsiteX4" fmla="*/ 549950 w 1788144"/>
                <a:gd name="connsiteY4" fmla="*/ 2246453 h 2246453"/>
                <a:gd name="connsiteX5" fmla="*/ 457635 w 1788144"/>
                <a:gd name="connsiteY5" fmla="*/ 2169749 h 2246453"/>
                <a:gd name="connsiteX6" fmla="*/ 0 w 1788144"/>
                <a:gd name="connsiteY6" fmla="*/ 1207074 h 2246453"/>
                <a:gd name="connsiteX7" fmla="*/ 729300 w 1788144"/>
                <a:gd name="connsiteY7" fmla="*/ 39247 h 2246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88144" h="2246453">
                  <a:moveTo>
                    <a:pt x="798800" y="0"/>
                  </a:moveTo>
                  <a:lnTo>
                    <a:pt x="872878" y="16698"/>
                  </a:lnTo>
                  <a:cubicBezTo>
                    <a:pt x="1403137" y="161285"/>
                    <a:pt x="1788144" y="594892"/>
                    <a:pt x="1788144" y="1107331"/>
                  </a:cubicBezTo>
                  <a:cubicBezTo>
                    <a:pt x="1788144" y="1698608"/>
                    <a:pt x="1275561" y="2184929"/>
                    <a:pt x="618702" y="2243409"/>
                  </a:cubicBezTo>
                  <a:lnTo>
                    <a:pt x="549950" y="2246453"/>
                  </a:lnTo>
                  <a:lnTo>
                    <a:pt x="457635" y="2169749"/>
                  </a:lnTo>
                  <a:cubicBezTo>
                    <a:pt x="171741" y="1908141"/>
                    <a:pt x="0" y="1572753"/>
                    <a:pt x="0" y="1207074"/>
                  </a:cubicBezTo>
                  <a:cubicBezTo>
                    <a:pt x="0" y="736915"/>
                    <a:pt x="283898" y="316830"/>
                    <a:pt x="729300" y="39247"/>
                  </a:cubicBezTo>
                  <a:close/>
                </a:path>
              </a:pathLst>
            </a:custGeom>
            <a:solidFill>
              <a:srgbClr val="FBBC05">
                <a:alpha val="70000"/>
              </a:srgbClr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19273A66-1CE6-4D09-A5C6-CA69EFB4A134}"/>
                </a:ext>
              </a:extLst>
            </p:cNvPr>
            <p:cNvSpPr/>
            <p:nvPr/>
          </p:nvSpPr>
          <p:spPr>
            <a:xfrm>
              <a:off x="5107682" y="4101520"/>
              <a:ext cx="139493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2800" b="1">
                  <a:latin typeface="Calibri" panose="020F0502020204030204" pitchFamily="34" charset="0"/>
                  <a:cs typeface="Calibri" panose="020F0502020204030204" pitchFamily="34" charset="0"/>
                </a:rPr>
                <a:t>OutRAN</a:t>
              </a:r>
              <a:endParaRPr lang="ko-KR" altLang="en-US" sz="28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68FBFAB5-E1BF-43F1-9ABA-13272B65E850}"/>
              </a:ext>
            </a:extLst>
          </p:cNvPr>
          <p:cNvSpPr/>
          <p:nvPr/>
        </p:nvSpPr>
        <p:spPr>
          <a:xfrm>
            <a:off x="7370884" y="4340166"/>
            <a:ext cx="2497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3200" b="1" i="1">
                <a:latin typeface="Calibri" panose="020F0502020204030204" pitchFamily="34" charset="0"/>
                <a:cs typeface="Calibri" panose="020F0502020204030204" pitchFamily="34" charset="0"/>
              </a:rPr>
              <a:t>Shortest Flow</a:t>
            </a:r>
            <a:endParaRPr lang="ko-KR" altLang="en-US" sz="3200" b="1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슬라이드 번호 개체 틀 16">
            <a:extLst>
              <a:ext uri="{FF2B5EF4-FFF2-40B4-BE49-F238E27FC236}">
                <a16:creationId xmlns:a16="http://schemas.microsoft.com/office/drawing/2014/main" id="{F4AF5305-00F5-4276-8499-117A6777D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3671-8DB5-49BB-ADEF-274990B2FF7E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254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EA1A8CB8-15F5-454C-9754-D77A30872C9E}"/>
              </a:ext>
            </a:extLst>
          </p:cNvPr>
          <p:cNvSpPr/>
          <p:nvPr/>
        </p:nvSpPr>
        <p:spPr>
          <a:xfrm>
            <a:off x="2634343" y="2626688"/>
            <a:ext cx="6923314" cy="382757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3259A93F-507D-47BA-A5A6-DE95379F2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Design #1: Intra-user Flow Scheduler</a:t>
            </a:r>
            <a:endParaRPr lang="ko-KR" altLang="en-US"/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D55919D2-8F2D-4922-8750-490AFDE4D562}"/>
              </a:ext>
            </a:extLst>
          </p:cNvPr>
          <p:cNvSpPr/>
          <p:nvPr/>
        </p:nvSpPr>
        <p:spPr>
          <a:xfrm>
            <a:off x="4862286" y="3192009"/>
            <a:ext cx="4008163" cy="3026836"/>
          </a:xfrm>
          <a:prstGeom prst="ellipse">
            <a:avLst/>
          </a:prstGeom>
          <a:solidFill>
            <a:srgbClr val="79D1A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내용 개체 틀 2">
            <a:extLst>
              <a:ext uri="{FF2B5EF4-FFF2-40B4-BE49-F238E27FC236}">
                <a16:creationId xmlns:a16="http://schemas.microsoft.com/office/drawing/2014/main" id="{6525BB57-A06D-409A-BAC9-660D7A1E32DE}"/>
              </a:ext>
            </a:extLst>
          </p:cNvPr>
          <p:cNvSpPr txBox="1">
            <a:spLocks/>
          </p:cNvSpPr>
          <p:nvPr/>
        </p:nvSpPr>
        <p:spPr>
          <a:xfrm>
            <a:off x="5494053" y="3463710"/>
            <a:ext cx="3392488" cy="595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sz="2400" b="1" i="1">
                <a:latin typeface="Calibri" panose="020F0502020204030204" pitchFamily="34" charset="0"/>
                <a:cs typeface="Calibri" panose="020F0502020204030204" pitchFamily="34" charset="0"/>
              </a:rPr>
              <a:t>Short Flows</a:t>
            </a:r>
            <a:endParaRPr lang="ko-KR" altLang="en-US" sz="2400" b="1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내용 개체 틀 2">
            <a:extLst>
              <a:ext uri="{FF2B5EF4-FFF2-40B4-BE49-F238E27FC236}">
                <a16:creationId xmlns:a16="http://schemas.microsoft.com/office/drawing/2014/main" id="{C731CB86-0F3E-4281-84ED-F75ED5C80551}"/>
              </a:ext>
            </a:extLst>
          </p:cNvPr>
          <p:cNvSpPr txBox="1">
            <a:spLocks/>
          </p:cNvSpPr>
          <p:nvPr/>
        </p:nvSpPr>
        <p:spPr>
          <a:xfrm>
            <a:off x="3005454" y="2807727"/>
            <a:ext cx="2622585" cy="585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sz="3600" b="1" i="1">
                <a:latin typeface="Calibri" panose="020F0502020204030204" pitchFamily="34" charset="0"/>
                <a:cs typeface="Calibri" panose="020F0502020204030204" pitchFamily="34" charset="0"/>
              </a:rPr>
              <a:t>Active Users</a:t>
            </a:r>
            <a:endParaRPr lang="ko-KR" altLang="en-US" sz="3600" b="1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7A7CE479-6B9B-4B16-9C09-8ADA12AC9EB3}"/>
              </a:ext>
            </a:extLst>
          </p:cNvPr>
          <p:cNvSpPr/>
          <p:nvPr/>
        </p:nvSpPr>
        <p:spPr>
          <a:xfrm>
            <a:off x="6502616" y="4214532"/>
            <a:ext cx="1170664" cy="1026284"/>
          </a:xfrm>
          <a:prstGeom prst="ellipse">
            <a:avLst/>
          </a:prstGeom>
          <a:solidFill>
            <a:srgbClr val="00B050">
              <a:alpha val="5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282168F2-09F0-4918-B531-A6A236BB08A8}"/>
              </a:ext>
            </a:extLst>
          </p:cNvPr>
          <p:cNvSpPr/>
          <p:nvPr/>
        </p:nvSpPr>
        <p:spPr>
          <a:xfrm>
            <a:off x="4615183" y="4247142"/>
            <a:ext cx="1133465" cy="993673"/>
          </a:xfrm>
          <a:prstGeom prst="ellipse">
            <a:avLst/>
          </a:prstGeom>
          <a:solidFill>
            <a:schemeClr val="bg1">
              <a:lumMod val="50000"/>
              <a:alpha val="5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CA04FFF2-D43E-477E-BC63-96ED79005E3E}"/>
              </a:ext>
            </a:extLst>
          </p:cNvPr>
          <p:cNvSpPr/>
          <p:nvPr/>
        </p:nvSpPr>
        <p:spPr>
          <a:xfrm>
            <a:off x="3203127" y="5025072"/>
            <a:ext cx="23920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b="1" i="1">
                <a:latin typeface="Calibri" panose="020F0502020204030204" pitchFamily="34" charset="0"/>
                <a:cs typeface="Calibri" panose="020F0502020204030204" pitchFamily="34" charset="0"/>
              </a:rPr>
              <a:t>Best Channel</a:t>
            </a:r>
            <a:endParaRPr lang="ko-KR" altLang="en-US" sz="320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DF616F44-7C3C-48FC-91AF-1C6AB9AEE7F7}"/>
              </a:ext>
            </a:extLst>
          </p:cNvPr>
          <p:cNvCxnSpPr>
            <a:cxnSpLocks/>
          </p:cNvCxnSpPr>
          <p:nvPr/>
        </p:nvCxnSpPr>
        <p:spPr>
          <a:xfrm flipV="1">
            <a:off x="7104350" y="4605682"/>
            <a:ext cx="308094" cy="121993"/>
          </a:xfrm>
          <a:prstGeom prst="line">
            <a:avLst/>
          </a:prstGeom>
          <a:ln w="38100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>
            <a:extLst>
              <a:ext uri="{FF2B5EF4-FFF2-40B4-BE49-F238E27FC236}">
                <a16:creationId xmlns:a16="http://schemas.microsoft.com/office/drawing/2014/main" id="{5A695061-6729-4D59-82FF-72F3433A2173}"/>
              </a:ext>
            </a:extLst>
          </p:cNvPr>
          <p:cNvCxnSpPr>
            <a:cxnSpLocks/>
          </p:cNvCxnSpPr>
          <p:nvPr/>
        </p:nvCxnSpPr>
        <p:spPr>
          <a:xfrm flipH="1">
            <a:off x="4607137" y="4811194"/>
            <a:ext cx="441701" cy="296716"/>
          </a:xfrm>
          <a:prstGeom prst="line">
            <a:avLst/>
          </a:prstGeom>
          <a:ln w="38100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68FBFAB5-E1BF-43F1-9ABA-13272B65E850}"/>
              </a:ext>
            </a:extLst>
          </p:cNvPr>
          <p:cNvSpPr/>
          <p:nvPr/>
        </p:nvSpPr>
        <p:spPr>
          <a:xfrm>
            <a:off x="7370884" y="4340166"/>
            <a:ext cx="2497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3200" b="1" i="1">
                <a:latin typeface="Calibri" panose="020F0502020204030204" pitchFamily="34" charset="0"/>
                <a:cs typeface="Calibri" panose="020F0502020204030204" pitchFamily="34" charset="0"/>
              </a:rPr>
              <a:t>Shortest Flow</a:t>
            </a:r>
            <a:endParaRPr lang="ko-KR" altLang="en-US" sz="3200" b="1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자유형: 도형 26">
            <a:extLst>
              <a:ext uri="{FF2B5EF4-FFF2-40B4-BE49-F238E27FC236}">
                <a16:creationId xmlns:a16="http://schemas.microsoft.com/office/drawing/2014/main" id="{5FABB79D-46D8-48E2-B68A-E52F389040ED}"/>
              </a:ext>
            </a:extLst>
          </p:cNvPr>
          <p:cNvSpPr/>
          <p:nvPr/>
        </p:nvSpPr>
        <p:spPr>
          <a:xfrm>
            <a:off x="4878802" y="4258245"/>
            <a:ext cx="886363" cy="993674"/>
          </a:xfrm>
          <a:custGeom>
            <a:avLst/>
            <a:gdLst>
              <a:gd name="connsiteX0" fmla="*/ 319630 w 886363"/>
              <a:gd name="connsiteY0" fmla="*/ 0 h 993674"/>
              <a:gd name="connsiteX1" fmla="*/ 886363 w 886363"/>
              <a:gd name="connsiteY1" fmla="*/ 496837 h 993674"/>
              <a:gd name="connsiteX2" fmla="*/ 319630 w 886363"/>
              <a:gd name="connsiteY2" fmla="*/ 993674 h 993674"/>
              <a:gd name="connsiteX3" fmla="*/ 205414 w 886363"/>
              <a:gd name="connsiteY3" fmla="*/ 983580 h 993674"/>
              <a:gd name="connsiteX4" fmla="*/ 114593 w 886363"/>
              <a:gd name="connsiteY4" fmla="*/ 958865 h 993674"/>
              <a:gd name="connsiteX5" fmla="*/ 90100 w 886363"/>
              <a:gd name="connsiteY5" fmla="*/ 908330 h 993674"/>
              <a:gd name="connsiteX6" fmla="*/ 0 w 886363"/>
              <a:gd name="connsiteY6" fmla="*/ 458285 h 993674"/>
              <a:gd name="connsiteX7" fmla="*/ 40716 w 886363"/>
              <a:gd name="connsiteY7" fmla="*/ 153279 h 993674"/>
              <a:gd name="connsiteX8" fmla="*/ 75857 w 886363"/>
              <a:gd name="connsiteY8" fmla="*/ 50072 h 993674"/>
              <a:gd name="connsiteX9" fmla="*/ 99032 w 886363"/>
              <a:gd name="connsiteY9" fmla="*/ 39044 h 993674"/>
              <a:gd name="connsiteX10" fmla="*/ 319630 w 886363"/>
              <a:gd name="connsiteY10" fmla="*/ 0 h 99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86363" h="993674">
                <a:moveTo>
                  <a:pt x="319630" y="0"/>
                </a:moveTo>
                <a:cubicBezTo>
                  <a:pt x="632628" y="0"/>
                  <a:pt x="886363" y="222442"/>
                  <a:pt x="886363" y="496837"/>
                </a:cubicBezTo>
                <a:cubicBezTo>
                  <a:pt x="886363" y="771232"/>
                  <a:pt x="632628" y="993674"/>
                  <a:pt x="319630" y="993674"/>
                </a:cubicBezTo>
                <a:cubicBezTo>
                  <a:pt x="280506" y="993674"/>
                  <a:pt x="242307" y="990199"/>
                  <a:pt x="205414" y="983580"/>
                </a:cubicBezTo>
                <a:lnTo>
                  <a:pt x="114593" y="958865"/>
                </a:lnTo>
                <a:lnTo>
                  <a:pt x="90100" y="908330"/>
                </a:lnTo>
                <a:cubicBezTo>
                  <a:pt x="31545" y="766161"/>
                  <a:pt x="0" y="615005"/>
                  <a:pt x="0" y="458285"/>
                </a:cubicBezTo>
                <a:cubicBezTo>
                  <a:pt x="0" y="353806"/>
                  <a:pt x="14020" y="251799"/>
                  <a:pt x="40716" y="153279"/>
                </a:cubicBezTo>
                <a:lnTo>
                  <a:pt x="75857" y="50072"/>
                </a:lnTo>
                <a:lnTo>
                  <a:pt x="99032" y="39044"/>
                </a:lnTo>
                <a:cubicBezTo>
                  <a:pt x="166835" y="13903"/>
                  <a:pt x="241381" y="0"/>
                  <a:pt x="319630" y="0"/>
                </a:cubicBezTo>
                <a:close/>
              </a:path>
            </a:pathLst>
          </a:custGeom>
          <a:solidFill>
            <a:srgbClr val="FBBC05">
              <a:alpha val="70000"/>
            </a:srgb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내용 개체 틀 2">
            <a:extLst>
              <a:ext uri="{FF2B5EF4-FFF2-40B4-BE49-F238E27FC236}">
                <a16:creationId xmlns:a16="http://schemas.microsoft.com/office/drawing/2014/main" id="{C445F47B-4A05-41FE-8865-A008DB24E834}"/>
              </a:ext>
            </a:extLst>
          </p:cNvPr>
          <p:cNvSpPr txBox="1">
            <a:spLocks/>
          </p:cNvSpPr>
          <p:nvPr/>
        </p:nvSpPr>
        <p:spPr>
          <a:xfrm>
            <a:off x="838200" y="1466850"/>
            <a:ext cx="10515600" cy="4710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200"/>
              <a:t>Effectively improves the FCT without any loss of the</a:t>
            </a:r>
          </a:p>
          <a:p>
            <a:r>
              <a:rPr lang="en-US" altLang="ko-KR" sz="3200"/>
              <a:t>legacy scheduler metrics.</a:t>
            </a:r>
          </a:p>
        </p:txBody>
      </p:sp>
      <p:sp>
        <p:nvSpPr>
          <p:cNvPr id="17" name="슬라이드 번호 개체 틀 16">
            <a:extLst>
              <a:ext uri="{FF2B5EF4-FFF2-40B4-BE49-F238E27FC236}">
                <a16:creationId xmlns:a16="http://schemas.microsoft.com/office/drawing/2014/main" id="{D0AA5A94-2BF1-42FE-9C0C-36133785D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3671-8DB5-49BB-ADEF-274990B2FF7E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90773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DE91F32-ACDA-4D5D-9B60-85DB46BCC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Design #1: Intra-user Flow Scheduler</a:t>
            </a:r>
            <a:endParaRPr lang="ko-KR" altLang="en-US"/>
          </a:p>
        </p:txBody>
      </p:sp>
      <p:sp>
        <p:nvSpPr>
          <p:cNvPr id="34" name="내용 개체 틀 2">
            <a:extLst>
              <a:ext uri="{FF2B5EF4-FFF2-40B4-BE49-F238E27FC236}">
                <a16:creationId xmlns:a16="http://schemas.microsoft.com/office/drawing/2014/main" id="{8FD05247-3CC2-4CC1-A652-16DD3697A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3128"/>
            <a:ext cx="10515600" cy="4503835"/>
          </a:xfrm>
        </p:spPr>
        <p:txBody>
          <a:bodyPr>
            <a:normAutofit/>
          </a:bodyPr>
          <a:lstStyle/>
          <a:p>
            <a:r>
              <a:rPr lang="en-US" altLang="ko-KR" sz="3200"/>
              <a:t>Emulate SJF on the flows sharing the same user </a:t>
            </a:r>
          </a:p>
          <a:p>
            <a:r>
              <a:rPr lang="en-US" altLang="ko-KR" sz="3200"/>
              <a:t>(i.e., intra-user flows) using MLFQ.</a:t>
            </a:r>
          </a:p>
        </p:txBody>
      </p:sp>
      <p:sp>
        <p:nvSpPr>
          <p:cNvPr id="6" name="화살표: 오른쪽 5">
            <a:extLst>
              <a:ext uri="{FF2B5EF4-FFF2-40B4-BE49-F238E27FC236}">
                <a16:creationId xmlns:a16="http://schemas.microsoft.com/office/drawing/2014/main" id="{B9B4B590-AA6C-44A3-A1ED-8FFDE54354D8}"/>
              </a:ext>
            </a:extLst>
          </p:cNvPr>
          <p:cNvSpPr/>
          <p:nvPr/>
        </p:nvSpPr>
        <p:spPr>
          <a:xfrm>
            <a:off x="5007430" y="3451433"/>
            <a:ext cx="2652860" cy="1981089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MLFQ Scheduling</a:t>
            </a:r>
            <a:endParaRPr lang="ko-KR" altLang="en-US" sz="28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9" name="그룹 78">
            <a:extLst>
              <a:ext uri="{FF2B5EF4-FFF2-40B4-BE49-F238E27FC236}">
                <a16:creationId xmlns:a16="http://schemas.microsoft.com/office/drawing/2014/main" id="{3E6D528E-EDA2-492E-9AE3-B820AD282261}"/>
              </a:ext>
            </a:extLst>
          </p:cNvPr>
          <p:cNvGrpSpPr>
            <a:grpSpLocks noChangeAspect="1"/>
          </p:cNvGrpSpPr>
          <p:nvPr/>
        </p:nvGrpSpPr>
        <p:grpSpPr>
          <a:xfrm>
            <a:off x="7660290" y="3429000"/>
            <a:ext cx="3533555" cy="2457162"/>
            <a:chOff x="3109009" y="541868"/>
            <a:chExt cx="1555102" cy="1081386"/>
          </a:xfrm>
        </p:grpSpPr>
        <p:sp>
          <p:nvSpPr>
            <p:cNvPr id="80" name="사각형: 둥근 모서리 79">
              <a:extLst>
                <a:ext uri="{FF2B5EF4-FFF2-40B4-BE49-F238E27FC236}">
                  <a16:creationId xmlns:a16="http://schemas.microsoft.com/office/drawing/2014/main" id="{FDC6BC7E-E523-48A3-AB39-FA59D2379C3A}"/>
                </a:ext>
              </a:extLst>
            </p:cNvPr>
            <p:cNvSpPr/>
            <p:nvPr/>
          </p:nvSpPr>
          <p:spPr>
            <a:xfrm>
              <a:off x="3196113" y="1184382"/>
              <a:ext cx="276997" cy="203531"/>
            </a:xfrm>
            <a:prstGeom prst="roundRect">
              <a:avLst/>
            </a:prstGeom>
            <a:solidFill>
              <a:srgbClr val="76717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5D07ADB2-45F9-4CA3-84AC-4F20E2B338EC}"/>
                </a:ext>
              </a:extLst>
            </p:cNvPr>
            <p:cNvSpPr txBox="1"/>
            <p:nvPr/>
          </p:nvSpPr>
          <p:spPr>
            <a:xfrm>
              <a:off x="3109009" y="1191753"/>
              <a:ext cx="446388" cy="2031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rPr>
                <a:t>UE</a:t>
              </a:r>
              <a:r>
                <a:rPr kumimoji="0" lang="en-US" altLang="ko-KR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rPr>
                <a:t>3</a:t>
              </a: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2" name="직사각형 81">
              <a:extLst>
                <a:ext uri="{FF2B5EF4-FFF2-40B4-BE49-F238E27FC236}">
                  <a16:creationId xmlns:a16="http://schemas.microsoft.com/office/drawing/2014/main" id="{C002AF15-C645-4BFA-AB95-3DDA3B7BA7E6}"/>
                </a:ext>
              </a:extLst>
            </p:cNvPr>
            <p:cNvSpPr/>
            <p:nvPr/>
          </p:nvSpPr>
          <p:spPr>
            <a:xfrm>
              <a:off x="3500890" y="541868"/>
              <a:ext cx="365673" cy="1047750"/>
            </a:xfrm>
            <a:prstGeom prst="rect">
              <a:avLst/>
            </a:prstGeom>
            <a:solidFill>
              <a:srgbClr val="34A853">
                <a:alpha val="37000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grpSp>
          <p:nvGrpSpPr>
            <p:cNvPr id="83" name="그룹 82">
              <a:extLst>
                <a:ext uri="{FF2B5EF4-FFF2-40B4-BE49-F238E27FC236}">
                  <a16:creationId xmlns:a16="http://schemas.microsoft.com/office/drawing/2014/main" id="{8E0C10E9-0EC6-4384-882F-8CA3E2A40967}"/>
                </a:ext>
              </a:extLst>
            </p:cNvPr>
            <p:cNvGrpSpPr/>
            <p:nvPr/>
          </p:nvGrpSpPr>
          <p:grpSpPr>
            <a:xfrm>
              <a:off x="3109010" y="890638"/>
              <a:ext cx="446388" cy="210824"/>
              <a:chOff x="144804" y="726343"/>
              <a:chExt cx="446388" cy="210824"/>
            </a:xfrm>
          </p:grpSpPr>
          <p:sp>
            <p:nvSpPr>
              <p:cNvPr id="108" name="사각형: 둥근 모서리 107">
                <a:extLst>
                  <a:ext uri="{FF2B5EF4-FFF2-40B4-BE49-F238E27FC236}">
                    <a16:creationId xmlns:a16="http://schemas.microsoft.com/office/drawing/2014/main" id="{FF04568A-3E22-4438-AB26-133C5A1C7EF5}"/>
                  </a:ext>
                </a:extLst>
              </p:cNvPr>
              <p:cNvSpPr/>
              <p:nvPr/>
            </p:nvSpPr>
            <p:spPr>
              <a:xfrm>
                <a:off x="228560" y="726343"/>
                <a:ext cx="276997" cy="203531"/>
              </a:xfrm>
              <a:prstGeom prst="roundRect">
                <a:avLst/>
              </a:prstGeom>
              <a:solidFill>
                <a:srgbClr val="4285F4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DA9D099D-DBDD-4039-A8C9-EF9F83E8EF1B}"/>
                  </a:ext>
                </a:extLst>
              </p:cNvPr>
              <p:cNvSpPr txBox="1"/>
              <p:nvPr/>
            </p:nvSpPr>
            <p:spPr>
              <a:xfrm>
                <a:off x="144804" y="733990"/>
                <a:ext cx="446388" cy="203177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rPr>
                  <a:t>UE</a:t>
                </a:r>
                <a:r>
                  <a:rPr kumimoji="0" lang="en-US" altLang="ko-KR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rPr>
                  <a:t>2</a:t>
                </a:r>
                <a:endParaRPr kumimoji="0" lang="ko-KR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grpSp>
          <p:nvGrpSpPr>
            <p:cNvPr id="84" name="그룹 83">
              <a:extLst>
                <a:ext uri="{FF2B5EF4-FFF2-40B4-BE49-F238E27FC236}">
                  <a16:creationId xmlns:a16="http://schemas.microsoft.com/office/drawing/2014/main" id="{87569782-8137-416C-AE7A-772F39DE33EB}"/>
                </a:ext>
              </a:extLst>
            </p:cNvPr>
            <p:cNvGrpSpPr/>
            <p:nvPr/>
          </p:nvGrpSpPr>
          <p:grpSpPr>
            <a:xfrm>
              <a:off x="3526191" y="600536"/>
              <a:ext cx="1136650" cy="184150"/>
              <a:chOff x="2241550" y="489588"/>
              <a:chExt cx="1136650" cy="184150"/>
            </a:xfrm>
          </p:grpSpPr>
          <p:cxnSp>
            <p:nvCxnSpPr>
              <p:cNvPr id="105" name="직선 연결선 104">
                <a:extLst>
                  <a:ext uri="{FF2B5EF4-FFF2-40B4-BE49-F238E27FC236}">
                    <a16:creationId xmlns:a16="http://schemas.microsoft.com/office/drawing/2014/main" id="{504A5EAF-8F9B-45C1-878D-3650ED7F5782}"/>
                  </a:ext>
                </a:extLst>
              </p:cNvPr>
              <p:cNvCxnSpPr/>
              <p:nvPr/>
            </p:nvCxnSpPr>
            <p:spPr>
              <a:xfrm>
                <a:off x="2241550" y="489588"/>
                <a:ext cx="113665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직선 연결선 105">
                <a:extLst>
                  <a:ext uri="{FF2B5EF4-FFF2-40B4-BE49-F238E27FC236}">
                    <a16:creationId xmlns:a16="http://schemas.microsoft.com/office/drawing/2014/main" id="{A83EB55A-FEA8-41A7-84B6-F728D576E427}"/>
                  </a:ext>
                </a:extLst>
              </p:cNvPr>
              <p:cNvCxnSpPr/>
              <p:nvPr/>
            </p:nvCxnSpPr>
            <p:spPr>
              <a:xfrm>
                <a:off x="2241550" y="673738"/>
                <a:ext cx="113665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직선 연결선 106">
                <a:extLst>
                  <a:ext uri="{FF2B5EF4-FFF2-40B4-BE49-F238E27FC236}">
                    <a16:creationId xmlns:a16="http://schemas.microsoft.com/office/drawing/2014/main" id="{2DB8B8A0-34F1-4558-B6F2-BDEAB27FE703}"/>
                  </a:ext>
                </a:extLst>
              </p:cNvPr>
              <p:cNvCxnSpPr/>
              <p:nvPr/>
            </p:nvCxnSpPr>
            <p:spPr>
              <a:xfrm>
                <a:off x="2241550" y="489588"/>
                <a:ext cx="0" cy="18351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5" name="그룹 84">
              <a:extLst>
                <a:ext uri="{FF2B5EF4-FFF2-40B4-BE49-F238E27FC236}">
                  <a16:creationId xmlns:a16="http://schemas.microsoft.com/office/drawing/2014/main" id="{FEF8E730-45F1-45EB-A041-E3306F543773}"/>
                </a:ext>
              </a:extLst>
            </p:cNvPr>
            <p:cNvGrpSpPr/>
            <p:nvPr/>
          </p:nvGrpSpPr>
          <p:grpSpPr>
            <a:xfrm>
              <a:off x="3526191" y="897369"/>
              <a:ext cx="1136650" cy="184150"/>
              <a:chOff x="2241550" y="489588"/>
              <a:chExt cx="1136650" cy="184150"/>
            </a:xfrm>
          </p:grpSpPr>
          <p:cxnSp>
            <p:nvCxnSpPr>
              <p:cNvPr id="102" name="직선 연결선 101">
                <a:extLst>
                  <a:ext uri="{FF2B5EF4-FFF2-40B4-BE49-F238E27FC236}">
                    <a16:creationId xmlns:a16="http://schemas.microsoft.com/office/drawing/2014/main" id="{7C33EFE3-5562-45BB-A1A8-487CF187ED45}"/>
                  </a:ext>
                </a:extLst>
              </p:cNvPr>
              <p:cNvCxnSpPr/>
              <p:nvPr/>
            </p:nvCxnSpPr>
            <p:spPr>
              <a:xfrm>
                <a:off x="2241550" y="489588"/>
                <a:ext cx="113665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직선 연결선 102">
                <a:extLst>
                  <a:ext uri="{FF2B5EF4-FFF2-40B4-BE49-F238E27FC236}">
                    <a16:creationId xmlns:a16="http://schemas.microsoft.com/office/drawing/2014/main" id="{439751C1-9E5B-4BBE-9DCE-771C40299E06}"/>
                  </a:ext>
                </a:extLst>
              </p:cNvPr>
              <p:cNvCxnSpPr/>
              <p:nvPr/>
            </p:nvCxnSpPr>
            <p:spPr>
              <a:xfrm>
                <a:off x="2241550" y="673738"/>
                <a:ext cx="113665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직선 연결선 103">
                <a:extLst>
                  <a:ext uri="{FF2B5EF4-FFF2-40B4-BE49-F238E27FC236}">
                    <a16:creationId xmlns:a16="http://schemas.microsoft.com/office/drawing/2014/main" id="{0928ED19-4888-4461-91CA-9D277C8403DE}"/>
                  </a:ext>
                </a:extLst>
              </p:cNvPr>
              <p:cNvCxnSpPr/>
              <p:nvPr/>
            </p:nvCxnSpPr>
            <p:spPr>
              <a:xfrm>
                <a:off x="2241550" y="489588"/>
                <a:ext cx="0" cy="18351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그룹 85">
              <a:extLst>
                <a:ext uri="{FF2B5EF4-FFF2-40B4-BE49-F238E27FC236}">
                  <a16:creationId xmlns:a16="http://schemas.microsoft.com/office/drawing/2014/main" id="{6F948F47-7A2B-467A-887F-6B1F586CAE23}"/>
                </a:ext>
              </a:extLst>
            </p:cNvPr>
            <p:cNvGrpSpPr/>
            <p:nvPr/>
          </p:nvGrpSpPr>
          <p:grpSpPr>
            <a:xfrm>
              <a:off x="3526191" y="1196170"/>
              <a:ext cx="1136650" cy="184150"/>
              <a:chOff x="2241550" y="489588"/>
              <a:chExt cx="1136650" cy="184150"/>
            </a:xfrm>
          </p:grpSpPr>
          <p:cxnSp>
            <p:nvCxnSpPr>
              <p:cNvPr id="99" name="직선 연결선 98">
                <a:extLst>
                  <a:ext uri="{FF2B5EF4-FFF2-40B4-BE49-F238E27FC236}">
                    <a16:creationId xmlns:a16="http://schemas.microsoft.com/office/drawing/2014/main" id="{B4971960-0D5D-4AC8-9845-25DBF6687B27}"/>
                  </a:ext>
                </a:extLst>
              </p:cNvPr>
              <p:cNvCxnSpPr/>
              <p:nvPr/>
            </p:nvCxnSpPr>
            <p:spPr>
              <a:xfrm>
                <a:off x="2241550" y="489588"/>
                <a:ext cx="113665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직선 연결선 99">
                <a:extLst>
                  <a:ext uri="{FF2B5EF4-FFF2-40B4-BE49-F238E27FC236}">
                    <a16:creationId xmlns:a16="http://schemas.microsoft.com/office/drawing/2014/main" id="{248C3457-FAFD-4774-8BD7-D600A9A23021}"/>
                  </a:ext>
                </a:extLst>
              </p:cNvPr>
              <p:cNvCxnSpPr/>
              <p:nvPr/>
            </p:nvCxnSpPr>
            <p:spPr>
              <a:xfrm>
                <a:off x="2241550" y="673738"/>
                <a:ext cx="113665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직선 연결선 100">
                <a:extLst>
                  <a:ext uri="{FF2B5EF4-FFF2-40B4-BE49-F238E27FC236}">
                    <a16:creationId xmlns:a16="http://schemas.microsoft.com/office/drawing/2014/main" id="{7301C539-73E4-4F19-B087-34E0816E987F}"/>
                  </a:ext>
                </a:extLst>
              </p:cNvPr>
              <p:cNvCxnSpPr/>
              <p:nvPr/>
            </p:nvCxnSpPr>
            <p:spPr>
              <a:xfrm>
                <a:off x="2241550" y="489588"/>
                <a:ext cx="0" cy="18351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7" name="직사각형 86">
              <a:extLst>
                <a:ext uri="{FF2B5EF4-FFF2-40B4-BE49-F238E27FC236}">
                  <a16:creationId xmlns:a16="http://schemas.microsoft.com/office/drawing/2014/main" id="{DA90F5BA-3D97-4605-B912-0F256D671CE6}"/>
                </a:ext>
              </a:extLst>
            </p:cNvPr>
            <p:cNvSpPr/>
            <p:nvPr/>
          </p:nvSpPr>
          <p:spPr>
            <a:xfrm>
              <a:off x="3554603" y="631382"/>
              <a:ext cx="180974" cy="126521"/>
            </a:xfrm>
            <a:prstGeom prst="rect">
              <a:avLst/>
            </a:prstGeom>
            <a:pattFill prst="wdDnDiag">
              <a:fgClr>
                <a:srgbClr val="FBBC05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8" name="직사각형 87">
              <a:extLst>
                <a:ext uri="{FF2B5EF4-FFF2-40B4-BE49-F238E27FC236}">
                  <a16:creationId xmlns:a16="http://schemas.microsoft.com/office/drawing/2014/main" id="{DE43ABA4-B919-42CB-96C8-54CEC245DB92}"/>
                </a:ext>
              </a:extLst>
            </p:cNvPr>
            <p:cNvSpPr/>
            <p:nvPr/>
          </p:nvSpPr>
          <p:spPr>
            <a:xfrm>
              <a:off x="3762841" y="1225037"/>
              <a:ext cx="360000" cy="126521"/>
            </a:xfrm>
            <a:prstGeom prst="rect">
              <a:avLst/>
            </a:prstGeom>
            <a:solidFill>
              <a:srgbClr val="76717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9" name="직사각형 88">
              <a:extLst>
                <a:ext uri="{FF2B5EF4-FFF2-40B4-BE49-F238E27FC236}">
                  <a16:creationId xmlns:a16="http://schemas.microsoft.com/office/drawing/2014/main" id="{BE305F7C-4319-4561-A1FA-376D33FCA970}"/>
                </a:ext>
              </a:extLst>
            </p:cNvPr>
            <p:cNvSpPr/>
            <p:nvPr/>
          </p:nvSpPr>
          <p:spPr>
            <a:xfrm>
              <a:off x="3764902" y="629863"/>
              <a:ext cx="540000" cy="126521"/>
            </a:xfrm>
            <a:prstGeom prst="rect">
              <a:avLst/>
            </a:prstGeom>
            <a:solidFill>
              <a:srgbClr val="FBBC05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0" name="직사각형 89">
              <a:extLst>
                <a:ext uri="{FF2B5EF4-FFF2-40B4-BE49-F238E27FC236}">
                  <a16:creationId xmlns:a16="http://schemas.microsoft.com/office/drawing/2014/main" id="{B3F9E42F-D72F-4B66-8066-DDE2F22306CE}"/>
                </a:ext>
              </a:extLst>
            </p:cNvPr>
            <p:cNvSpPr/>
            <p:nvPr/>
          </p:nvSpPr>
          <p:spPr>
            <a:xfrm>
              <a:off x="3944111" y="926791"/>
              <a:ext cx="720000" cy="126521"/>
            </a:xfrm>
            <a:prstGeom prst="rect">
              <a:avLst/>
            </a:prstGeom>
            <a:solidFill>
              <a:srgbClr val="4285F4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1" name="직사각형 90">
              <a:extLst>
                <a:ext uri="{FF2B5EF4-FFF2-40B4-BE49-F238E27FC236}">
                  <a16:creationId xmlns:a16="http://schemas.microsoft.com/office/drawing/2014/main" id="{FB45AA66-6F47-4B16-A2F5-2C559118AD83}"/>
                </a:ext>
              </a:extLst>
            </p:cNvPr>
            <p:cNvSpPr/>
            <p:nvPr/>
          </p:nvSpPr>
          <p:spPr>
            <a:xfrm>
              <a:off x="3557777" y="926791"/>
              <a:ext cx="360000" cy="126521"/>
            </a:xfrm>
            <a:prstGeom prst="rect">
              <a:avLst/>
            </a:prstGeom>
            <a:pattFill prst="wdDnDiag">
              <a:fgClr>
                <a:srgbClr val="4285F4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2" name="직사각형 91">
              <a:extLst>
                <a:ext uri="{FF2B5EF4-FFF2-40B4-BE49-F238E27FC236}">
                  <a16:creationId xmlns:a16="http://schemas.microsoft.com/office/drawing/2014/main" id="{BC3CA41E-FDFB-4A25-98EF-F26375D61534}"/>
                </a:ext>
              </a:extLst>
            </p:cNvPr>
            <p:cNvSpPr/>
            <p:nvPr/>
          </p:nvSpPr>
          <p:spPr>
            <a:xfrm>
              <a:off x="3551713" y="1225037"/>
              <a:ext cx="180000" cy="126521"/>
            </a:xfrm>
            <a:prstGeom prst="rect">
              <a:avLst/>
            </a:prstGeom>
            <a:pattFill prst="wdDnDiag">
              <a:fgClr>
                <a:srgbClr val="76717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15E74AF2-9EC0-4AB4-BA20-6253C6A3C4A4}"/>
                </a:ext>
              </a:extLst>
            </p:cNvPr>
            <p:cNvSpPr txBox="1"/>
            <p:nvPr/>
          </p:nvSpPr>
          <p:spPr>
            <a:xfrm>
              <a:off x="3197041" y="1420077"/>
              <a:ext cx="1136647" cy="2031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rPr>
                <a:t>Short Flows</a:t>
              </a: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grpSp>
          <p:nvGrpSpPr>
            <p:cNvPr id="94" name="그룹 93">
              <a:extLst>
                <a:ext uri="{FF2B5EF4-FFF2-40B4-BE49-F238E27FC236}">
                  <a16:creationId xmlns:a16="http://schemas.microsoft.com/office/drawing/2014/main" id="{A6CCBF1F-28D8-490C-9796-A2782C08AC5C}"/>
                </a:ext>
              </a:extLst>
            </p:cNvPr>
            <p:cNvGrpSpPr/>
            <p:nvPr/>
          </p:nvGrpSpPr>
          <p:grpSpPr>
            <a:xfrm>
              <a:off x="3115712" y="590556"/>
              <a:ext cx="446388" cy="214633"/>
              <a:chOff x="133184" y="305380"/>
              <a:chExt cx="446388" cy="214633"/>
            </a:xfrm>
          </p:grpSpPr>
          <p:sp>
            <p:nvSpPr>
              <p:cNvPr id="97" name="사각형: 둥근 모서리 96">
                <a:extLst>
                  <a:ext uri="{FF2B5EF4-FFF2-40B4-BE49-F238E27FC236}">
                    <a16:creationId xmlns:a16="http://schemas.microsoft.com/office/drawing/2014/main" id="{931B5158-BBF6-4BDB-8F86-CE0B35B5FA83}"/>
                  </a:ext>
                </a:extLst>
              </p:cNvPr>
              <p:cNvSpPr/>
              <p:nvPr/>
            </p:nvSpPr>
            <p:spPr>
              <a:xfrm>
                <a:off x="213688" y="305380"/>
                <a:ext cx="276997" cy="203531"/>
              </a:xfrm>
              <a:prstGeom prst="roundRect">
                <a:avLst/>
              </a:prstGeom>
              <a:solidFill>
                <a:srgbClr val="FBBC05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99C964E4-87B0-498A-8D72-0361B3318BC9}"/>
                  </a:ext>
                </a:extLst>
              </p:cNvPr>
              <p:cNvSpPr txBox="1"/>
              <p:nvPr/>
            </p:nvSpPr>
            <p:spPr>
              <a:xfrm>
                <a:off x="133184" y="316836"/>
                <a:ext cx="446388" cy="203177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rPr>
                  <a:t>UE</a:t>
                </a:r>
                <a:r>
                  <a:rPr kumimoji="0" lang="en-US" altLang="ko-KR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rPr>
                  <a:t>1</a:t>
                </a:r>
                <a:endParaRPr kumimoji="0" lang="ko-KR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cxnSp>
          <p:nvCxnSpPr>
            <p:cNvPr id="95" name="연결선: 구부러짐 94">
              <a:extLst>
                <a:ext uri="{FF2B5EF4-FFF2-40B4-BE49-F238E27FC236}">
                  <a16:creationId xmlns:a16="http://schemas.microsoft.com/office/drawing/2014/main" id="{816F1A5E-ACCE-4A89-A530-9DAF7FB5F8F2}"/>
                </a:ext>
              </a:extLst>
            </p:cNvPr>
            <p:cNvCxnSpPr>
              <a:cxnSpLocks/>
              <a:stCxn id="87" idx="0"/>
              <a:endCxn id="89" idx="0"/>
            </p:cNvCxnSpPr>
            <p:nvPr/>
          </p:nvCxnSpPr>
          <p:spPr>
            <a:xfrm rot="5400000" flipH="1" flipV="1">
              <a:off x="3839237" y="435717"/>
              <a:ext cx="1519" cy="389812"/>
            </a:xfrm>
            <a:prstGeom prst="curvedConnector3">
              <a:avLst>
                <a:gd name="adj1" fmla="val 7067018"/>
              </a:avLst>
            </a:prstGeom>
            <a:ln w="28575">
              <a:solidFill>
                <a:srgbClr val="FF0000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연결선: 구부러짐 95">
              <a:extLst>
                <a:ext uri="{FF2B5EF4-FFF2-40B4-BE49-F238E27FC236}">
                  <a16:creationId xmlns:a16="http://schemas.microsoft.com/office/drawing/2014/main" id="{44E050C6-F7C6-4B22-8B37-1A154910A141}"/>
                </a:ext>
              </a:extLst>
            </p:cNvPr>
            <p:cNvCxnSpPr>
              <a:cxnSpLocks/>
              <a:stCxn id="91" idx="0"/>
              <a:endCxn id="90" idx="0"/>
            </p:cNvCxnSpPr>
            <p:nvPr/>
          </p:nvCxnSpPr>
          <p:spPr>
            <a:xfrm rot="5400000" flipH="1" flipV="1">
              <a:off x="4020944" y="643624"/>
              <a:ext cx="12700" cy="566334"/>
            </a:xfrm>
            <a:prstGeom prst="curvedConnector3">
              <a:avLst>
                <a:gd name="adj1" fmla="val 833331"/>
              </a:avLst>
            </a:prstGeom>
            <a:ln w="28575">
              <a:solidFill>
                <a:srgbClr val="FF0000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그룹 109">
            <a:extLst>
              <a:ext uri="{FF2B5EF4-FFF2-40B4-BE49-F238E27FC236}">
                <a16:creationId xmlns:a16="http://schemas.microsoft.com/office/drawing/2014/main" id="{A43263EF-505C-458B-BA31-492B41BD8123}"/>
              </a:ext>
            </a:extLst>
          </p:cNvPr>
          <p:cNvGrpSpPr/>
          <p:nvPr/>
        </p:nvGrpSpPr>
        <p:grpSpPr>
          <a:xfrm>
            <a:off x="914724" y="3424828"/>
            <a:ext cx="3692075" cy="2518257"/>
            <a:chOff x="3116976" y="545041"/>
            <a:chExt cx="1570901" cy="1071465"/>
          </a:xfrm>
        </p:grpSpPr>
        <p:sp>
          <p:nvSpPr>
            <p:cNvPr id="111" name="사각형: 둥근 모서리 110">
              <a:extLst>
                <a:ext uri="{FF2B5EF4-FFF2-40B4-BE49-F238E27FC236}">
                  <a16:creationId xmlns:a16="http://schemas.microsoft.com/office/drawing/2014/main" id="{AC6A08A4-3E39-4CF4-A9AE-E98C6752987A}"/>
                </a:ext>
              </a:extLst>
            </p:cNvPr>
            <p:cNvSpPr/>
            <p:nvPr/>
          </p:nvSpPr>
          <p:spPr>
            <a:xfrm>
              <a:off x="3196113" y="1184382"/>
              <a:ext cx="276997" cy="203531"/>
            </a:xfrm>
            <a:prstGeom prst="roundRect">
              <a:avLst/>
            </a:prstGeom>
            <a:solidFill>
              <a:srgbClr val="76717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63A66CF5-004B-4E63-8CB9-45FF26261B02}"/>
                </a:ext>
              </a:extLst>
            </p:cNvPr>
            <p:cNvSpPr txBox="1"/>
            <p:nvPr/>
          </p:nvSpPr>
          <p:spPr>
            <a:xfrm>
              <a:off x="3116976" y="1190780"/>
              <a:ext cx="446388" cy="19642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rPr>
                <a:t>UE</a:t>
              </a:r>
              <a:r>
                <a:rPr kumimoji="0" lang="en-US" altLang="ko-KR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rPr>
                <a:t>3</a:t>
              </a: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grpSp>
          <p:nvGrpSpPr>
            <p:cNvPr id="113" name="그룹 112">
              <a:extLst>
                <a:ext uri="{FF2B5EF4-FFF2-40B4-BE49-F238E27FC236}">
                  <a16:creationId xmlns:a16="http://schemas.microsoft.com/office/drawing/2014/main" id="{FEE7D188-6EE9-43B1-8CE5-0142C98DBE52}"/>
                </a:ext>
              </a:extLst>
            </p:cNvPr>
            <p:cNvGrpSpPr/>
            <p:nvPr/>
          </p:nvGrpSpPr>
          <p:grpSpPr>
            <a:xfrm>
              <a:off x="3116976" y="890638"/>
              <a:ext cx="446388" cy="203531"/>
              <a:chOff x="152770" y="726343"/>
              <a:chExt cx="446388" cy="203531"/>
            </a:xfrm>
          </p:grpSpPr>
          <p:sp>
            <p:nvSpPr>
              <p:cNvPr id="137" name="사각형: 둥근 모서리 136">
                <a:extLst>
                  <a:ext uri="{FF2B5EF4-FFF2-40B4-BE49-F238E27FC236}">
                    <a16:creationId xmlns:a16="http://schemas.microsoft.com/office/drawing/2014/main" id="{42D92243-A8AB-45BC-AB6D-7FAD559802C1}"/>
                  </a:ext>
                </a:extLst>
              </p:cNvPr>
              <p:cNvSpPr/>
              <p:nvPr/>
            </p:nvSpPr>
            <p:spPr>
              <a:xfrm>
                <a:off x="228560" y="726343"/>
                <a:ext cx="276997" cy="203531"/>
              </a:xfrm>
              <a:prstGeom prst="roundRect">
                <a:avLst/>
              </a:prstGeom>
              <a:solidFill>
                <a:srgbClr val="4285F4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08D552C2-CFC9-4F69-8684-8C077A982430}"/>
                  </a:ext>
                </a:extLst>
              </p:cNvPr>
              <p:cNvSpPr txBox="1"/>
              <p:nvPr/>
            </p:nvSpPr>
            <p:spPr>
              <a:xfrm>
                <a:off x="152770" y="733017"/>
                <a:ext cx="446388" cy="196429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rPr>
                  <a:t>UE</a:t>
                </a:r>
                <a:r>
                  <a:rPr kumimoji="0" lang="en-US" altLang="ko-KR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rPr>
                  <a:t>2</a:t>
                </a:r>
                <a:endParaRPr kumimoji="0" lang="ko-KR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sp>
          <p:nvSpPr>
            <p:cNvPr id="114" name="자유형: 도형 113">
              <a:extLst>
                <a:ext uri="{FF2B5EF4-FFF2-40B4-BE49-F238E27FC236}">
                  <a16:creationId xmlns:a16="http://schemas.microsoft.com/office/drawing/2014/main" id="{7962CD1E-522C-4811-92F0-8C838DC058D8}"/>
                </a:ext>
              </a:extLst>
            </p:cNvPr>
            <p:cNvSpPr/>
            <p:nvPr/>
          </p:nvSpPr>
          <p:spPr>
            <a:xfrm>
              <a:off x="3475404" y="545041"/>
              <a:ext cx="1212473" cy="1044576"/>
            </a:xfrm>
            <a:custGeom>
              <a:avLst/>
              <a:gdLst>
                <a:gd name="connsiteX0" fmla="*/ 574675 w 1136650"/>
                <a:gd name="connsiteY0" fmla="*/ 0 h 939800"/>
                <a:gd name="connsiteX1" fmla="*/ 568325 w 1136650"/>
                <a:gd name="connsiteY1" fmla="*/ 330200 h 939800"/>
                <a:gd name="connsiteX2" fmla="*/ 755650 w 1136650"/>
                <a:gd name="connsiteY2" fmla="*/ 393700 h 939800"/>
                <a:gd name="connsiteX3" fmla="*/ 755650 w 1136650"/>
                <a:gd name="connsiteY3" fmla="*/ 584200 h 939800"/>
                <a:gd name="connsiteX4" fmla="*/ 15875 w 1136650"/>
                <a:gd name="connsiteY4" fmla="*/ 650875 h 939800"/>
                <a:gd name="connsiteX5" fmla="*/ 0 w 1136650"/>
                <a:gd name="connsiteY5" fmla="*/ 939800 h 939800"/>
                <a:gd name="connsiteX6" fmla="*/ 196850 w 1136650"/>
                <a:gd name="connsiteY6" fmla="*/ 936625 h 939800"/>
                <a:gd name="connsiteX7" fmla="*/ 209550 w 1136650"/>
                <a:gd name="connsiteY7" fmla="*/ 692150 h 939800"/>
                <a:gd name="connsiteX8" fmla="*/ 1127125 w 1136650"/>
                <a:gd name="connsiteY8" fmla="*/ 600075 h 939800"/>
                <a:gd name="connsiteX9" fmla="*/ 1136650 w 1136650"/>
                <a:gd name="connsiteY9" fmla="*/ 365125 h 939800"/>
                <a:gd name="connsiteX10" fmla="*/ 787400 w 1136650"/>
                <a:gd name="connsiteY10" fmla="*/ 276225 h 939800"/>
                <a:gd name="connsiteX11" fmla="*/ 787400 w 1136650"/>
                <a:gd name="connsiteY11" fmla="*/ 15875 h 939800"/>
                <a:gd name="connsiteX12" fmla="*/ 574675 w 1136650"/>
                <a:gd name="connsiteY12" fmla="*/ 0 h 939800"/>
                <a:gd name="connsiteX0" fmla="*/ 581025 w 1143000"/>
                <a:gd name="connsiteY0" fmla="*/ 0 h 1143000"/>
                <a:gd name="connsiteX1" fmla="*/ 574675 w 1143000"/>
                <a:gd name="connsiteY1" fmla="*/ 330200 h 1143000"/>
                <a:gd name="connsiteX2" fmla="*/ 762000 w 1143000"/>
                <a:gd name="connsiteY2" fmla="*/ 393700 h 1143000"/>
                <a:gd name="connsiteX3" fmla="*/ 762000 w 1143000"/>
                <a:gd name="connsiteY3" fmla="*/ 584200 h 1143000"/>
                <a:gd name="connsiteX4" fmla="*/ 22225 w 1143000"/>
                <a:gd name="connsiteY4" fmla="*/ 650875 h 1143000"/>
                <a:gd name="connsiteX5" fmla="*/ 0 w 1143000"/>
                <a:gd name="connsiteY5" fmla="*/ 1143000 h 1143000"/>
                <a:gd name="connsiteX6" fmla="*/ 203200 w 1143000"/>
                <a:gd name="connsiteY6" fmla="*/ 936625 h 1143000"/>
                <a:gd name="connsiteX7" fmla="*/ 215900 w 1143000"/>
                <a:gd name="connsiteY7" fmla="*/ 692150 h 1143000"/>
                <a:gd name="connsiteX8" fmla="*/ 1133475 w 1143000"/>
                <a:gd name="connsiteY8" fmla="*/ 600075 h 1143000"/>
                <a:gd name="connsiteX9" fmla="*/ 1143000 w 1143000"/>
                <a:gd name="connsiteY9" fmla="*/ 365125 h 1143000"/>
                <a:gd name="connsiteX10" fmla="*/ 793750 w 1143000"/>
                <a:gd name="connsiteY10" fmla="*/ 276225 h 1143000"/>
                <a:gd name="connsiteX11" fmla="*/ 793750 w 1143000"/>
                <a:gd name="connsiteY11" fmla="*/ 15875 h 1143000"/>
                <a:gd name="connsiteX12" fmla="*/ 581025 w 1143000"/>
                <a:gd name="connsiteY12" fmla="*/ 0 h 1143000"/>
                <a:gd name="connsiteX0" fmla="*/ 581025 w 1143000"/>
                <a:gd name="connsiteY0" fmla="*/ 0 h 1143000"/>
                <a:gd name="connsiteX1" fmla="*/ 574675 w 1143000"/>
                <a:gd name="connsiteY1" fmla="*/ 330200 h 1143000"/>
                <a:gd name="connsiteX2" fmla="*/ 762000 w 1143000"/>
                <a:gd name="connsiteY2" fmla="*/ 393700 h 1143000"/>
                <a:gd name="connsiteX3" fmla="*/ 762000 w 1143000"/>
                <a:gd name="connsiteY3" fmla="*/ 584200 h 1143000"/>
                <a:gd name="connsiteX4" fmla="*/ 22225 w 1143000"/>
                <a:gd name="connsiteY4" fmla="*/ 650875 h 1143000"/>
                <a:gd name="connsiteX5" fmla="*/ 0 w 1143000"/>
                <a:gd name="connsiteY5" fmla="*/ 1143000 h 1143000"/>
                <a:gd name="connsiteX6" fmla="*/ 209550 w 1143000"/>
                <a:gd name="connsiteY6" fmla="*/ 1139825 h 1143000"/>
                <a:gd name="connsiteX7" fmla="*/ 215900 w 1143000"/>
                <a:gd name="connsiteY7" fmla="*/ 692150 h 1143000"/>
                <a:gd name="connsiteX8" fmla="*/ 1133475 w 1143000"/>
                <a:gd name="connsiteY8" fmla="*/ 600075 h 1143000"/>
                <a:gd name="connsiteX9" fmla="*/ 1143000 w 1143000"/>
                <a:gd name="connsiteY9" fmla="*/ 365125 h 1143000"/>
                <a:gd name="connsiteX10" fmla="*/ 793750 w 1143000"/>
                <a:gd name="connsiteY10" fmla="*/ 276225 h 1143000"/>
                <a:gd name="connsiteX11" fmla="*/ 793750 w 1143000"/>
                <a:gd name="connsiteY11" fmla="*/ 15875 h 1143000"/>
                <a:gd name="connsiteX12" fmla="*/ 581025 w 1143000"/>
                <a:gd name="connsiteY12" fmla="*/ 0 h 1143000"/>
                <a:gd name="connsiteX0" fmla="*/ 581025 w 1143000"/>
                <a:gd name="connsiteY0" fmla="*/ 0 h 1143000"/>
                <a:gd name="connsiteX1" fmla="*/ 574675 w 1143000"/>
                <a:gd name="connsiteY1" fmla="*/ 330200 h 1143000"/>
                <a:gd name="connsiteX2" fmla="*/ 762000 w 1143000"/>
                <a:gd name="connsiteY2" fmla="*/ 393700 h 1143000"/>
                <a:gd name="connsiteX3" fmla="*/ 762000 w 1143000"/>
                <a:gd name="connsiteY3" fmla="*/ 584200 h 1143000"/>
                <a:gd name="connsiteX4" fmla="*/ 22225 w 1143000"/>
                <a:gd name="connsiteY4" fmla="*/ 650875 h 1143000"/>
                <a:gd name="connsiteX5" fmla="*/ 0 w 1143000"/>
                <a:gd name="connsiteY5" fmla="*/ 1143000 h 1143000"/>
                <a:gd name="connsiteX6" fmla="*/ 209550 w 1143000"/>
                <a:gd name="connsiteY6" fmla="*/ 1139825 h 1143000"/>
                <a:gd name="connsiteX7" fmla="*/ 215900 w 1143000"/>
                <a:gd name="connsiteY7" fmla="*/ 692150 h 1143000"/>
                <a:gd name="connsiteX8" fmla="*/ 1133475 w 1143000"/>
                <a:gd name="connsiteY8" fmla="*/ 600075 h 1143000"/>
                <a:gd name="connsiteX9" fmla="*/ 1143000 w 1143000"/>
                <a:gd name="connsiteY9" fmla="*/ 365125 h 1143000"/>
                <a:gd name="connsiteX10" fmla="*/ 793750 w 1143000"/>
                <a:gd name="connsiteY10" fmla="*/ 276225 h 1143000"/>
                <a:gd name="connsiteX11" fmla="*/ 793750 w 1143000"/>
                <a:gd name="connsiteY11" fmla="*/ 15875 h 1143000"/>
                <a:gd name="connsiteX12" fmla="*/ 581025 w 1143000"/>
                <a:gd name="connsiteY12" fmla="*/ 0 h 1143000"/>
                <a:gd name="connsiteX0" fmla="*/ 587375 w 1149350"/>
                <a:gd name="connsiteY0" fmla="*/ 0 h 1143000"/>
                <a:gd name="connsiteX1" fmla="*/ 581025 w 1149350"/>
                <a:gd name="connsiteY1" fmla="*/ 330200 h 1143000"/>
                <a:gd name="connsiteX2" fmla="*/ 768350 w 1149350"/>
                <a:gd name="connsiteY2" fmla="*/ 393700 h 1143000"/>
                <a:gd name="connsiteX3" fmla="*/ 768350 w 1149350"/>
                <a:gd name="connsiteY3" fmla="*/ 584200 h 1143000"/>
                <a:gd name="connsiteX4" fmla="*/ 0 w 1149350"/>
                <a:gd name="connsiteY4" fmla="*/ 650875 h 1143000"/>
                <a:gd name="connsiteX5" fmla="*/ 6350 w 1149350"/>
                <a:gd name="connsiteY5" fmla="*/ 1143000 h 1143000"/>
                <a:gd name="connsiteX6" fmla="*/ 215900 w 1149350"/>
                <a:gd name="connsiteY6" fmla="*/ 1139825 h 1143000"/>
                <a:gd name="connsiteX7" fmla="*/ 222250 w 1149350"/>
                <a:gd name="connsiteY7" fmla="*/ 692150 h 1143000"/>
                <a:gd name="connsiteX8" fmla="*/ 1139825 w 1149350"/>
                <a:gd name="connsiteY8" fmla="*/ 600075 h 1143000"/>
                <a:gd name="connsiteX9" fmla="*/ 1149350 w 1149350"/>
                <a:gd name="connsiteY9" fmla="*/ 365125 h 1143000"/>
                <a:gd name="connsiteX10" fmla="*/ 800100 w 1149350"/>
                <a:gd name="connsiteY10" fmla="*/ 276225 h 1143000"/>
                <a:gd name="connsiteX11" fmla="*/ 800100 w 1149350"/>
                <a:gd name="connsiteY11" fmla="*/ 15875 h 1143000"/>
                <a:gd name="connsiteX12" fmla="*/ 587375 w 1149350"/>
                <a:gd name="connsiteY12" fmla="*/ 0 h 1143000"/>
                <a:gd name="connsiteX0" fmla="*/ 581025 w 1149350"/>
                <a:gd name="connsiteY0" fmla="*/ 0 h 1127125"/>
                <a:gd name="connsiteX1" fmla="*/ 581025 w 1149350"/>
                <a:gd name="connsiteY1" fmla="*/ 314325 h 1127125"/>
                <a:gd name="connsiteX2" fmla="*/ 768350 w 1149350"/>
                <a:gd name="connsiteY2" fmla="*/ 377825 h 1127125"/>
                <a:gd name="connsiteX3" fmla="*/ 768350 w 1149350"/>
                <a:gd name="connsiteY3" fmla="*/ 568325 h 1127125"/>
                <a:gd name="connsiteX4" fmla="*/ 0 w 1149350"/>
                <a:gd name="connsiteY4" fmla="*/ 635000 h 1127125"/>
                <a:gd name="connsiteX5" fmla="*/ 6350 w 1149350"/>
                <a:gd name="connsiteY5" fmla="*/ 1127125 h 1127125"/>
                <a:gd name="connsiteX6" fmla="*/ 215900 w 1149350"/>
                <a:gd name="connsiteY6" fmla="*/ 1123950 h 1127125"/>
                <a:gd name="connsiteX7" fmla="*/ 222250 w 1149350"/>
                <a:gd name="connsiteY7" fmla="*/ 676275 h 1127125"/>
                <a:gd name="connsiteX8" fmla="*/ 1139825 w 1149350"/>
                <a:gd name="connsiteY8" fmla="*/ 584200 h 1127125"/>
                <a:gd name="connsiteX9" fmla="*/ 1149350 w 1149350"/>
                <a:gd name="connsiteY9" fmla="*/ 349250 h 1127125"/>
                <a:gd name="connsiteX10" fmla="*/ 800100 w 1149350"/>
                <a:gd name="connsiteY10" fmla="*/ 260350 h 1127125"/>
                <a:gd name="connsiteX11" fmla="*/ 800100 w 1149350"/>
                <a:gd name="connsiteY11" fmla="*/ 0 h 1127125"/>
                <a:gd name="connsiteX12" fmla="*/ 581025 w 1149350"/>
                <a:gd name="connsiteY12" fmla="*/ 0 h 1127125"/>
                <a:gd name="connsiteX0" fmla="*/ 581025 w 1149350"/>
                <a:gd name="connsiteY0" fmla="*/ 0 h 1127125"/>
                <a:gd name="connsiteX1" fmla="*/ 581025 w 1149350"/>
                <a:gd name="connsiteY1" fmla="*/ 314325 h 1127125"/>
                <a:gd name="connsiteX2" fmla="*/ 768350 w 1149350"/>
                <a:gd name="connsiteY2" fmla="*/ 377825 h 1127125"/>
                <a:gd name="connsiteX3" fmla="*/ 768350 w 1149350"/>
                <a:gd name="connsiteY3" fmla="*/ 568325 h 1127125"/>
                <a:gd name="connsiteX4" fmla="*/ 0 w 1149350"/>
                <a:gd name="connsiteY4" fmla="*/ 635000 h 1127125"/>
                <a:gd name="connsiteX5" fmla="*/ 6350 w 1149350"/>
                <a:gd name="connsiteY5" fmla="*/ 1127125 h 1127125"/>
                <a:gd name="connsiteX6" fmla="*/ 215900 w 1149350"/>
                <a:gd name="connsiteY6" fmla="*/ 1123950 h 1127125"/>
                <a:gd name="connsiteX7" fmla="*/ 222250 w 1149350"/>
                <a:gd name="connsiteY7" fmla="*/ 676275 h 1127125"/>
                <a:gd name="connsiteX8" fmla="*/ 1139825 w 1149350"/>
                <a:gd name="connsiteY8" fmla="*/ 584200 h 1127125"/>
                <a:gd name="connsiteX9" fmla="*/ 1149350 w 1149350"/>
                <a:gd name="connsiteY9" fmla="*/ 349250 h 1127125"/>
                <a:gd name="connsiteX10" fmla="*/ 800100 w 1149350"/>
                <a:gd name="connsiteY10" fmla="*/ 260350 h 1127125"/>
                <a:gd name="connsiteX11" fmla="*/ 800100 w 1149350"/>
                <a:gd name="connsiteY11" fmla="*/ 6350 h 1127125"/>
                <a:gd name="connsiteX12" fmla="*/ 581025 w 1149350"/>
                <a:gd name="connsiteY12" fmla="*/ 0 h 1127125"/>
                <a:gd name="connsiteX0" fmla="*/ 581025 w 1149350"/>
                <a:gd name="connsiteY0" fmla="*/ 0 h 1120775"/>
                <a:gd name="connsiteX1" fmla="*/ 581025 w 1149350"/>
                <a:gd name="connsiteY1" fmla="*/ 307975 h 1120775"/>
                <a:gd name="connsiteX2" fmla="*/ 768350 w 1149350"/>
                <a:gd name="connsiteY2" fmla="*/ 371475 h 1120775"/>
                <a:gd name="connsiteX3" fmla="*/ 768350 w 1149350"/>
                <a:gd name="connsiteY3" fmla="*/ 561975 h 1120775"/>
                <a:gd name="connsiteX4" fmla="*/ 0 w 1149350"/>
                <a:gd name="connsiteY4" fmla="*/ 628650 h 1120775"/>
                <a:gd name="connsiteX5" fmla="*/ 6350 w 1149350"/>
                <a:gd name="connsiteY5" fmla="*/ 1120775 h 1120775"/>
                <a:gd name="connsiteX6" fmla="*/ 215900 w 1149350"/>
                <a:gd name="connsiteY6" fmla="*/ 1117600 h 1120775"/>
                <a:gd name="connsiteX7" fmla="*/ 222250 w 1149350"/>
                <a:gd name="connsiteY7" fmla="*/ 669925 h 1120775"/>
                <a:gd name="connsiteX8" fmla="*/ 1139825 w 1149350"/>
                <a:gd name="connsiteY8" fmla="*/ 577850 h 1120775"/>
                <a:gd name="connsiteX9" fmla="*/ 1149350 w 1149350"/>
                <a:gd name="connsiteY9" fmla="*/ 342900 h 1120775"/>
                <a:gd name="connsiteX10" fmla="*/ 800100 w 1149350"/>
                <a:gd name="connsiteY10" fmla="*/ 254000 h 1120775"/>
                <a:gd name="connsiteX11" fmla="*/ 800100 w 1149350"/>
                <a:gd name="connsiteY11" fmla="*/ 0 h 1120775"/>
                <a:gd name="connsiteX12" fmla="*/ 581025 w 1149350"/>
                <a:gd name="connsiteY12" fmla="*/ 0 h 1120775"/>
                <a:gd name="connsiteX0" fmla="*/ 581025 w 1149350"/>
                <a:gd name="connsiteY0" fmla="*/ 0 h 1120775"/>
                <a:gd name="connsiteX1" fmla="*/ 581025 w 1149350"/>
                <a:gd name="connsiteY1" fmla="*/ 307975 h 1120775"/>
                <a:gd name="connsiteX2" fmla="*/ 768350 w 1149350"/>
                <a:gd name="connsiteY2" fmla="*/ 371475 h 1120775"/>
                <a:gd name="connsiteX3" fmla="*/ 768350 w 1149350"/>
                <a:gd name="connsiteY3" fmla="*/ 561975 h 1120775"/>
                <a:gd name="connsiteX4" fmla="*/ 0 w 1149350"/>
                <a:gd name="connsiteY4" fmla="*/ 628650 h 1120775"/>
                <a:gd name="connsiteX5" fmla="*/ 6350 w 1149350"/>
                <a:gd name="connsiteY5" fmla="*/ 1120775 h 1120775"/>
                <a:gd name="connsiteX6" fmla="*/ 215900 w 1149350"/>
                <a:gd name="connsiteY6" fmla="*/ 1117600 h 1120775"/>
                <a:gd name="connsiteX7" fmla="*/ 266700 w 1149350"/>
                <a:gd name="connsiteY7" fmla="*/ 666750 h 1120775"/>
                <a:gd name="connsiteX8" fmla="*/ 1139825 w 1149350"/>
                <a:gd name="connsiteY8" fmla="*/ 577850 h 1120775"/>
                <a:gd name="connsiteX9" fmla="*/ 1149350 w 1149350"/>
                <a:gd name="connsiteY9" fmla="*/ 342900 h 1120775"/>
                <a:gd name="connsiteX10" fmla="*/ 800100 w 1149350"/>
                <a:gd name="connsiteY10" fmla="*/ 254000 h 1120775"/>
                <a:gd name="connsiteX11" fmla="*/ 800100 w 1149350"/>
                <a:gd name="connsiteY11" fmla="*/ 0 h 1120775"/>
                <a:gd name="connsiteX12" fmla="*/ 581025 w 1149350"/>
                <a:gd name="connsiteY12" fmla="*/ 0 h 1120775"/>
                <a:gd name="connsiteX0" fmla="*/ 581025 w 1149350"/>
                <a:gd name="connsiteY0" fmla="*/ 0 h 1120775"/>
                <a:gd name="connsiteX1" fmla="*/ 581025 w 1149350"/>
                <a:gd name="connsiteY1" fmla="*/ 307975 h 1120775"/>
                <a:gd name="connsiteX2" fmla="*/ 768350 w 1149350"/>
                <a:gd name="connsiteY2" fmla="*/ 371475 h 1120775"/>
                <a:gd name="connsiteX3" fmla="*/ 768350 w 1149350"/>
                <a:gd name="connsiteY3" fmla="*/ 561975 h 1120775"/>
                <a:gd name="connsiteX4" fmla="*/ 0 w 1149350"/>
                <a:gd name="connsiteY4" fmla="*/ 628650 h 1120775"/>
                <a:gd name="connsiteX5" fmla="*/ 6350 w 1149350"/>
                <a:gd name="connsiteY5" fmla="*/ 1120775 h 1120775"/>
                <a:gd name="connsiteX6" fmla="*/ 260350 w 1149350"/>
                <a:gd name="connsiteY6" fmla="*/ 1117600 h 1120775"/>
                <a:gd name="connsiteX7" fmla="*/ 266700 w 1149350"/>
                <a:gd name="connsiteY7" fmla="*/ 666750 h 1120775"/>
                <a:gd name="connsiteX8" fmla="*/ 1139825 w 1149350"/>
                <a:gd name="connsiteY8" fmla="*/ 577850 h 1120775"/>
                <a:gd name="connsiteX9" fmla="*/ 1149350 w 1149350"/>
                <a:gd name="connsiteY9" fmla="*/ 342900 h 1120775"/>
                <a:gd name="connsiteX10" fmla="*/ 800100 w 1149350"/>
                <a:gd name="connsiteY10" fmla="*/ 254000 h 1120775"/>
                <a:gd name="connsiteX11" fmla="*/ 800100 w 1149350"/>
                <a:gd name="connsiteY11" fmla="*/ 0 h 1120775"/>
                <a:gd name="connsiteX12" fmla="*/ 581025 w 1149350"/>
                <a:gd name="connsiteY12" fmla="*/ 0 h 1120775"/>
                <a:gd name="connsiteX0" fmla="*/ 581025 w 1149350"/>
                <a:gd name="connsiteY0" fmla="*/ 0 h 1120775"/>
                <a:gd name="connsiteX1" fmla="*/ 581025 w 1149350"/>
                <a:gd name="connsiteY1" fmla="*/ 307975 h 1120775"/>
                <a:gd name="connsiteX2" fmla="*/ 768350 w 1149350"/>
                <a:gd name="connsiteY2" fmla="*/ 371475 h 1120775"/>
                <a:gd name="connsiteX3" fmla="*/ 768350 w 1149350"/>
                <a:gd name="connsiteY3" fmla="*/ 561975 h 1120775"/>
                <a:gd name="connsiteX4" fmla="*/ 0 w 1149350"/>
                <a:gd name="connsiteY4" fmla="*/ 628650 h 1120775"/>
                <a:gd name="connsiteX5" fmla="*/ 6350 w 1149350"/>
                <a:gd name="connsiteY5" fmla="*/ 1120775 h 1120775"/>
                <a:gd name="connsiteX6" fmla="*/ 269875 w 1149350"/>
                <a:gd name="connsiteY6" fmla="*/ 1117600 h 1120775"/>
                <a:gd name="connsiteX7" fmla="*/ 266700 w 1149350"/>
                <a:gd name="connsiteY7" fmla="*/ 666750 h 1120775"/>
                <a:gd name="connsiteX8" fmla="*/ 1139825 w 1149350"/>
                <a:gd name="connsiteY8" fmla="*/ 577850 h 1120775"/>
                <a:gd name="connsiteX9" fmla="*/ 1149350 w 1149350"/>
                <a:gd name="connsiteY9" fmla="*/ 342900 h 1120775"/>
                <a:gd name="connsiteX10" fmla="*/ 800100 w 1149350"/>
                <a:gd name="connsiteY10" fmla="*/ 254000 h 1120775"/>
                <a:gd name="connsiteX11" fmla="*/ 800100 w 1149350"/>
                <a:gd name="connsiteY11" fmla="*/ 0 h 1120775"/>
                <a:gd name="connsiteX12" fmla="*/ 581025 w 1149350"/>
                <a:gd name="connsiteY12" fmla="*/ 0 h 1120775"/>
                <a:gd name="connsiteX0" fmla="*/ 593908 w 1162233"/>
                <a:gd name="connsiteY0" fmla="*/ 0 h 1120775"/>
                <a:gd name="connsiteX1" fmla="*/ 593908 w 1162233"/>
                <a:gd name="connsiteY1" fmla="*/ 307975 h 1120775"/>
                <a:gd name="connsiteX2" fmla="*/ 781233 w 1162233"/>
                <a:gd name="connsiteY2" fmla="*/ 371475 h 1120775"/>
                <a:gd name="connsiteX3" fmla="*/ 781233 w 1162233"/>
                <a:gd name="connsiteY3" fmla="*/ 561975 h 1120775"/>
                <a:gd name="connsiteX4" fmla="*/ 12883 w 1162233"/>
                <a:gd name="connsiteY4" fmla="*/ 628650 h 1120775"/>
                <a:gd name="connsiteX5" fmla="*/ 183 w 1162233"/>
                <a:gd name="connsiteY5" fmla="*/ 1120775 h 1120775"/>
                <a:gd name="connsiteX6" fmla="*/ 282758 w 1162233"/>
                <a:gd name="connsiteY6" fmla="*/ 1117600 h 1120775"/>
                <a:gd name="connsiteX7" fmla="*/ 279583 w 1162233"/>
                <a:gd name="connsiteY7" fmla="*/ 666750 h 1120775"/>
                <a:gd name="connsiteX8" fmla="*/ 1152708 w 1162233"/>
                <a:gd name="connsiteY8" fmla="*/ 577850 h 1120775"/>
                <a:gd name="connsiteX9" fmla="*/ 1162233 w 1162233"/>
                <a:gd name="connsiteY9" fmla="*/ 342900 h 1120775"/>
                <a:gd name="connsiteX10" fmla="*/ 812983 w 1162233"/>
                <a:gd name="connsiteY10" fmla="*/ 254000 h 1120775"/>
                <a:gd name="connsiteX11" fmla="*/ 812983 w 1162233"/>
                <a:gd name="connsiteY11" fmla="*/ 0 h 1120775"/>
                <a:gd name="connsiteX12" fmla="*/ 593908 w 1162233"/>
                <a:gd name="connsiteY12" fmla="*/ 0 h 1120775"/>
                <a:gd name="connsiteX0" fmla="*/ 615950 w 1184275"/>
                <a:gd name="connsiteY0" fmla="*/ 0 h 1120775"/>
                <a:gd name="connsiteX1" fmla="*/ 615950 w 1184275"/>
                <a:gd name="connsiteY1" fmla="*/ 307975 h 1120775"/>
                <a:gd name="connsiteX2" fmla="*/ 803275 w 1184275"/>
                <a:gd name="connsiteY2" fmla="*/ 371475 h 1120775"/>
                <a:gd name="connsiteX3" fmla="*/ 803275 w 1184275"/>
                <a:gd name="connsiteY3" fmla="*/ 561975 h 1120775"/>
                <a:gd name="connsiteX4" fmla="*/ 0 w 1184275"/>
                <a:gd name="connsiteY4" fmla="*/ 641350 h 1120775"/>
                <a:gd name="connsiteX5" fmla="*/ 22225 w 1184275"/>
                <a:gd name="connsiteY5" fmla="*/ 1120775 h 1120775"/>
                <a:gd name="connsiteX6" fmla="*/ 304800 w 1184275"/>
                <a:gd name="connsiteY6" fmla="*/ 1117600 h 1120775"/>
                <a:gd name="connsiteX7" fmla="*/ 301625 w 1184275"/>
                <a:gd name="connsiteY7" fmla="*/ 666750 h 1120775"/>
                <a:gd name="connsiteX8" fmla="*/ 1174750 w 1184275"/>
                <a:gd name="connsiteY8" fmla="*/ 577850 h 1120775"/>
                <a:gd name="connsiteX9" fmla="*/ 1184275 w 1184275"/>
                <a:gd name="connsiteY9" fmla="*/ 342900 h 1120775"/>
                <a:gd name="connsiteX10" fmla="*/ 835025 w 1184275"/>
                <a:gd name="connsiteY10" fmla="*/ 254000 h 1120775"/>
                <a:gd name="connsiteX11" fmla="*/ 835025 w 1184275"/>
                <a:gd name="connsiteY11" fmla="*/ 0 h 1120775"/>
                <a:gd name="connsiteX12" fmla="*/ 615950 w 1184275"/>
                <a:gd name="connsiteY12" fmla="*/ 0 h 1120775"/>
                <a:gd name="connsiteX0" fmla="*/ 600075 w 1168400"/>
                <a:gd name="connsiteY0" fmla="*/ 0 h 1120775"/>
                <a:gd name="connsiteX1" fmla="*/ 600075 w 1168400"/>
                <a:gd name="connsiteY1" fmla="*/ 307975 h 1120775"/>
                <a:gd name="connsiteX2" fmla="*/ 787400 w 1168400"/>
                <a:gd name="connsiteY2" fmla="*/ 371475 h 1120775"/>
                <a:gd name="connsiteX3" fmla="*/ 787400 w 1168400"/>
                <a:gd name="connsiteY3" fmla="*/ 561975 h 1120775"/>
                <a:gd name="connsiteX4" fmla="*/ 0 w 1168400"/>
                <a:gd name="connsiteY4" fmla="*/ 644525 h 1120775"/>
                <a:gd name="connsiteX5" fmla="*/ 6350 w 1168400"/>
                <a:gd name="connsiteY5" fmla="*/ 1120775 h 1120775"/>
                <a:gd name="connsiteX6" fmla="*/ 288925 w 1168400"/>
                <a:gd name="connsiteY6" fmla="*/ 1117600 h 1120775"/>
                <a:gd name="connsiteX7" fmla="*/ 285750 w 1168400"/>
                <a:gd name="connsiteY7" fmla="*/ 666750 h 1120775"/>
                <a:gd name="connsiteX8" fmla="*/ 1158875 w 1168400"/>
                <a:gd name="connsiteY8" fmla="*/ 577850 h 1120775"/>
                <a:gd name="connsiteX9" fmla="*/ 1168400 w 1168400"/>
                <a:gd name="connsiteY9" fmla="*/ 342900 h 1120775"/>
                <a:gd name="connsiteX10" fmla="*/ 819150 w 1168400"/>
                <a:gd name="connsiteY10" fmla="*/ 254000 h 1120775"/>
                <a:gd name="connsiteX11" fmla="*/ 819150 w 1168400"/>
                <a:gd name="connsiteY11" fmla="*/ 0 h 1120775"/>
                <a:gd name="connsiteX12" fmla="*/ 600075 w 1168400"/>
                <a:gd name="connsiteY12" fmla="*/ 0 h 1120775"/>
                <a:gd name="connsiteX0" fmla="*/ 606706 w 1175031"/>
                <a:gd name="connsiteY0" fmla="*/ 0 h 1120775"/>
                <a:gd name="connsiteX1" fmla="*/ 606706 w 1175031"/>
                <a:gd name="connsiteY1" fmla="*/ 307975 h 1120775"/>
                <a:gd name="connsiteX2" fmla="*/ 794031 w 1175031"/>
                <a:gd name="connsiteY2" fmla="*/ 371475 h 1120775"/>
                <a:gd name="connsiteX3" fmla="*/ 794031 w 1175031"/>
                <a:gd name="connsiteY3" fmla="*/ 561975 h 1120775"/>
                <a:gd name="connsiteX4" fmla="*/ 6631 w 1175031"/>
                <a:gd name="connsiteY4" fmla="*/ 644525 h 1120775"/>
                <a:gd name="connsiteX5" fmla="*/ 281 w 1175031"/>
                <a:gd name="connsiteY5" fmla="*/ 1120775 h 1120775"/>
                <a:gd name="connsiteX6" fmla="*/ 295556 w 1175031"/>
                <a:gd name="connsiteY6" fmla="*/ 1117600 h 1120775"/>
                <a:gd name="connsiteX7" fmla="*/ 292381 w 1175031"/>
                <a:gd name="connsiteY7" fmla="*/ 666750 h 1120775"/>
                <a:gd name="connsiteX8" fmla="*/ 1165506 w 1175031"/>
                <a:gd name="connsiteY8" fmla="*/ 577850 h 1120775"/>
                <a:gd name="connsiteX9" fmla="*/ 1175031 w 1175031"/>
                <a:gd name="connsiteY9" fmla="*/ 342900 h 1120775"/>
                <a:gd name="connsiteX10" fmla="*/ 825781 w 1175031"/>
                <a:gd name="connsiteY10" fmla="*/ 254000 h 1120775"/>
                <a:gd name="connsiteX11" fmla="*/ 825781 w 1175031"/>
                <a:gd name="connsiteY11" fmla="*/ 0 h 1120775"/>
                <a:gd name="connsiteX12" fmla="*/ 606706 w 1175031"/>
                <a:gd name="connsiteY12" fmla="*/ 0 h 1120775"/>
                <a:gd name="connsiteX0" fmla="*/ 606706 w 1175031"/>
                <a:gd name="connsiteY0" fmla="*/ 0 h 1120775"/>
                <a:gd name="connsiteX1" fmla="*/ 606706 w 1175031"/>
                <a:gd name="connsiteY1" fmla="*/ 307975 h 1120775"/>
                <a:gd name="connsiteX2" fmla="*/ 794031 w 1175031"/>
                <a:gd name="connsiteY2" fmla="*/ 371475 h 1120775"/>
                <a:gd name="connsiteX3" fmla="*/ 794031 w 1175031"/>
                <a:gd name="connsiteY3" fmla="*/ 561975 h 1120775"/>
                <a:gd name="connsiteX4" fmla="*/ 6631 w 1175031"/>
                <a:gd name="connsiteY4" fmla="*/ 644525 h 1120775"/>
                <a:gd name="connsiteX5" fmla="*/ 281 w 1175031"/>
                <a:gd name="connsiteY5" fmla="*/ 1120775 h 1120775"/>
                <a:gd name="connsiteX6" fmla="*/ 295556 w 1175031"/>
                <a:gd name="connsiteY6" fmla="*/ 1117600 h 1120775"/>
                <a:gd name="connsiteX7" fmla="*/ 292381 w 1175031"/>
                <a:gd name="connsiteY7" fmla="*/ 666750 h 1120775"/>
                <a:gd name="connsiteX8" fmla="*/ 1165506 w 1175031"/>
                <a:gd name="connsiteY8" fmla="*/ 577850 h 1120775"/>
                <a:gd name="connsiteX9" fmla="*/ 1175031 w 1175031"/>
                <a:gd name="connsiteY9" fmla="*/ 342900 h 1120775"/>
                <a:gd name="connsiteX10" fmla="*/ 825781 w 1175031"/>
                <a:gd name="connsiteY10" fmla="*/ 254000 h 1120775"/>
                <a:gd name="connsiteX11" fmla="*/ 825781 w 1175031"/>
                <a:gd name="connsiteY11" fmla="*/ 0 h 1120775"/>
                <a:gd name="connsiteX12" fmla="*/ 606706 w 1175031"/>
                <a:gd name="connsiteY12" fmla="*/ 0 h 1120775"/>
                <a:gd name="connsiteX0" fmla="*/ 606706 w 1175031"/>
                <a:gd name="connsiteY0" fmla="*/ 0 h 1120775"/>
                <a:gd name="connsiteX1" fmla="*/ 606706 w 1175031"/>
                <a:gd name="connsiteY1" fmla="*/ 307975 h 1120775"/>
                <a:gd name="connsiteX2" fmla="*/ 794031 w 1175031"/>
                <a:gd name="connsiteY2" fmla="*/ 371475 h 1120775"/>
                <a:gd name="connsiteX3" fmla="*/ 794031 w 1175031"/>
                <a:gd name="connsiteY3" fmla="*/ 561975 h 1120775"/>
                <a:gd name="connsiteX4" fmla="*/ 6631 w 1175031"/>
                <a:gd name="connsiteY4" fmla="*/ 644525 h 1120775"/>
                <a:gd name="connsiteX5" fmla="*/ 281 w 1175031"/>
                <a:gd name="connsiteY5" fmla="*/ 1120775 h 1120775"/>
                <a:gd name="connsiteX6" fmla="*/ 295556 w 1175031"/>
                <a:gd name="connsiteY6" fmla="*/ 1117600 h 1120775"/>
                <a:gd name="connsiteX7" fmla="*/ 292381 w 1175031"/>
                <a:gd name="connsiteY7" fmla="*/ 666750 h 1120775"/>
                <a:gd name="connsiteX8" fmla="*/ 1165506 w 1175031"/>
                <a:gd name="connsiteY8" fmla="*/ 577850 h 1120775"/>
                <a:gd name="connsiteX9" fmla="*/ 1175031 w 1175031"/>
                <a:gd name="connsiteY9" fmla="*/ 342900 h 1120775"/>
                <a:gd name="connsiteX10" fmla="*/ 825781 w 1175031"/>
                <a:gd name="connsiteY10" fmla="*/ 254000 h 1120775"/>
                <a:gd name="connsiteX11" fmla="*/ 825781 w 1175031"/>
                <a:gd name="connsiteY11" fmla="*/ 0 h 1120775"/>
                <a:gd name="connsiteX12" fmla="*/ 606706 w 1175031"/>
                <a:gd name="connsiteY12" fmla="*/ 0 h 1120775"/>
                <a:gd name="connsiteX0" fmla="*/ 606706 w 1175031"/>
                <a:gd name="connsiteY0" fmla="*/ 0 h 1120775"/>
                <a:gd name="connsiteX1" fmla="*/ 606706 w 1175031"/>
                <a:gd name="connsiteY1" fmla="*/ 307975 h 1120775"/>
                <a:gd name="connsiteX2" fmla="*/ 794031 w 1175031"/>
                <a:gd name="connsiteY2" fmla="*/ 371475 h 1120775"/>
                <a:gd name="connsiteX3" fmla="*/ 794031 w 1175031"/>
                <a:gd name="connsiteY3" fmla="*/ 561975 h 1120775"/>
                <a:gd name="connsiteX4" fmla="*/ 6631 w 1175031"/>
                <a:gd name="connsiteY4" fmla="*/ 644525 h 1120775"/>
                <a:gd name="connsiteX5" fmla="*/ 281 w 1175031"/>
                <a:gd name="connsiteY5" fmla="*/ 1120775 h 1120775"/>
                <a:gd name="connsiteX6" fmla="*/ 295556 w 1175031"/>
                <a:gd name="connsiteY6" fmla="*/ 1117600 h 1120775"/>
                <a:gd name="connsiteX7" fmla="*/ 317781 w 1175031"/>
                <a:gd name="connsiteY7" fmla="*/ 682625 h 1120775"/>
                <a:gd name="connsiteX8" fmla="*/ 1165506 w 1175031"/>
                <a:gd name="connsiteY8" fmla="*/ 577850 h 1120775"/>
                <a:gd name="connsiteX9" fmla="*/ 1175031 w 1175031"/>
                <a:gd name="connsiteY9" fmla="*/ 342900 h 1120775"/>
                <a:gd name="connsiteX10" fmla="*/ 825781 w 1175031"/>
                <a:gd name="connsiteY10" fmla="*/ 254000 h 1120775"/>
                <a:gd name="connsiteX11" fmla="*/ 825781 w 1175031"/>
                <a:gd name="connsiteY11" fmla="*/ 0 h 1120775"/>
                <a:gd name="connsiteX12" fmla="*/ 606706 w 1175031"/>
                <a:gd name="connsiteY12" fmla="*/ 0 h 1120775"/>
                <a:gd name="connsiteX0" fmla="*/ 673372 w 1241697"/>
                <a:gd name="connsiteY0" fmla="*/ 0 h 1120775"/>
                <a:gd name="connsiteX1" fmla="*/ 673372 w 1241697"/>
                <a:gd name="connsiteY1" fmla="*/ 307975 h 1120775"/>
                <a:gd name="connsiteX2" fmla="*/ 860697 w 1241697"/>
                <a:gd name="connsiteY2" fmla="*/ 371475 h 1120775"/>
                <a:gd name="connsiteX3" fmla="*/ 860697 w 1241697"/>
                <a:gd name="connsiteY3" fmla="*/ 561975 h 1120775"/>
                <a:gd name="connsiteX4" fmla="*/ 73297 w 1241697"/>
                <a:gd name="connsiteY4" fmla="*/ 644525 h 1120775"/>
                <a:gd name="connsiteX5" fmla="*/ 66947 w 1241697"/>
                <a:gd name="connsiteY5" fmla="*/ 1120775 h 1120775"/>
                <a:gd name="connsiteX6" fmla="*/ 362222 w 1241697"/>
                <a:gd name="connsiteY6" fmla="*/ 1117600 h 1120775"/>
                <a:gd name="connsiteX7" fmla="*/ 384447 w 1241697"/>
                <a:gd name="connsiteY7" fmla="*/ 682625 h 1120775"/>
                <a:gd name="connsiteX8" fmla="*/ 1232172 w 1241697"/>
                <a:gd name="connsiteY8" fmla="*/ 577850 h 1120775"/>
                <a:gd name="connsiteX9" fmla="*/ 1241697 w 1241697"/>
                <a:gd name="connsiteY9" fmla="*/ 342900 h 1120775"/>
                <a:gd name="connsiteX10" fmla="*/ 892447 w 1241697"/>
                <a:gd name="connsiteY10" fmla="*/ 254000 h 1120775"/>
                <a:gd name="connsiteX11" fmla="*/ 892447 w 1241697"/>
                <a:gd name="connsiteY11" fmla="*/ 0 h 1120775"/>
                <a:gd name="connsiteX12" fmla="*/ 673372 w 1241697"/>
                <a:gd name="connsiteY12" fmla="*/ 0 h 1120775"/>
                <a:gd name="connsiteX0" fmla="*/ 628785 w 1197110"/>
                <a:gd name="connsiteY0" fmla="*/ 0 h 1120775"/>
                <a:gd name="connsiteX1" fmla="*/ 628785 w 1197110"/>
                <a:gd name="connsiteY1" fmla="*/ 307975 h 1120775"/>
                <a:gd name="connsiteX2" fmla="*/ 816110 w 1197110"/>
                <a:gd name="connsiteY2" fmla="*/ 371475 h 1120775"/>
                <a:gd name="connsiteX3" fmla="*/ 816110 w 1197110"/>
                <a:gd name="connsiteY3" fmla="*/ 561975 h 1120775"/>
                <a:gd name="connsiteX4" fmla="*/ 28710 w 1197110"/>
                <a:gd name="connsiteY4" fmla="*/ 644525 h 1120775"/>
                <a:gd name="connsiteX5" fmla="*/ 22360 w 1197110"/>
                <a:gd name="connsiteY5" fmla="*/ 1120775 h 1120775"/>
                <a:gd name="connsiteX6" fmla="*/ 317635 w 1197110"/>
                <a:gd name="connsiteY6" fmla="*/ 1117600 h 1120775"/>
                <a:gd name="connsiteX7" fmla="*/ 339860 w 1197110"/>
                <a:gd name="connsiteY7" fmla="*/ 682625 h 1120775"/>
                <a:gd name="connsiteX8" fmla="*/ 1187585 w 1197110"/>
                <a:gd name="connsiteY8" fmla="*/ 577850 h 1120775"/>
                <a:gd name="connsiteX9" fmla="*/ 1197110 w 1197110"/>
                <a:gd name="connsiteY9" fmla="*/ 342900 h 1120775"/>
                <a:gd name="connsiteX10" fmla="*/ 847860 w 1197110"/>
                <a:gd name="connsiteY10" fmla="*/ 254000 h 1120775"/>
                <a:gd name="connsiteX11" fmla="*/ 847860 w 1197110"/>
                <a:gd name="connsiteY11" fmla="*/ 0 h 1120775"/>
                <a:gd name="connsiteX12" fmla="*/ 628785 w 1197110"/>
                <a:gd name="connsiteY12" fmla="*/ 0 h 1120775"/>
                <a:gd name="connsiteX0" fmla="*/ 640079 w 1208404"/>
                <a:gd name="connsiteY0" fmla="*/ 0 h 1120775"/>
                <a:gd name="connsiteX1" fmla="*/ 640079 w 1208404"/>
                <a:gd name="connsiteY1" fmla="*/ 307975 h 1120775"/>
                <a:gd name="connsiteX2" fmla="*/ 827404 w 1208404"/>
                <a:gd name="connsiteY2" fmla="*/ 371475 h 1120775"/>
                <a:gd name="connsiteX3" fmla="*/ 827404 w 1208404"/>
                <a:gd name="connsiteY3" fmla="*/ 561975 h 1120775"/>
                <a:gd name="connsiteX4" fmla="*/ 40004 w 1208404"/>
                <a:gd name="connsiteY4" fmla="*/ 644525 h 1120775"/>
                <a:gd name="connsiteX5" fmla="*/ 33654 w 1208404"/>
                <a:gd name="connsiteY5" fmla="*/ 1120775 h 1120775"/>
                <a:gd name="connsiteX6" fmla="*/ 328929 w 1208404"/>
                <a:gd name="connsiteY6" fmla="*/ 1117600 h 1120775"/>
                <a:gd name="connsiteX7" fmla="*/ 351154 w 1208404"/>
                <a:gd name="connsiteY7" fmla="*/ 682625 h 1120775"/>
                <a:gd name="connsiteX8" fmla="*/ 1198879 w 1208404"/>
                <a:gd name="connsiteY8" fmla="*/ 577850 h 1120775"/>
                <a:gd name="connsiteX9" fmla="*/ 1208404 w 1208404"/>
                <a:gd name="connsiteY9" fmla="*/ 342900 h 1120775"/>
                <a:gd name="connsiteX10" fmla="*/ 859154 w 1208404"/>
                <a:gd name="connsiteY10" fmla="*/ 254000 h 1120775"/>
                <a:gd name="connsiteX11" fmla="*/ 859154 w 1208404"/>
                <a:gd name="connsiteY11" fmla="*/ 0 h 1120775"/>
                <a:gd name="connsiteX12" fmla="*/ 640079 w 1208404"/>
                <a:gd name="connsiteY12" fmla="*/ 0 h 1120775"/>
                <a:gd name="connsiteX0" fmla="*/ 640079 w 1208404"/>
                <a:gd name="connsiteY0" fmla="*/ 0 h 1120775"/>
                <a:gd name="connsiteX1" fmla="*/ 640079 w 1208404"/>
                <a:gd name="connsiteY1" fmla="*/ 307975 h 1120775"/>
                <a:gd name="connsiteX2" fmla="*/ 827404 w 1208404"/>
                <a:gd name="connsiteY2" fmla="*/ 371475 h 1120775"/>
                <a:gd name="connsiteX3" fmla="*/ 827404 w 1208404"/>
                <a:gd name="connsiteY3" fmla="*/ 561975 h 1120775"/>
                <a:gd name="connsiteX4" fmla="*/ 40004 w 1208404"/>
                <a:gd name="connsiteY4" fmla="*/ 644525 h 1120775"/>
                <a:gd name="connsiteX5" fmla="*/ 33654 w 1208404"/>
                <a:gd name="connsiteY5" fmla="*/ 1120775 h 1120775"/>
                <a:gd name="connsiteX6" fmla="*/ 328929 w 1208404"/>
                <a:gd name="connsiteY6" fmla="*/ 1117600 h 1120775"/>
                <a:gd name="connsiteX7" fmla="*/ 351154 w 1208404"/>
                <a:gd name="connsiteY7" fmla="*/ 682625 h 1120775"/>
                <a:gd name="connsiteX8" fmla="*/ 1198879 w 1208404"/>
                <a:gd name="connsiteY8" fmla="*/ 577850 h 1120775"/>
                <a:gd name="connsiteX9" fmla="*/ 1208404 w 1208404"/>
                <a:gd name="connsiteY9" fmla="*/ 342900 h 1120775"/>
                <a:gd name="connsiteX10" fmla="*/ 859154 w 1208404"/>
                <a:gd name="connsiteY10" fmla="*/ 254000 h 1120775"/>
                <a:gd name="connsiteX11" fmla="*/ 859154 w 1208404"/>
                <a:gd name="connsiteY11" fmla="*/ 0 h 1120775"/>
                <a:gd name="connsiteX12" fmla="*/ 640079 w 1208404"/>
                <a:gd name="connsiteY12" fmla="*/ 0 h 1120775"/>
                <a:gd name="connsiteX0" fmla="*/ 640079 w 1208404"/>
                <a:gd name="connsiteY0" fmla="*/ 0 h 1120775"/>
                <a:gd name="connsiteX1" fmla="*/ 640079 w 1208404"/>
                <a:gd name="connsiteY1" fmla="*/ 307975 h 1120775"/>
                <a:gd name="connsiteX2" fmla="*/ 827404 w 1208404"/>
                <a:gd name="connsiteY2" fmla="*/ 371475 h 1120775"/>
                <a:gd name="connsiteX3" fmla="*/ 827404 w 1208404"/>
                <a:gd name="connsiteY3" fmla="*/ 561975 h 1120775"/>
                <a:gd name="connsiteX4" fmla="*/ 40004 w 1208404"/>
                <a:gd name="connsiteY4" fmla="*/ 644525 h 1120775"/>
                <a:gd name="connsiteX5" fmla="*/ 33654 w 1208404"/>
                <a:gd name="connsiteY5" fmla="*/ 1120775 h 1120775"/>
                <a:gd name="connsiteX6" fmla="*/ 328929 w 1208404"/>
                <a:gd name="connsiteY6" fmla="*/ 1117600 h 1120775"/>
                <a:gd name="connsiteX7" fmla="*/ 351154 w 1208404"/>
                <a:gd name="connsiteY7" fmla="*/ 682625 h 1120775"/>
                <a:gd name="connsiteX8" fmla="*/ 1198879 w 1208404"/>
                <a:gd name="connsiteY8" fmla="*/ 577850 h 1120775"/>
                <a:gd name="connsiteX9" fmla="*/ 1208404 w 1208404"/>
                <a:gd name="connsiteY9" fmla="*/ 342900 h 1120775"/>
                <a:gd name="connsiteX10" fmla="*/ 859154 w 1208404"/>
                <a:gd name="connsiteY10" fmla="*/ 254000 h 1120775"/>
                <a:gd name="connsiteX11" fmla="*/ 859154 w 1208404"/>
                <a:gd name="connsiteY11" fmla="*/ 0 h 1120775"/>
                <a:gd name="connsiteX12" fmla="*/ 640079 w 1208404"/>
                <a:gd name="connsiteY12" fmla="*/ 0 h 1120775"/>
                <a:gd name="connsiteX0" fmla="*/ 640079 w 1208404"/>
                <a:gd name="connsiteY0" fmla="*/ 0 h 1120775"/>
                <a:gd name="connsiteX1" fmla="*/ 640079 w 1208404"/>
                <a:gd name="connsiteY1" fmla="*/ 307975 h 1120775"/>
                <a:gd name="connsiteX2" fmla="*/ 827404 w 1208404"/>
                <a:gd name="connsiteY2" fmla="*/ 371475 h 1120775"/>
                <a:gd name="connsiteX3" fmla="*/ 827404 w 1208404"/>
                <a:gd name="connsiteY3" fmla="*/ 561975 h 1120775"/>
                <a:gd name="connsiteX4" fmla="*/ 40004 w 1208404"/>
                <a:gd name="connsiteY4" fmla="*/ 644525 h 1120775"/>
                <a:gd name="connsiteX5" fmla="*/ 33654 w 1208404"/>
                <a:gd name="connsiteY5" fmla="*/ 1120775 h 1120775"/>
                <a:gd name="connsiteX6" fmla="*/ 328929 w 1208404"/>
                <a:gd name="connsiteY6" fmla="*/ 1117600 h 1120775"/>
                <a:gd name="connsiteX7" fmla="*/ 351154 w 1208404"/>
                <a:gd name="connsiteY7" fmla="*/ 682625 h 1120775"/>
                <a:gd name="connsiteX8" fmla="*/ 1198879 w 1208404"/>
                <a:gd name="connsiteY8" fmla="*/ 577850 h 1120775"/>
                <a:gd name="connsiteX9" fmla="*/ 1208404 w 1208404"/>
                <a:gd name="connsiteY9" fmla="*/ 342900 h 1120775"/>
                <a:gd name="connsiteX10" fmla="*/ 859154 w 1208404"/>
                <a:gd name="connsiteY10" fmla="*/ 254000 h 1120775"/>
                <a:gd name="connsiteX11" fmla="*/ 859154 w 1208404"/>
                <a:gd name="connsiteY11" fmla="*/ 0 h 1120775"/>
                <a:gd name="connsiteX12" fmla="*/ 640079 w 1208404"/>
                <a:gd name="connsiteY12" fmla="*/ 0 h 1120775"/>
                <a:gd name="connsiteX0" fmla="*/ 640079 w 1208404"/>
                <a:gd name="connsiteY0" fmla="*/ 0 h 1120775"/>
                <a:gd name="connsiteX1" fmla="*/ 640079 w 1208404"/>
                <a:gd name="connsiteY1" fmla="*/ 307975 h 1120775"/>
                <a:gd name="connsiteX2" fmla="*/ 805179 w 1208404"/>
                <a:gd name="connsiteY2" fmla="*/ 371475 h 1120775"/>
                <a:gd name="connsiteX3" fmla="*/ 827404 w 1208404"/>
                <a:gd name="connsiteY3" fmla="*/ 561975 h 1120775"/>
                <a:gd name="connsiteX4" fmla="*/ 40004 w 1208404"/>
                <a:gd name="connsiteY4" fmla="*/ 644525 h 1120775"/>
                <a:gd name="connsiteX5" fmla="*/ 33654 w 1208404"/>
                <a:gd name="connsiteY5" fmla="*/ 1120775 h 1120775"/>
                <a:gd name="connsiteX6" fmla="*/ 328929 w 1208404"/>
                <a:gd name="connsiteY6" fmla="*/ 1117600 h 1120775"/>
                <a:gd name="connsiteX7" fmla="*/ 351154 w 1208404"/>
                <a:gd name="connsiteY7" fmla="*/ 682625 h 1120775"/>
                <a:gd name="connsiteX8" fmla="*/ 1198879 w 1208404"/>
                <a:gd name="connsiteY8" fmla="*/ 577850 h 1120775"/>
                <a:gd name="connsiteX9" fmla="*/ 1208404 w 1208404"/>
                <a:gd name="connsiteY9" fmla="*/ 342900 h 1120775"/>
                <a:gd name="connsiteX10" fmla="*/ 859154 w 1208404"/>
                <a:gd name="connsiteY10" fmla="*/ 254000 h 1120775"/>
                <a:gd name="connsiteX11" fmla="*/ 859154 w 1208404"/>
                <a:gd name="connsiteY11" fmla="*/ 0 h 1120775"/>
                <a:gd name="connsiteX12" fmla="*/ 640079 w 1208404"/>
                <a:gd name="connsiteY12" fmla="*/ 0 h 1120775"/>
                <a:gd name="connsiteX0" fmla="*/ 640079 w 1208404"/>
                <a:gd name="connsiteY0" fmla="*/ 0 h 1120775"/>
                <a:gd name="connsiteX1" fmla="*/ 640079 w 1208404"/>
                <a:gd name="connsiteY1" fmla="*/ 307975 h 1120775"/>
                <a:gd name="connsiteX2" fmla="*/ 805179 w 1208404"/>
                <a:gd name="connsiteY2" fmla="*/ 371475 h 1120775"/>
                <a:gd name="connsiteX3" fmla="*/ 827404 w 1208404"/>
                <a:gd name="connsiteY3" fmla="*/ 561975 h 1120775"/>
                <a:gd name="connsiteX4" fmla="*/ 40004 w 1208404"/>
                <a:gd name="connsiteY4" fmla="*/ 644525 h 1120775"/>
                <a:gd name="connsiteX5" fmla="*/ 33654 w 1208404"/>
                <a:gd name="connsiteY5" fmla="*/ 1120775 h 1120775"/>
                <a:gd name="connsiteX6" fmla="*/ 328929 w 1208404"/>
                <a:gd name="connsiteY6" fmla="*/ 1117600 h 1120775"/>
                <a:gd name="connsiteX7" fmla="*/ 351154 w 1208404"/>
                <a:gd name="connsiteY7" fmla="*/ 682625 h 1120775"/>
                <a:gd name="connsiteX8" fmla="*/ 1198879 w 1208404"/>
                <a:gd name="connsiteY8" fmla="*/ 577850 h 1120775"/>
                <a:gd name="connsiteX9" fmla="*/ 1208404 w 1208404"/>
                <a:gd name="connsiteY9" fmla="*/ 342900 h 1120775"/>
                <a:gd name="connsiteX10" fmla="*/ 859154 w 1208404"/>
                <a:gd name="connsiteY10" fmla="*/ 254000 h 1120775"/>
                <a:gd name="connsiteX11" fmla="*/ 859154 w 1208404"/>
                <a:gd name="connsiteY11" fmla="*/ 0 h 1120775"/>
                <a:gd name="connsiteX12" fmla="*/ 640079 w 1208404"/>
                <a:gd name="connsiteY12" fmla="*/ 0 h 1120775"/>
                <a:gd name="connsiteX0" fmla="*/ 640079 w 1208404"/>
                <a:gd name="connsiteY0" fmla="*/ 0 h 1120775"/>
                <a:gd name="connsiteX1" fmla="*/ 643254 w 1208404"/>
                <a:gd name="connsiteY1" fmla="*/ 273050 h 1120775"/>
                <a:gd name="connsiteX2" fmla="*/ 805179 w 1208404"/>
                <a:gd name="connsiteY2" fmla="*/ 371475 h 1120775"/>
                <a:gd name="connsiteX3" fmla="*/ 827404 w 1208404"/>
                <a:gd name="connsiteY3" fmla="*/ 561975 h 1120775"/>
                <a:gd name="connsiteX4" fmla="*/ 40004 w 1208404"/>
                <a:gd name="connsiteY4" fmla="*/ 644525 h 1120775"/>
                <a:gd name="connsiteX5" fmla="*/ 33654 w 1208404"/>
                <a:gd name="connsiteY5" fmla="*/ 1120775 h 1120775"/>
                <a:gd name="connsiteX6" fmla="*/ 328929 w 1208404"/>
                <a:gd name="connsiteY6" fmla="*/ 1117600 h 1120775"/>
                <a:gd name="connsiteX7" fmla="*/ 351154 w 1208404"/>
                <a:gd name="connsiteY7" fmla="*/ 682625 h 1120775"/>
                <a:gd name="connsiteX8" fmla="*/ 1198879 w 1208404"/>
                <a:gd name="connsiteY8" fmla="*/ 577850 h 1120775"/>
                <a:gd name="connsiteX9" fmla="*/ 1208404 w 1208404"/>
                <a:gd name="connsiteY9" fmla="*/ 342900 h 1120775"/>
                <a:gd name="connsiteX10" fmla="*/ 859154 w 1208404"/>
                <a:gd name="connsiteY10" fmla="*/ 254000 h 1120775"/>
                <a:gd name="connsiteX11" fmla="*/ 859154 w 1208404"/>
                <a:gd name="connsiteY11" fmla="*/ 0 h 1120775"/>
                <a:gd name="connsiteX12" fmla="*/ 640079 w 1208404"/>
                <a:gd name="connsiteY12" fmla="*/ 0 h 1120775"/>
                <a:gd name="connsiteX0" fmla="*/ 640079 w 1208404"/>
                <a:gd name="connsiteY0" fmla="*/ 0 h 1120775"/>
                <a:gd name="connsiteX1" fmla="*/ 643254 w 1208404"/>
                <a:gd name="connsiteY1" fmla="*/ 273050 h 1120775"/>
                <a:gd name="connsiteX2" fmla="*/ 805179 w 1208404"/>
                <a:gd name="connsiteY2" fmla="*/ 371475 h 1120775"/>
                <a:gd name="connsiteX3" fmla="*/ 827404 w 1208404"/>
                <a:gd name="connsiteY3" fmla="*/ 561975 h 1120775"/>
                <a:gd name="connsiteX4" fmla="*/ 40004 w 1208404"/>
                <a:gd name="connsiteY4" fmla="*/ 644525 h 1120775"/>
                <a:gd name="connsiteX5" fmla="*/ 33654 w 1208404"/>
                <a:gd name="connsiteY5" fmla="*/ 1120775 h 1120775"/>
                <a:gd name="connsiteX6" fmla="*/ 328929 w 1208404"/>
                <a:gd name="connsiteY6" fmla="*/ 1117600 h 1120775"/>
                <a:gd name="connsiteX7" fmla="*/ 351154 w 1208404"/>
                <a:gd name="connsiteY7" fmla="*/ 682625 h 1120775"/>
                <a:gd name="connsiteX8" fmla="*/ 1198879 w 1208404"/>
                <a:gd name="connsiteY8" fmla="*/ 577850 h 1120775"/>
                <a:gd name="connsiteX9" fmla="*/ 1208404 w 1208404"/>
                <a:gd name="connsiteY9" fmla="*/ 342900 h 1120775"/>
                <a:gd name="connsiteX10" fmla="*/ 859154 w 1208404"/>
                <a:gd name="connsiteY10" fmla="*/ 254000 h 1120775"/>
                <a:gd name="connsiteX11" fmla="*/ 859154 w 1208404"/>
                <a:gd name="connsiteY11" fmla="*/ 0 h 1120775"/>
                <a:gd name="connsiteX12" fmla="*/ 640079 w 1208404"/>
                <a:gd name="connsiteY12" fmla="*/ 0 h 1120775"/>
                <a:gd name="connsiteX0" fmla="*/ 669987 w 1238312"/>
                <a:gd name="connsiteY0" fmla="*/ 0 h 1120775"/>
                <a:gd name="connsiteX1" fmla="*/ 673162 w 1238312"/>
                <a:gd name="connsiteY1" fmla="*/ 273050 h 1120775"/>
                <a:gd name="connsiteX2" fmla="*/ 835087 w 1238312"/>
                <a:gd name="connsiteY2" fmla="*/ 371475 h 1120775"/>
                <a:gd name="connsiteX3" fmla="*/ 809687 w 1238312"/>
                <a:gd name="connsiteY3" fmla="*/ 536575 h 1120775"/>
                <a:gd name="connsiteX4" fmla="*/ 69912 w 1238312"/>
                <a:gd name="connsiteY4" fmla="*/ 644525 h 1120775"/>
                <a:gd name="connsiteX5" fmla="*/ 63562 w 1238312"/>
                <a:gd name="connsiteY5" fmla="*/ 1120775 h 1120775"/>
                <a:gd name="connsiteX6" fmla="*/ 358837 w 1238312"/>
                <a:gd name="connsiteY6" fmla="*/ 1117600 h 1120775"/>
                <a:gd name="connsiteX7" fmla="*/ 381062 w 1238312"/>
                <a:gd name="connsiteY7" fmla="*/ 682625 h 1120775"/>
                <a:gd name="connsiteX8" fmla="*/ 1228787 w 1238312"/>
                <a:gd name="connsiteY8" fmla="*/ 577850 h 1120775"/>
                <a:gd name="connsiteX9" fmla="*/ 1238312 w 1238312"/>
                <a:gd name="connsiteY9" fmla="*/ 342900 h 1120775"/>
                <a:gd name="connsiteX10" fmla="*/ 889062 w 1238312"/>
                <a:gd name="connsiteY10" fmla="*/ 254000 h 1120775"/>
                <a:gd name="connsiteX11" fmla="*/ 889062 w 1238312"/>
                <a:gd name="connsiteY11" fmla="*/ 0 h 1120775"/>
                <a:gd name="connsiteX12" fmla="*/ 669987 w 1238312"/>
                <a:gd name="connsiteY12" fmla="*/ 0 h 1120775"/>
                <a:gd name="connsiteX0" fmla="*/ 669987 w 1238312"/>
                <a:gd name="connsiteY0" fmla="*/ 0 h 1120775"/>
                <a:gd name="connsiteX1" fmla="*/ 673162 w 1238312"/>
                <a:gd name="connsiteY1" fmla="*/ 273050 h 1120775"/>
                <a:gd name="connsiteX2" fmla="*/ 835087 w 1238312"/>
                <a:gd name="connsiteY2" fmla="*/ 371475 h 1120775"/>
                <a:gd name="connsiteX3" fmla="*/ 809687 w 1238312"/>
                <a:gd name="connsiteY3" fmla="*/ 536575 h 1120775"/>
                <a:gd name="connsiteX4" fmla="*/ 69912 w 1238312"/>
                <a:gd name="connsiteY4" fmla="*/ 644525 h 1120775"/>
                <a:gd name="connsiteX5" fmla="*/ 63562 w 1238312"/>
                <a:gd name="connsiteY5" fmla="*/ 1120775 h 1120775"/>
                <a:gd name="connsiteX6" fmla="*/ 358837 w 1238312"/>
                <a:gd name="connsiteY6" fmla="*/ 1117600 h 1120775"/>
                <a:gd name="connsiteX7" fmla="*/ 381062 w 1238312"/>
                <a:gd name="connsiteY7" fmla="*/ 682625 h 1120775"/>
                <a:gd name="connsiteX8" fmla="*/ 1228787 w 1238312"/>
                <a:gd name="connsiteY8" fmla="*/ 577850 h 1120775"/>
                <a:gd name="connsiteX9" fmla="*/ 1238312 w 1238312"/>
                <a:gd name="connsiteY9" fmla="*/ 342900 h 1120775"/>
                <a:gd name="connsiteX10" fmla="*/ 889062 w 1238312"/>
                <a:gd name="connsiteY10" fmla="*/ 254000 h 1120775"/>
                <a:gd name="connsiteX11" fmla="*/ 889062 w 1238312"/>
                <a:gd name="connsiteY11" fmla="*/ 0 h 1120775"/>
                <a:gd name="connsiteX12" fmla="*/ 669987 w 1238312"/>
                <a:gd name="connsiteY12" fmla="*/ 0 h 1120775"/>
                <a:gd name="connsiteX0" fmla="*/ 636317 w 1204642"/>
                <a:gd name="connsiteY0" fmla="*/ 0 h 1120775"/>
                <a:gd name="connsiteX1" fmla="*/ 639492 w 1204642"/>
                <a:gd name="connsiteY1" fmla="*/ 273050 h 1120775"/>
                <a:gd name="connsiteX2" fmla="*/ 801417 w 1204642"/>
                <a:gd name="connsiteY2" fmla="*/ 371475 h 1120775"/>
                <a:gd name="connsiteX3" fmla="*/ 776017 w 1204642"/>
                <a:gd name="connsiteY3" fmla="*/ 536575 h 1120775"/>
                <a:gd name="connsiteX4" fmla="*/ 36242 w 1204642"/>
                <a:gd name="connsiteY4" fmla="*/ 644525 h 1120775"/>
                <a:gd name="connsiteX5" fmla="*/ 29892 w 1204642"/>
                <a:gd name="connsiteY5" fmla="*/ 1120775 h 1120775"/>
                <a:gd name="connsiteX6" fmla="*/ 325167 w 1204642"/>
                <a:gd name="connsiteY6" fmla="*/ 1117600 h 1120775"/>
                <a:gd name="connsiteX7" fmla="*/ 347392 w 1204642"/>
                <a:gd name="connsiteY7" fmla="*/ 682625 h 1120775"/>
                <a:gd name="connsiteX8" fmla="*/ 1195117 w 1204642"/>
                <a:gd name="connsiteY8" fmla="*/ 577850 h 1120775"/>
                <a:gd name="connsiteX9" fmla="*/ 1204642 w 1204642"/>
                <a:gd name="connsiteY9" fmla="*/ 342900 h 1120775"/>
                <a:gd name="connsiteX10" fmla="*/ 855392 w 1204642"/>
                <a:gd name="connsiteY10" fmla="*/ 254000 h 1120775"/>
                <a:gd name="connsiteX11" fmla="*/ 855392 w 1204642"/>
                <a:gd name="connsiteY11" fmla="*/ 0 h 1120775"/>
                <a:gd name="connsiteX12" fmla="*/ 636317 w 1204642"/>
                <a:gd name="connsiteY12" fmla="*/ 0 h 1120775"/>
                <a:gd name="connsiteX0" fmla="*/ 628289 w 1196614"/>
                <a:gd name="connsiteY0" fmla="*/ 0 h 1120775"/>
                <a:gd name="connsiteX1" fmla="*/ 631464 w 1196614"/>
                <a:gd name="connsiteY1" fmla="*/ 273050 h 1120775"/>
                <a:gd name="connsiteX2" fmla="*/ 793389 w 1196614"/>
                <a:gd name="connsiteY2" fmla="*/ 371475 h 1120775"/>
                <a:gd name="connsiteX3" fmla="*/ 767989 w 1196614"/>
                <a:gd name="connsiteY3" fmla="*/ 536575 h 1120775"/>
                <a:gd name="connsiteX4" fmla="*/ 53251 w 1196614"/>
                <a:gd name="connsiteY4" fmla="*/ 641089 h 1120775"/>
                <a:gd name="connsiteX5" fmla="*/ 21864 w 1196614"/>
                <a:gd name="connsiteY5" fmla="*/ 1120775 h 1120775"/>
                <a:gd name="connsiteX6" fmla="*/ 317139 w 1196614"/>
                <a:gd name="connsiteY6" fmla="*/ 1117600 h 1120775"/>
                <a:gd name="connsiteX7" fmla="*/ 339364 w 1196614"/>
                <a:gd name="connsiteY7" fmla="*/ 682625 h 1120775"/>
                <a:gd name="connsiteX8" fmla="*/ 1187089 w 1196614"/>
                <a:gd name="connsiteY8" fmla="*/ 577850 h 1120775"/>
                <a:gd name="connsiteX9" fmla="*/ 1196614 w 1196614"/>
                <a:gd name="connsiteY9" fmla="*/ 342900 h 1120775"/>
                <a:gd name="connsiteX10" fmla="*/ 847364 w 1196614"/>
                <a:gd name="connsiteY10" fmla="*/ 254000 h 1120775"/>
                <a:gd name="connsiteX11" fmla="*/ 847364 w 1196614"/>
                <a:gd name="connsiteY11" fmla="*/ 0 h 1120775"/>
                <a:gd name="connsiteX12" fmla="*/ 628289 w 1196614"/>
                <a:gd name="connsiteY12" fmla="*/ 0 h 1120775"/>
                <a:gd name="connsiteX0" fmla="*/ 626832 w 1195157"/>
                <a:gd name="connsiteY0" fmla="*/ 0 h 1120775"/>
                <a:gd name="connsiteX1" fmla="*/ 630007 w 1195157"/>
                <a:gd name="connsiteY1" fmla="*/ 273050 h 1120775"/>
                <a:gd name="connsiteX2" fmla="*/ 791932 w 1195157"/>
                <a:gd name="connsiteY2" fmla="*/ 371475 h 1120775"/>
                <a:gd name="connsiteX3" fmla="*/ 766532 w 1195157"/>
                <a:gd name="connsiteY3" fmla="*/ 536575 h 1120775"/>
                <a:gd name="connsiteX4" fmla="*/ 58054 w 1195157"/>
                <a:gd name="connsiteY4" fmla="*/ 651398 h 1120775"/>
                <a:gd name="connsiteX5" fmla="*/ 20407 w 1195157"/>
                <a:gd name="connsiteY5" fmla="*/ 1120775 h 1120775"/>
                <a:gd name="connsiteX6" fmla="*/ 315682 w 1195157"/>
                <a:gd name="connsiteY6" fmla="*/ 1117600 h 1120775"/>
                <a:gd name="connsiteX7" fmla="*/ 337907 w 1195157"/>
                <a:gd name="connsiteY7" fmla="*/ 682625 h 1120775"/>
                <a:gd name="connsiteX8" fmla="*/ 1185632 w 1195157"/>
                <a:gd name="connsiteY8" fmla="*/ 577850 h 1120775"/>
                <a:gd name="connsiteX9" fmla="*/ 1195157 w 1195157"/>
                <a:gd name="connsiteY9" fmla="*/ 342900 h 1120775"/>
                <a:gd name="connsiteX10" fmla="*/ 845907 w 1195157"/>
                <a:gd name="connsiteY10" fmla="*/ 254000 h 1120775"/>
                <a:gd name="connsiteX11" fmla="*/ 845907 w 1195157"/>
                <a:gd name="connsiteY11" fmla="*/ 0 h 1120775"/>
                <a:gd name="connsiteX12" fmla="*/ 626832 w 1195157"/>
                <a:gd name="connsiteY12" fmla="*/ 0 h 1120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95157" h="1120775">
                  <a:moveTo>
                    <a:pt x="626832" y="0"/>
                  </a:moveTo>
                  <a:cubicBezTo>
                    <a:pt x="590320" y="51329"/>
                    <a:pt x="602490" y="211138"/>
                    <a:pt x="630007" y="273050"/>
                  </a:cubicBezTo>
                  <a:cubicBezTo>
                    <a:pt x="657524" y="334962"/>
                    <a:pt x="769178" y="327554"/>
                    <a:pt x="791932" y="371475"/>
                  </a:cubicBezTo>
                  <a:cubicBezTo>
                    <a:pt x="814686" y="415396"/>
                    <a:pt x="888845" y="489921"/>
                    <a:pt x="766532" y="536575"/>
                  </a:cubicBezTo>
                  <a:cubicBezTo>
                    <a:pt x="644219" y="583229"/>
                    <a:pt x="96683" y="588956"/>
                    <a:pt x="58054" y="651398"/>
                  </a:cubicBezTo>
                  <a:cubicBezTo>
                    <a:pt x="19425" y="713840"/>
                    <a:pt x="-27747" y="1041929"/>
                    <a:pt x="20407" y="1120775"/>
                  </a:cubicBezTo>
                  <a:lnTo>
                    <a:pt x="315682" y="1117600"/>
                  </a:lnTo>
                  <a:cubicBezTo>
                    <a:pt x="364365" y="1041929"/>
                    <a:pt x="224665" y="718608"/>
                    <a:pt x="337907" y="682625"/>
                  </a:cubicBezTo>
                  <a:cubicBezTo>
                    <a:pt x="451149" y="646642"/>
                    <a:pt x="894590" y="607483"/>
                    <a:pt x="1185632" y="577850"/>
                  </a:cubicBezTo>
                  <a:lnTo>
                    <a:pt x="1195157" y="342900"/>
                  </a:lnTo>
                  <a:lnTo>
                    <a:pt x="845907" y="254000"/>
                  </a:lnTo>
                  <a:lnTo>
                    <a:pt x="845907" y="0"/>
                  </a:lnTo>
                  <a:lnTo>
                    <a:pt x="626832" y="0"/>
                  </a:lnTo>
                  <a:close/>
                </a:path>
              </a:pathLst>
            </a:custGeom>
            <a:solidFill>
              <a:srgbClr val="34A853">
                <a:alpha val="36000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5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grpSp>
          <p:nvGrpSpPr>
            <p:cNvPr id="115" name="그룹 114">
              <a:extLst>
                <a:ext uri="{FF2B5EF4-FFF2-40B4-BE49-F238E27FC236}">
                  <a16:creationId xmlns:a16="http://schemas.microsoft.com/office/drawing/2014/main" id="{57DBA682-CB82-411D-8FAD-83E072FBFA55}"/>
                </a:ext>
              </a:extLst>
            </p:cNvPr>
            <p:cNvGrpSpPr/>
            <p:nvPr/>
          </p:nvGrpSpPr>
          <p:grpSpPr>
            <a:xfrm>
              <a:off x="3526191" y="600536"/>
              <a:ext cx="1136650" cy="184150"/>
              <a:chOff x="2241550" y="489588"/>
              <a:chExt cx="1136650" cy="184150"/>
            </a:xfrm>
          </p:grpSpPr>
          <p:cxnSp>
            <p:nvCxnSpPr>
              <p:cNvPr id="134" name="직선 연결선 133">
                <a:extLst>
                  <a:ext uri="{FF2B5EF4-FFF2-40B4-BE49-F238E27FC236}">
                    <a16:creationId xmlns:a16="http://schemas.microsoft.com/office/drawing/2014/main" id="{18955048-6429-48F5-98D5-2FD6245AA95B}"/>
                  </a:ext>
                </a:extLst>
              </p:cNvPr>
              <p:cNvCxnSpPr/>
              <p:nvPr/>
            </p:nvCxnSpPr>
            <p:spPr>
              <a:xfrm>
                <a:off x="2241550" y="489588"/>
                <a:ext cx="113665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직선 연결선 134">
                <a:extLst>
                  <a:ext uri="{FF2B5EF4-FFF2-40B4-BE49-F238E27FC236}">
                    <a16:creationId xmlns:a16="http://schemas.microsoft.com/office/drawing/2014/main" id="{5C7EBAF7-7038-4381-BC2E-D749B7929EA9}"/>
                  </a:ext>
                </a:extLst>
              </p:cNvPr>
              <p:cNvCxnSpPr/>
              <p:nvPr/>
            </p:nvCxnSpPr>
            <p:spPr>
              <a:xfrm>
                <a:off x="2241550" y="673738"/>
                <a:ext cx="113665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직선 연결선 135">
                <a:extLst>
                  <a:ext uri="{FF2B5EF4-FFF2-40B4-BE49-F238E27FC236}">
                    <a16:creationId xmlns:a16="http://schemas.microsoft.com/office/drawing/2014/main" id="{BCD9BC32-5B35-4846-91DF-4311B08FD3CF}"/>
                  </a:ext>
                </a:extLst>
              </p:cNvPr>
              <p:cNvCxnSpPr/>
              <p:nvPr/>
            </p:nvCxnSpPr>
            <p:spPr>
              <a:xfrm>
                <a:off x="2241550" y="489588"/>
                <a:ext cx="0" cy="18351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6" name="그룹 115">
              <a:extLst>
                <a:ext uri="{FF2B5EF4-FFF2-40B4-BE49-F238E27FC236}">
                  <a16:creationId xmlns:a16="http://schemas.microsoft.com/office/drawing/2014/main" id="{58704050-0093-414E-8954-DB8BD69C3F2B}"/>
                </a:ext>
              </a:extLst>
            </p:cNvPr>
            <p:cNvGrpSpPr/>
            <p:nvPr/>
          </p:nvGrpSpPr>
          <p:grpSpPr>
            <a:xfrm>
              <a:off x="3526191" y="897369"/>
              <a:ext cx="1136650" cy="184150"/>
              <a:chOff x="2241550" y="489588"/>
              <a:chExt cx="1136650" cy="184150"/>
            </a:xfrm>
          </p:grpSpPr>
          <p:cxnSp>
            <p:nvCxnSpPr>
              <p:cNvPr id="131" name="직선 연결선 130">
                <a:extLst>
                  <a:ext uri="{FF2B5EF4-FFF2-40B4-BE49-F238E27FC236}">
                    <a16:creationId xmlns:a16="http://schemas.microsoft.com/office/drawing/2014/main" id="{5205B647-2A18-4586-8B89-C8B039EABC97}"/>
                  </a:ext>
                </a:extLst>
              </p:cNvPr>
              <p:cNvCxnSpPr/>
              <p:nvPr/>
            </p:nvCxnSpPr>
            <p:spPr>
              <a:xfrm>
                <a:off x="2241550" y="489588"/>
                <a:ext cx="113665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직선 연결선 131">
                <a:extLst>
                  <a:ext uri="{FF2B5EF4-FFF2-40B4-BE49-F238E27FC236}">
                    <a16:creationId xmlns:a16="http://schemas.microsoft.com/office/drawing/2014/main" id="{79EB355C-80F6-48E4-B18C-A485D75327C3}"/>
                  </a:ext>
                </a:extLst>
              </p:cNvPr>
              <p:cNvCxnSpPr/>
              <p:nvPr/>
            </p:nvCxnSpPr>
            <p:spPr>
              <a:xfrm>
                <a:off x="2241550" y="673738"/>
                <a:ext cx="113665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직선 연결선 132">
                <a:extLst>
                  <a:ext uri="{FF2B5EF4-FFF2-40B4-BE49-F238E27FC236}">
                    <a16:creationId xmlns:a16="http://schemas.microsoft.com/office/drawing/2014/main" id="{CCF5ED57-91D1-4AB5-A29D-44B1EA921F41}"/>
                  </a:ext>
                </a:extLst>
              </p:cNvPr>
              <p:cNvCxnSpPr/>
              <p:nvPr/>
            </p:nvCxnSpPr>
            <p:spPr>
              <a:xfrm>
                <a:off x="2241550" y="489588"/>
                <a:ext cx="0" cy="18351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7" name="그룹 116">
              <a:extLst>
                <a:ext uri="{FF2B5EF4-FFF2-40B4-BE49-F238E27FC236}">
                  <a16:creationId xmlns:a16="http://schemas.microsoft.com/office/drawing/2014/main" id="{62C2F845-52FF-4D61-8720-AD47AB238BB7}"/>
                </a:ext>
              </a:extLst>
            </p:cNvPr>
            <p:cNvGrpSpPr/>
            <p:nvPr/>
          </p:nvGrpSpPr>
          <p:grpSpPr>
            <a:xfrm>
              <a:off x="3526191" y="1196170"/>
              <a:ext cx="1136650" cy="184150"/>
              <a:chOff x="2241550" y="489588"/>
              <a:chExt cx="1136650" cy="184150"/>
            </a:xfrm>
          </p:grpSpPr>
          <p:cxnSp>
            <p:nvCxnSpPr>
              <p:cNvPr id="128" name="직선 연결선 127">
                <a:extLst>
                  <a:ext uri="{FF2B5EF4-FFF2-40B4-BE49-F238E27FC236}">
                    <a16:creationId xmlns:a16="http://schemas.microsoft.com/office/drawing/2014/main" id="{CBCC20D8-3E3F-4E22-A4B5-6A2646AB698B}"/>
                  </a:ext>
                </a:extLst>
              </p:cNvPr>
              <p:cNvCxnSpPr/>
              <p:nvPr/>
            </p:nvCxnSpPr>
            <p:spPr>
              <a:xfrm>
                <a:off x="2241550" y="489588"/>
                <a:ext cx="113665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직선 연결선 128">
                <a:extLst>
                  <a:ext uri="{FF2B5EF4-FFF2-40B4-BE49-F238E27FC236}">
                    <a16:creationId xmlns:a16="http://schemas.microsoft.com/office/drawing/2014/main" id="{52A7C946-B34C-474D-843A-6D249D13AD27}"/>
                  </a:ext>
                </a:extLst>
              </p:cNvPr>
              <p:cNvCxnSpPr/>
              <p:nvPr/>
            </p:nvCxnSpPr>
            <p:spPr>
              <a:xfrm>
                <a:off x="2241550" y="673738"/>
                <a:ext cx="113665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직선 연결선 129">
                <a:extLst>
                  <a:ext uri="{FF2B5EF4-FFF2-40B4-BE49-F238E27FC236}">
                    <a16:creationId xmlns:a16="http://schemas.microsoft.com/office/drawing/2014/main" id="{DC325F5D-6705-4CB5-95B7-05D56B919F17}"/>
                  </a:ext>
                </a:extLst>
              </p:cNvPr>
              <p:cNvCxnSpPr/>
              <p:nvPr/>
            </p:nvCxnSpPr>
            <p:spPr>
              <a:xfrm>
                <a:off x="2241550" y="489588"/>
                <a:ext cx="0" cy="18351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8" name="직사각형 117">
              <a:extLst>
                <a:ext uri="{FF2B5EF4-FFF2-40B4-BE49-F238E27FC236}">
                  <a16:creationId xmlns:a16="http://schemas.microsoft.com/office/drawing/2014/main" id="{36838A20-675D-4F91-9D02-6FD3DCA3D1C6}"/>
                </a:ext>
              </a:extLst>
            </p:cNvPr>
            <p:cNvSpPr/>
            <p:nvPr/>
          </p:nvSpPr>
          <p:spPr>
            <a:xfrm>
              <a:off x="4121867" y="631382"/>
              <a:ext cx="180974" cy="126521"/>
            </a:xfrm>
            <a:prstGeom prst="rect">
              <a:avLst/>
            </a:prstGeom>
            <a:pattFill prst="wdDnDiag">
              <a:fgClr>
                <a:srgbClr val="FBBC05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9" name="직사각형 118">
              <a:extLst>
                <a:ext uri="{FF2B5EF4-FFF2-40B4-BE49-F238E27FC236}">
                  <a16:creationId xmlns:a16="http://schemas.microsoft.com/office/drawing/2014/main" id="{0AEF16CE-0B00-437A-8C46-FB7326B56B7F}"/>
                </a:ext>
              </a:extLst>
            </p:cNvPr>
            <p:cNvSpPr/>
            <p:nvPr/>
          </p:nvSpPr>
          <p:spPr>
            <a:xfrm>
              <a:off x="3762841" y="1225037"/>
              <a:ext cx="360000" cy="126521"/>
            </a:xfrm>
            <a:prstGeom prst="rect">
              <a:avLst/>
            </a:prstGeom>
            <a:solidFill>
              <a:srgbClr val="76717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20" name="직사각형 119">
              <a:extLst>
                <a:ext uri="{FF2B5EF4-FFF2-40B4-BE49-F238E27FC236}">
                  <a16:creationId xmlns:a16="http://schemas.microsoft.com/office/drawing/2014/main" id="{616C9C59-6B2F-4179-B58C-F237C109512E}"/>
                </a:ext>
              </a:extLst>
            </p:cNvPr>
            <p:cNvSpPr/>
            <p:nvPr/>
          </p:nvSpPr>
          <p:spPr>
            <a:xfrm>
              <a:off x="3553233" y="629863"/>
              <a:ext cx="540000" cy="126521"/>
            </a:xfrm>
            <a:prstGeom prst="rect">
              <a:avLst/>
            </a:prstGeom>
            <a:solidFill>
              <a:srgbClr val="FBBC05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21" name="직사각형 120">
              <a:extLst>
                <a:ext uri="{FF2B5EF4-FFF2-40B4-BE49-F238E27FC236}">
                  <a16:creationId xmlns:a16="http://schemas.microsoft.com/office/drawing/2014/main" id="{D500CF50-1231-4CFF-B873-173ADB509BA7}"/>
                </a:ext>
              </a:extLst>
            </p:cNvPr>
            <p:cNvSpPr/>
            <p:nvPr/>
          </p:nvSpPr>
          <p:spPr>
            <a:xfrm>
              <a:off x="3554650" y="926791"/>
              <a:ext cx="720000" cy="126521"/>
            </a:xfrm>
            <a:prstGeom prst="rect">
              <a:avLst/>
            </a:prstGeom>
            <a:solidFill>
              <a:srgbClr val="4285F4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22" name="직사각형 121">
              <a:extLst>
                <a:ext uri="{FF2B5EF4-FFF2-40B4-BE49-F238E27FC236}">
                  <a16:creationId xmlns:a16="http://schemas.microsoft.com/office/drawing/2014/main" id="{E73DBF93-F527-4381-BDF1-23EEC926D8C2}"/>
                </a:ext>
              </a:extLst>
            </p:cNvPr>
            <p:cNvSpPr/>
            <p:nvPr/>
          </p:nvSpPr>
          <p:spPr>
            <a:xfrm>
              <a:off x="4302841" y="926791"/>
              <a:ext cx="360000" cy="126521"/>
            </a:xfrm>
            <a:prstGeom prst="rect">
              <a:avLst/>
            </a:prstGeom>
            <a:pattFill prst="wdDnDiag">
              <a:fgClr>
                <a:srgbClr val="4285F4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23" name="직사각형 122">
              <a:extLst>
                <a:ext uri="{FF2B5EF4-FFF2-40B4-BE49-F238E27FC236}">
                  <a16:creationId xmlns:a16="http://schemas.microsoft.com/office/drawing/2014/main" id="{9541C810-43F4-4D86-AF4D-22473FBDF4C7}"/>
                </a:ext>
              </a:extLst>
            </p:cNvPr>
            <p:cNvSpPr/>
            <p:nvPr/>
          </p:nvSpPr>
          <p:spPr>
            <a:xfrm>
              <a:off x="3551713" y="1225037"/>
              <a:ext cx="180000" cy="126521"/>
            </a:xfrm>
            <a:prstGeom prst="rect">
              <a:avLst/>
            </a:prstGeom>
            <a:pattFill prst="wdDnDiag">
              <a:fgClr>
                <a:srgbClr val="76717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B74BD702-67D0-49BE-96CD-14FEDF715449}"/>
                </a:ext>
              </a:extLst>
            </p:cNvPr>
            <p:cNvSpPr txBox="1"/>
            <p:nvPr/>
          </p:nvSpPr>
          <p:spPr>
            <a:xfrm>
              <a:off x="3197041" y="1420077"/>
              <a:ext cx="1136647" cy="19642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rPr>
                <a:t>Short Flows</a:t>
              </a: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grpSp>
          <p:nvGrpSpPr>
            <p:cNvPr id="125" name="그룹 124">
              <a:extLst>
                <a:ext uri="{FF2B5EF4-FFF2-40B4-BE49-F238E27FC236}">
                  <a16:creationId xmlns:a16="http://schemas.microsoft.com/office/drawing/2014/main" id="{8523833A-17E5-40F8-850C-6C7F4445A8DF}"/>
                </a:ext>
              </a:extLst>
            </p:cNvPr>
            <p:cNvGrpSpPr/>
            <p:nvPr/>
          </p:nvGrpSpPr>
          <p:grpSpPr>
            <a:xfrm>
              <a:off x="3123679" y="590556"/>
              <a:ext cx="446388" cy="206912"/>
              <a:chOff x="141151" y="305380"/>
              <a:chExt cx="446388" cy="206912"/>
            </a:xfrm>
          </p:grpSpPr>
          <p:sp>
            <p:nvSpPr>
              <p:cNvPr id="126" name="사각형: 둥근 모서리 125">
                <a:extLst>
                  <a:ext uri="{FF2B5EF4-FFF2-40B4-BE49-F238E27FC236}">
                    <a16:creationId xmlns:a16="http://schemas.microsoft.com/office/drawing/2014/main" id="{92A013E0-29AF-4E1D-8C6F-8924263C1B52}"/>
                  </a:ext>
                </a:extLst>
              </p:cNvPr>
              <p:cNvSpPr/>
              <p:nvPr/>
            </p:nvSpPr>
            <p:spPr>
              <a:xfrm>
                <a:off x="213688" y="305380"/>
                <a:ext cx="276997" cy="203531"/>
              </a:xfrm>
              <a:prstGeom prst="roundRect">
                <a:avLst/>
              </a:prstGeom>
              <a:solidFill>
                <a:srgbClr val="FBBC05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5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6C2785DA-F11E-4255-86DA-C9E22DEB9C76}"/>
                  </a:ext>
                </a:extLst>
              </p:cNvPr>
              <p:cNvSpPr txBox="1"/>
              <p:nvPr/>
            </p:nvSpPr>
            <p:spPr>
              <a:xfrm>
                <a:off x="141151" y="315863"/>
                <a:ext cx="446388" cy="196429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rPr>
                  <a:t>UE</a:t>
                </a:r>
                <a:r>
                  <a:rPr kumimoji="0" lang="en-US" altLang="ko-KR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rPr>
                  <a:t>1</a:t>
                </a:r>
                <a:endParaRPr kumimoji="0" lang="ko-KR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</p:grpSp>
      <p:sp>
        <p:nvSpPr>
          <p:cNvPr id="12" name="슬라이드 번호 개체 틀 11">
            <a:extLst>
              <a:ext uri="{FF2B5EF4-FFF2-40B4-BE49-F238E27FC236}">
                <a16:creationId xmlns:a16="http://schemas.microsoft.com/office/drawing/2014/main" id="{38849B88-BB6E-4164-8C58-0B40D2957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3671-8DB5-49BB-ADEF-274990B2FF7E}" type="slidenum">
              <a:rPr lang="ko-KR" altLang="en-US" smtClean="0"/>
              <a:t>24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DA3082-0635-24CC-8037-348F557AF21A}"/>
              </a:ext>
            </a:extLst>
          </p:cNvPr>
          <p:cNvSpPr txBox="1"/>
          <p:nvPr/>
        </p:nvSpPr>
        <p:spPr>
          <a:xfrm>
            <a:off x="8850702" y="2915728"/>
            <a:ext cx="24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ore-KR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Packet scheduling</a:t>
            </a:r>
            <a:endParaRPr kumimoji="1" lang="ko-Kore-KR" alt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1854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화살표: 왼쪽 10">
            <a:extLst>
              <a:ext uri="{FF2B5EF4-FFF2-40B4-BE49-F238E27FC236}">
                <a16:creationId xmlns:a16="http://schemas.microsoft.com/office/drawing/2014/main" id="{1B54E93E-9E0F-49D3-AF79-53B3F5631725}"/>
              </a:ext>
            </a:extLst>
          </p:cNvPr>
          <p:cNvSpPr/>
          <p:nvPr/>
        </p:nvSpPr>
        <p:spPr>
          <a:xfrm>
            <a:off x="6218546" y="3325181"/>
            <a:ext cx="3552341" cy="875169"/>
          </a:xfrm>
          <a:prstGeom prst="leftArrow">
            <a:avLst/>
          </a:prstGeom>
          <a:solidFill>
            <a:srgbClr val="F9D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화살표: 왼쪽 9">
            <a:extLst>
              <a:ext uri="{FF2B5EF4-FFF2-40B4-BE49-F238E27FC236}">
                <a16:creationId xmlns:a16="http://schemas.microsoft.com/office/drawing/2014/main" id="{8E4B49A1-DFF5-4F42-AA19-64171B5A4CE0}"/>
              </a:ext>
            </a:extLst>
          </p:cNvPr>
          <p:cNvSpPr/>
          <p:nvPr/>
        </p:nvSpPr>
        <p:spPr>
          <a:xfrm>
            <a:off x="155021" y="3325182"/>
            <a:ext cx="4271837" cy="875169"/>
          </a:xfrm>
          <a:prstGeom prst="leftArrow">
            <a:avLst/>
          </a:prstGeom>
          <a:solidFill>
            <a:srgbClr val="F9D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726F65C-4BAC-4B8C-B720-60E18425A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Design rationale</a:t>
            </a:r>
            <a:endParaRPr lang="ko-KR" altLang="en-US"/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266D83DB-48BD-4E40-B69D-22E0A3E7D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5" y="1674586"/>
            <a:ext cx="11791950" cy="4691063"/>
          </a:xfrm>
        </p:spPr>
        <p:txBody>
          <a:bodyPr>
            <a:normAutofit/>
          </a:bodyPr>
          <a:lstStyle/>
          <a:p>
            <a:r>
              <a:rPr lang="en-US" altLang="ko-KR" sz="3200" dirty="0"/>
              <a:t>We can switch between Intra-user Flows and maintain </a:t>
            </a:r>
          </a:p>
          <a:p>
            <a:r>
              <a:rPr lang="en-US" altLang="ko-KR" sz="3200" dirty="0"/>
              <a:t>the exact same spectral efficiency and </a:t>
            </a:r>
            <a:r>
              <a:rPr lang="en-US" altLang="ko-KR" sz="3200" b="1" dirty="0"/>
              <a:t>user</a:t>
            </a:r>
            <a:r>
              <a:rPr lang="en-US" altLang="ko-KR" sz="3200" dirty="0"/>
              <a:t> fairness.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66C1D7A7-DAC6-4CB2-8287-5E6144D7F293}"/>
              </a:ext>
            </a:extLst>
          </p:cNvPr>
          <p:cNvSpPr/>
          <p:nvPr/>
        </p:nvSpPr>
        <p:spPr>
          <a:xfrm>
            <a:off x="6634635" y="3468627"/>
            <a:ext cx="16287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3200" b="1">
                <a:latin typeface="Calibri" panose="020F0502020204030204" pitchFamily="34" charset="0"/>
                <a:cs typeface="Calibri" panose="020F0502020204030204" pitchFamily="34" charset="0"/>
              </a:rPr>
              <a:t>Selected</a:t>
            </a:r>
            <a:endParaRPr lang="ko-KR" altLang="en-US" sz="32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F8C02AB8-8D97-4644-91E8-31D73C662E98}"/>
              </a:ext>
            </a:extLst>
          </p:cNvPr>
          <p:cNvSpPr/>
          <p:nvPr/>
        </p:nvSpPr>
        <p:spPr>
          <a:xfrm>
            <a:off x="571109" y="3468626"/>
            <a:ext cx="16287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3200" b="1">
                <a:latin typeface="Calibri" panose="020F0502020204030204" pitchFamily="34" charset="0"/>
                <a:cs typeface="Calibri" panose="020F0502020204030204" pitchFamily="34" charset="0"/>
              </a:rPr>
              <a:t>Selected</a:t>
            </a:r>
            <a:endParaRPr lang="ko-KR" altLang="en-US" sz="32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2D1CDBF4-4AAA-4F88-8E3D-E2AF78A62BF1}"/>
              </a:ext>
            </a:extLst>
          </p:cNvPr>
          <p:cNvSpPr/>
          <p:nvPr/>
        </p:nvSpPr>
        <p:spPr>
          <a:xfrm>
            <a:off x="8496386" y="4888942"/>
            <a:ext cx="629402" cy="462470"/>
          </a:xfrm>
          <a:prstGeom prst="roundRect">
            <a:avLst/>
          </a:prstGeom>
          <a:solidFill>
            <a:srgbClr val="76717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E89C94-D623-4169-A9B1-52A225927F85}"/>
              </a:ext>
            </a:extLst>
          </p:cNvPr>
          <p:cNvSpPr txBox="1"/>
          <p:nvPr/>
        </p:nvSpPr>
        <p:spPr>
          <a:xfrm>
            <a:off x="8298465" y="4905691"/>
            <a:ext cx="1014298" cy="46166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UE</a:t>
            </a:r>
            <a:r>
              <a:rPr kumimoji="0" lang="en-US" altLang="ko-KR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3</a:t>
            </a: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1D4F61C1-A061-4E22-8727-AC90B666EE15}"/>
              </a:ext>
            </a:extLst>
          </p:cNvPr>
          <p:cNvSpPr/>
          <p:nvPr/>
        </p:nvSpPr>
        <p:spPr>
          <a:xfrm>
            <a:off x="9188910" y="3429000"/>
            <a:ext cx="830894" cy="2380733"/>
          </a:xfrm>
          <a:prstGeom prst="rect">
            <a:avLst/>
          </a:prstGeom>
          <a:solidFill>
            <a:srgbClr val="34A853">
              <a:alpha val="37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BAF273F6-3D4B-4502-B73F-946CA538CCBC}"/>
              </a:ext>
            </a:extLst>
          </p:cNvPr>
          <p:cNvGrpSpPr/>
          <p:nvPr/>
        </p:nvGrpSpPr>
        <p:grpSpPr>
          <a:xfrm>
            <a:off x="8298467" y="4221487"/>
            <a:ext cx="1014298" cy="479041"/>
            <a:chOff x="144804" y="726343"/>
            <a:chExt cx="446388" cy="210824"/>
          </a:xfrm>
        </p:grpSpPr>
        <p:sp>
          <p:nvSpPr>
            <p:cNvPr id="47" name="사각형: 둥근 모서리 46">
              <a:extLst>
                <a:ext uri="{FF2B5EF4-FFF2-40B4-BE49-F238E27FC236}">
                  <a16:creationId xmlns:a16="http://schemas.microsoft.com/office/drawing/2014/main" id="{B26D37E9-F84E-49DA-A1C1-645AC0DAF860}"/>
                </a:ext>
              </a:extLst>
            </p:cNvPr>
            <p:cNvSpPr/>
            <p:nvPr/>
          </p:nvSpPr>
          <p:spPr>
            <a:xfrm>
              <a:off x="228560" y="726343"/>
              <a:ext cx="276997" cy="203531"/>
            </a:xfrm>
            <a:prstGeom prst="roundRect">
              <a:avLst/>
            </a:prstGeom>
            <a:solidFill>
              <a:srgbClr val="4285F4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6B743D3-C948-454D-8CA9-E7EC98477964}"/>
                </a:ext>
              </a:extLst>
            </p:cNvPr>
            <p:cNvSpPr txBox="1"/>
            <p:nvPr/>
          </p:nvSpPr>
          <p:spPr>
            <a:xfrm>
              <a:off x="144804" y="733990"/>
              <a:ext cx="446388" cy="2031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rPr>
                <a:t>UE</a:t>
              </a:r>
              <a:r>
                <a:rPr kumimoji="0" lang="en-US" altLang="ko-KR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rPr>
                <a:t>2</a:t>
              </a: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2A1B8A70-B5B4-47EA-8872-8378826F9285}"/>
              </a:ext>
            </a:extLst>
          </p:cNvPr>
          <p:cNvGrpSpPr/>
          <p:nvPr/>
        </p:nvGrpSpPr>
        <p:grpSpPr>
          <a:xfrm>
            <a:off x="9246400" y="3562307"/>
            <a:ext cx="2582734" cy="418432"/>
            <a:chOff x="2241550" y="489588"/>
            <a:chExt cx="1136650" cy="184150"/>
          </a:xfrm>
        </p:grpSpPr>
        <p:cxnSp>
          <p:nvCxnSpPr>
            <p:cNvPr id="44" name="직선 연결선 43">
              <a:extLst>
                <a:ext uri="{FF2B5EF4-FFF2-40B4-BE49-F238E27FC236}">
                  <a16:creationId xmlns:a16="http://schemas.microsoft.com/office/drawing/2014/main" id="{C85DC4D7-3C44-4478-9CC4-AA2C3E7C74CE}"/>
                </a:ext>
              </a:extLst>
            </p:cNvPr>
            <p:cNvCxnSpPr/>
            <p:nvPr/>
          </p:nvCxnSpPr>
          <p:spPr>
            <a:xfrm>
              <a:off x="2241550" y="489588"/>
              <a:ext cx="113665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직선 연결선 44">
              <a:extLst>
                <a:ext uri="{FF2B5EF4-FFF2-40B4-BE49-F238E27FC236}">
                  <a16:creationId xmlns:a16="http://schemas.microsoft.com/office/drawing/2014/main" id="{AA7CB1FC-3A78-45F7-9691-8AA3E179D04C}"/>
                </a:ext>
              </a:extLst>
            </p:cNvPr>
            <p:cNvCxnSpPr/>
            <p:nvPr/>
          </p:nvCxnSpPr>
          <p:spPr>
            <a:xfrm>
              <a:off x="2241550" y="673738"/>
              <a:ext cx="113665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직선 연결선 45">
              <a:extLst>
                <a:ext uri="{FF2B5EF4-FFF2-40B4-BE49-F238E27FC236}">
                  <a16:creationId xmlns:a16="http://schemas.microsoft.com/office/drawing/2014/main" id="{017D8C0C-BED1-4458-9E74-B35D446246A4}"/>
                </a:ext>
              </a:extLst>
            </p:cNvPr>
            <p:cNvCxnSpPr/>
            <p:nvPr/>
          </p:nvCxnSpPr>
          <p:spPr>
            <a:xfrm>
              <a:off x="2241550" y="489588"/>
              <a:ext cx="0" cy="1835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C7B6D6E5-A07C-44E0-BE8A-CDAFAD006A25}"/>
              </a:ext>
            </a:extLst>
          </p:cNvPr>
          <p:cNvGrpSpPr/>
          <p:nvPr/>
        </p:nvGrpSpPr>
        <p:grpSpPr>
          <a:xfrm>
            <a:off x="9246400" y="4236781"/>
            <a:ext cx="2582734" cy="418432"/>
            <a:chOff x="2241550" y="489588"/>
            <a:chExt cx="1136650" cy="184150"/>
          </a:xfrm>
        </p:grpSpPr>
        <p:cxnSp>
          <p:nvCxnSpPr>
            <p:cNvPr id="41" name="직선 연결선 40">
              <a:extLst>
                <a:ext uri="{FF2B5EF4-FFF2-40B4-BE49-F238E27FC236}">
                  <a16:creationId xmlns:a16="http://schemas.microsoft.com/office/drawing/2014/main" id="{33ED10C9-92E9-4222-81FC-E85F03204F55}"/>
                </a:ext>
              </a:extLst>
            </p:cNvPr>
            <p:cNvCxnSpPr/>
            <p:nvPr/>
          </p:nvCxnSpPr>
          <p:spPr>
            <a:xfrm>
              <a:off x="2241550" y="489588"/>
              <a:ext cx="113665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직선 연결선 41">
              <a:extLst>
                <a:ext uri="{FF2B5EF4-FFF2-40B4-BE49-F238E27FC236}">
                  <a16:creationId xmlns:a16="http://schemas.microsoft.com/office/drawing/2014/main" id="{E44CA388-7AB1-417F-875A-C9A1516CB1D2}"/>
                </a:ext>
              </a:extLst>
            </p:cNvPr>
            <p:cNvCxnSpPr/>
            <p:nvPr/>
          </p:nvCxnSpPr>
          <p:spPr>
            <a:xfrm>
              <a:off x="2241550" y="673738"/>
              <a:ext cx="113665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직선 연결선 42">
              <a:extLst>
                <a:ext uri="{FF2B5EF4-FFF2-40B4-BE49-F238E27FC236}">
                  <a16:creationId xmlns:a16="http://schemas.microsoft.com/office/drawing/2014/main" id="{2E50905F-D008-470B-981A-06C8E4761686}"/>
                </a:ext>
              </a:extLst>
            </p:cNvPr>
            <p:cNvCxnSpPr/>
            <p:nvPr/>
          </p:nvCxnSpPr>
          <p:spPr>
            <a:xfrm>
              <a:off x="2241550" y="489588"/>
              <a:ext cx="0" cy="1835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DE1B2AE9-7830-46C5-92E8-3E795CAF0D1C}"/>
              </a:ext>
            </a:extLst>
          </p:cNvPr>
          <p:cNvGrpSpPr/>
          <p:nvPr/>
        </p:nvGrpSpPr>
        <p:grpSpPr>
          <a:xfrm>
            <a:off x="9246400" y="4915727"/>
            <a:ext cx="2582734" cy="418432"/>
            <a:chOff x="2241550" y="489588"/>
            <a:chExt cx="1136650" cy="184150"/>
          </a:xfrm>
        </p:grpSpPr>
        <p:cxnSp>
          <p:nvCxnSpPr>
            <p:cNvPr id="38" name="직선 연결선 37">
              <a:extLst>
                <a:ext uri="{FF2B5EF4-FFF2-40B4-BE49-F238E27FC236}">
                  <a16:creationId xmlns:a16="http://schemas.microsoft.com/office/drawing/2014/main" id="{0D5323AD-C94D-45C0-9082-E6C16A96A760}"/>
                </a:ext>
              </a:extLst>
            </p:cNvPr>
            <p:cNvCxnSpPr/>
            <p:nvPr/>
          </p:nvCxnSpPr>
          <p:spPr>
            <a:xfrm>
              <a:off x="2241550" y="489588"/>
              <a:ext cx="113665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직선 연결선 38">
              <a:extLst>
                <a:ext uri="{FF2B5EF4-FFF2-40B4-BE49-F238E27FC236}">
                  <a16:creationId xmlns:a16="http://schemas.microsoft.com/office/drawing/2014/main" id="{B5107E0A-4852-47A9-9E5B-EA661B2F33EE}"/>
                </a:ext>
              </a:extLst>
            </p:cNvPr>
            <p:cNvCxnSpPr/>
            <p:nvPr/>
          </p:nvCxnSpPr>
          <p:spPr>
            <a:xfrm>
              <a:off x="2241550" y="673738"/>
              <a:ext cx="113665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직선 연결선 39">
              <a:extLst>
                <a:ext uri="{FF2B5EF4-FFF2-40B4-BE49-F238E27FC236}">
                  <a16:creationId xmlns:a16="http://schemas.microsoft.com/office/drawing/2014/main" id="{947DC539-E0FA-4210-88FB-26BC9A811C41}"/>
                </a:ext>
              </a:extLst>
            </p:cNvPr>
            <p:cNvCxnSpPr/>
            <p:nvPr/>
          </p:nvCxnSpPr>
          <p:spPr>
            <a:xfrm>
              <a:off x="2241550" y="489588"/>
              <a:ext cx="0" cy="1835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6F773277-18E6-444F-81D7-0D639F2739E9}"/>
              </a:ext>
            </a:extLst>
          </p:cNvPr>
          <p:cNvSpPr/>
          <p:nvPr/>
        </p:nvSpPr>
        <p:spPr>
          <a:xfrm>
            <a:off x="9784124" y="4981320"/>
            <a:ext cx="818004" cy="287485"/>
          </a:xfrm>
          <a:prstGeom prst="rect">
            <a:avLst/>
          </a:prstGeom>
          <a:solidFill>
            <a:srgbClr val="76717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6CA5D6C1-FC44-4C63-AA53-6C3864A36F43}"/>
              </a:ext>
            </a:extLst>
          </p:cNvPr>
          <p:cNvSpPr/>
          <p:nvPr/>
        </p:nvSpPr>
        <p:spPr>
          <a:xfrm>
            <a:off x="9304392" y="4981320"/>
            <a:ext cx="409002" cy="287485"/>
          </a:xfrm>
          <a:prstGeom prst="rect">
            <a:avLst/>
          </a:prstGeom>
          <a:pattFill prst="wdDnDiag">
            <a:fgClr>
              <a:srgbClr val="767171"/>
            </a:fgClr>
            <a:bgClr>
              <a:schemeClr val="bg1"/>
            </a:bgClr>
          </a:patt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B5F8E24-3E41-4057-89E4-0A966E5355BB}"/>
              </a:ext>
            </a:extLst>
          </p:cNvPr>
          <p:cNvSpPr txBox="1"/>
          <p:nvPr/>
        </p:nvSpPr>
        <p:spPr>
          <a:xfrm>
            <a:off x="8498494" y="5424496"/>
            <a:ext cx="2582727" cy="46166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Short Flows</a:t>
            </a: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79AA1D66-E78B-4C2E-A072-672B3BF6BBC0}"/>
              </a:ext>
            </a:extLst>
          </p:cNvPr>
          <p:cNvGrpSpPr/>
          <p:nvPr/>
        </p:nvGrpSpPr>
        <p:grpSpPr>
          <a:xfrm>
            <a:off x="8313696" y="3539631"/>
            <a:ext cx="1014298" cy="487696"/>
            <a:chOff x="133184" y="305380"/>
            <a:chExt cx="446388" cy="214633"/>
          </a:xfrm>
        </p:grpSpPr>
        <p:sp>
          <p:nvSpPr>
            <p:cNvPr id="36" name="사각형: 둥근 모서리 35">
              <a:extLst>
                <a:ext uri="{FF2B5EF4-FFF2-40B4-BE49-F238E27FC236}">
                  <a16:creationId xmlns:a16="http://schemas.microsoft.com/office/drawing/2014/main" id="{5F1F7426-FC0B-4CC1-A7A7-F7E5C62B4779}"/>
                </a:ext>
              </a:extLst>
            </p:cNvPr>
            <p:cNvSpPr/>
            <p:nvPr/>
          </p:nvSpPr>
          <p:spPr>
            <a:xfrm>
              <a:off x="213688" y="305380"/>
              <a:ext cx="276997" cy="203531"/>
            </a:xfrm>
            <a:prstGeom prst="roundRect">
              <a:avLst/>
            </a:prstGeom>
            <a:solidFill>
              <a:srgbClr val="FBBC05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91011C1-F356-436E-98C8-3A239E7A4FB3}"/>
                </a:ext>
              </a:extLst>
            </p:cNvPr>
            <p:cNvSpPr txBox="1"/>
            <p:nvPr/>
          </p:nvSpPr>
          <p:spPr>
            <a:xfrm>
              <a:off x="133184" y="316836"/>
              <a:ext cx="446388" cy="2031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rPr>
                <a:t>UE</a:t>
              </a:r>
              <a:r>
                <a:rPr kumimoji="0" lang="en-US" altLang="ko-KR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rPr>
                <a:t>1</a:t>
              </a: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cxnSp>
        <p:nvCxnSpPr>
          <p:cNvPr id="34" name="연결선: 구부러짐 33">
            <a:extLst>
              <a:ext uri="{FF2B5EF4-FFF2-40B4-BE49-F238E27FC236}">
                <a16:creationId xmlns:a16="http://schemas.microsoft.com/office/drawing/2014/main" id="{B007AD54-DB1B-4B0D-9B75-328F43D3DB55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9957714" y="3187800"/>
            <a:ext cx="3452" cy="885744"/>
          </a:xfrm>
          <a:prstGeom prst="curvedConnector3">
            <a:avLst>
              <a:gd name="adj1" fmla="val 7067018"/>
            </a:avLst>
          </a:prstGeom>
          <a:ln w="28575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연결선: 구부러짐 34">
            <a:extLst>
              <a:ext uri="{FF2B5EF4-FFF2-40B4-BE49-F238E27FC236}">
                <a16:creationId xmlns:a16="http://schemas.microsoft.com/office/drawing/2014/main" id="{174383C6-1DC1-4663-8AAA-8583F0ACD0DA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0370594" y="3660214"/>
            <a:ext cx="28857" cy="1286843"/>
          </a:xfrm>
          <a:prstGeom prst="curvedConnector3">
            <a:avLst>
              <a:gd name="adj1" fmla="val 833331"/>
            </a:avLst>
          </a:prstGeom>
          <a:ln w="28575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그룹 48">
            <a:extLst>
              <a:ext uri="{FF2B5EF4-FFF2-40B4-BE49-F238E27FC236}">
                <a16:creationId xmlns:a16="http://schemas.microsoft.com/office/drawing/2014/main" id="{1086EB35-21AB-4571-922F-64B8EE18D049}"/>
              </a:ext>
            </a:extLst>
          </p:cNvPr>
          <p:cNvGrpSpPr/>
          <p:nvPr/>
        </p:nvGrpSpPr>
        <p:grpSpPr>
          <a:xfrm>
            <a:off x="2124399" y="3424828"/>
            <a:ext cx="3692075" cy="2518257"/>
            <a:chOff x="3116976" y="545041"/>
            <a:chExt cx="1570901" cy="1071465"/>
          </a:xfrm>
        </p:grpSpPr>
        <p:sp>
          <p:nvSpPr>
            <p:cNvPr id="50" name="사각형: 둥근 모서리 49">
              <a:extLst>
                <a:ext uri="{FF2B5EF4-FFF2-40B4-BE49-F238E27FC236}">
                  <a16:creationId xmlns:a16="http://schemas.microsoft.com/office/drawing/2014/main" id="{613B5451-DD9B-4260-9114-9E5088D04987}"/>
                </a:ext>
              </a:extLst>
            </p:cNvPr>
            <p:cNvSpPr/>
            <p:nvPr/>
          </p:nvSpPr>
          <p:spPr>
            <a:xfrm>
              <a:off x="3196113" y="1184382"/>
              <a:ext cx="276997" cy="203531"/>
            </a:xfrm>
            <a:prstGeom prst="roundRect">
              <a:avLst/>
            </a:prstGeom>
            <a:solidFill>
              <a:srgbClr val="76717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BE21DE0-03B3-4F49-90FE-0CDB4C3779BE}"/>
                </a:ext>
              </a:extLst>
            </p:cNvPr>
            <p:cNvSpPr txBox="1"/>
            <p:nvPr/>
          </p:nvSpPr>
          <p:spPr>
            <a:xfrm>
              <a:off x="3116976" y="1190780"/>
              <a:ext cx="446388" cy="19642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rPr>
                <a:t>UE</a:t>
              </a:r>
              <a:r>
                <a:rPr kumimoji="0" lang="en-US" altLang="ko-KR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rPr>
                <a:t>3</a:t>
              </a: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grpSp>
          <p:nvGrpSpPr>
            <p:cNvPr id="52" name="그룹 51">
              <a:extLst>
                <a:ext uri="{FF2B5EF4-FFF2-40B4-BE49-F238E27FC236}">
                  <a16:creationId xmlns:a16="http://schemas.microsoft.com/office/drawing/2014/main" id="{45D2EEE0-464B-40F8-9D27-9E0C2182BE62}"/>
                </a:ext>
              </a:extLst>
            </p:cNvPr>
            <p:cNvGrpSpPr/>
            <p:nvPr/>
          </p:nvGrpSpPr>
          <p:grpSpPr>
            <a:xfrm>
              <a:off x="3116976" y="890638"/>
              <a:ext cx="446388" cy="203531"/>
              <a:chOff x="152770" y="726343"/>
              <a:chExt cx="446388" cy="203531"/>
            </a:xfrm>
          </p:grpSpPr>
          <p:sp>
            <p:nvSpPr>
              <p:cNvPr id="76" name="사각형: 둥근 모서리 75">
                <a:extLst>
                  <a:ext uri="{FF2B5EF4-FFF2-40B4-BE49-F238E27FC236}">
                    <a16:creationId xmlns:a16="http://schemas.microsoft.com/office/drawing/2014/main" id="{FC294DD6-118B-4F3B-8152-D3F864AFE41E}"/>
                  </a:ext>
                </a:extLst>
              </p:cNvPr>
              <p:cNvSpPr/>
              <p:nvPr/>
            </p:nvSpPr>
            <p:spPr>
              <a:xfrm>
                <a:off x="228560" y="726343"/>
                <a:ext cx="276997" cy="203531"/>
              </a:xfrm>
              <a:prstGeom prst="roundRect">
                <a:avLst/>
              </a:prstGeom>
              <a:solidFill>
                <a:srgbClr val="4285F4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095959EA-2E19-43CC-B2D5-A52E80D6C871}"/>
                  </a:ext>
                </a:extLst>
              </p:cNvPr>
              <p:cNvSpPr txBox="1"/>
              <p:nvPr/>
            </p:nvSpPr>
            <p:spPr>
              <a:xfrm>
                <a:off x="152770" y="733017"/>
                <a:ext cx="446388" cy="196429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rPr>
                  <a:t>UE</a:t>
                </a:r>
                <a:r>
                  <a:rPr kumimoji="0" lang="en-US" altLang="ko-KR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rPr>
                  <a:t>2</a:t>
                </a:r>
                <a:endParaRPr kumimoji="0" lang="ko-KR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sp>
          <p:nvSpPr>
            <p:cNvPr id="53" name="자유형: 도형 52">
              <a:extLst>
                <a:ext uri="{FF2B5EF4-FFF2-40B4-BE49-F238E27FC236}">
                  <a16:creationId xmlns:a16="http://schemas.microsoft.com/office/drawing/2014/main" id="{3F3EE26A-1EF2-4944-9370-097A5A66C998}"/>
                </a:ext>
              </a:extLst>
            </p:cNvPr>
            <p:cNvSpPr/>
            <p:nvPr/>
          </p:nvSpPr>
          <p:spPr>
            <a:xfrm>
              <a:off x="3475404" y="545041"/>
              <a:ext cx="1212473" cy="1044576"/>
            </a:xfrm>
            <a:custGeom>
              <a:avLst/>
              <a:gdLst>
                <a:gd name="connsiteX0" fmla="*/ 574675 w 1136650"/>
                <a:gd name="connsiteY0" fmla="*/ 0 h 939800"/>
                <a:gd name="connsiteX1" fmla="*/ 568325 w 1136650"/>
                <a:gd name="connsiteY1" fmla="*/ 330200 h 939800"/>
                <a:gd name="connsiteX2" fmla="*/ 755650 w 1136650"/>
                <a:gd name="connsiteY2" fmla="*/ 393700 h 939800"/>
                <a:gd name="connsiteX3" fmla="*/ 755650 w 1136650"/>
                <a:gd name="connsiteY3" fmla="*/ 584200 h 939800"/>
                <a:gd name="connsiteX4" fmla="*/ 15875 w 1136650"/>
                <a:gd name="connsiteY4" fmla="*/ 650875 h 939800"/>
                <a:gd name="connsiteX5" fmla="*/ 0 w 1136650"/>
                <a:gd name="connsiteY5" fmla="*/ 939800 h 939800"/>
                <a:gd name="connsiteX6" fmla="*/ 196850 w 1136650"/>
                <a:gd name="connsiteY6" fmla="*/ 936625 h 939800"/>
                <a:gd name="connsiteX7" fmla="*/ 209550 w 1136650"/>
                <a:gd name="connsiteY7" fmla="*/ 692150 h 939800"/>
                <a:gd name="connsiteX8" fmla="*/ 1127125 w 1136650"/>
                <a:gd name="connsiteY8" fmla="*/ 600075 h 939800"/>
                <a:gd name="connsiteX9" fmla="*/ 1136650 w 1136650"/>
                <a:gd name="connsiteY9" fmla="*/ 365125 h 939800"/>
                <a:gd name="connsiteX10" fmla="*/ 787400 w 1136650"/>
                <a:gd name="connsiteY10" fmla="*/ 276225 h 939800"/>
                <a:gd name="connsiteX11" fmla="*/ 787400 w 1136650"/>
                <a:gd name="connsiteY11" fmla="*/ 15875 h 939800"/>
                <a:gd name="connsiteX12" fmla="*/ 574675 w 1136650"/>
                <a:gd name="connsiteY12" fmla="*/ 0 h 939800"/>
                <a:gd name="connsiteX0" fmla="*/ 581025 w 1143000"/>
                <a:gd name="connsiteY0" fmla="*/ 0 h 1143000"/>
                <a:gd name="connsiteX1" fmla="*/ 574675 w 1143000"/>
                <a:gd name="connsiteY1" fmla="*/ 330200 h 1143000"/>
                <a:gd name="connsiteX2" fmla="*/ 762000 w 1143000"/>
                <a:gd name="connsiteY2" fmla="*/ 393700 h 1143000"/>
                <a:gd name="connsiteX3" fmla="*/ 762000 w 1143000"/>
                <a:gd name="connsiteY3" fmla="*/ 584200 h 1143000"/>
                <a:gd name="connsiteX4" fmla="*/ 22225 w 1143000"/>
                <a:gd name="connsiteY4" fmla="*/ 650875 h 1143000"/>
                <a:gd name="connsiteX5" fmla="*/ 0 w 1143000"/>
                <a:gd name="connsiteY5" fmla="*/ 1143000 h 1143000"/>
                <a:gd name="connsiteX6" fmla="*/ 203200 w 1143000"/>
                <a:gd name="connsiteY6" fmla="*/ 936625 h 1143000"/>
                <a:gd name="connsiteX7" fmla="*/ 215900 w 1143000"/>
                <a:gd name="connsiteY7" fmla="*/ 692150 h 1143000"/>
                <a:gd name="connsiteX8" fmla="*/ 1133475 w 1143000"/>
                <a:gd name="connsiteY8" fmla="*/ 600075 h 1143000"/>
                <a:gd name="connsiteX9" fmla="*/ 1143000 w 1143000"/>
                <a:gd name="connsiteY9" fmla="*/ 365125 h 1143000"/>
                <a:gd name="connsiteX10" fmla="*/ 793750 w 1143000"/>
                <a:gd name="connsiteY10" fmla="*/ 276225 h 1143000"/>
                <a:gd name="connsiteX11" fmla="*/ 793750 w 1143000"/>
                <a:gd name="connsiteY11" fmla="*/ 15875 h 1143000"/>
                <a:gd name="connsiteX12" fmla="*/ 581025 w 1143000"/>
                <a:gd name="connsiteY12" fmla="*/ 0 h 1143000"/>
                <a:gd name="connsiteX0" fmla="*/ 581025 w 1143000"/>
                <a:gd name="connsiteY0" fmla="*/ 0 h 1143000"/>
                <a:gd name="connsiteX1" fmla="*/ 574675 w 1143000"/>
                <a:gd name="connsiteY1" fmla="*/ 330200 h 1143000"/>
                <a:gd name="connsiteX2" fmla="*/ 762000 w 1143000"/>
                <a:gd name="connsiteY2" fmla="*/ 393700 h 1143000"/>
                <a:gd name="connsiteX3" fmla="*/ 762000 w 1143000"/>
                <a:gd name="connsiteY3" fmla="*/ 584200 h 1143000"/>
                <a:gd name="connsiteX4" fmla="*/ 22225 w 1143000"/>
                <a:gd name="connsiteY4" fmla="*/ 650875 h 1143000"/>
                <a:gd name="connsiteX5" fmla="*/ 0 w 1143000"/>
                <a:gd name="connsiteY5" fmla="*/ 1143000 h 1143000"/>
                <a:gd name="connsiteX6" fmla="*/ 209550 w 1143000"/>
                <a:gd name="connsiteY6" fmla="*/ 1139825 h 1143000"/>
                <a:gd name="connsiteX7" fmla="*/ 215900 w 1143000"/>
                <a:gd name="connsiteY7" fmla="*/ 692150 h 1143000"/>
                <a:gd name="connsiteX8" fmla="*/ 1133475 w 1143000"/>
                <a:gd name="connsiteY8" fmla="*/ 600075 h 1143000"/>
                <a:gd name="connsiteX9" fmla="*/ 1143000 w 1143000"/>
                <a:gd name="connsiteY9" fmla="*/ 365125 h 1143000"/>
                <a:gd name="connsiteX10" fmla="*/ 793750 w 1143000"/>
                <a:gd name="connsiteY10" fmla="*/ 276225 h 1143000"/>
                <a:gd name="connsiteX11" fmla="*/ 793750 w 1143000"/>
                <a:gd name="connsiteY11" fmla="*/ 15875 h 1143000"/>
                <a:gd name="connsiteX12" fmla="*/ 581025 w 1143000"/>
                <a:gd name="connsiteY12" fmla="*/ 0 h 1143000"/>
                <a:gd name="connsiteX0" fmla="*/ 581025 w 1143000"/>
                <a:gd name="connsiteY0" fmla="*/ 0 h 1143000"/>
                <a:gd name="connsiteX1" fmla="*/ 574675 w 1143000"/>
                <a:gd name="connsiteY1" fmla="*/ 330200 h 1143000"/>
                <a:gd name="connsiteX2" fmla="*/ 762000 w 1143000"/>
                <a:gd name="connsiteY2" fmla="*/ 393700 h 1143000"/>
                <a:gd name="connsiteX3" fmla="*/ 762000 w 1143000"/>
                <a:gd name="connsiteY3" fmla="*/ 584200 h 1143000"/>
                <a:gd name="connsiteX4" fmla="*/ 22225 w 1143000"/>
                <a:gd name="connsiteY4" fmla="*/ 650875 h 1143000"/>
                <a:gd name="connsiteX5" fmla="*/ 0 w 1143000"/>
                <a:gd name="connsiteY5" fmla="*/ 1143000 h 1143000"/>
                <a:gd name="connsiteX6" fmla="*/ 209550 w 1143000"/>
                <a:gd name="connsiteY6" fmla="*/ 1139825 h 1143000"/>
                <a:gd name="connsiteX7" fmla="*/ 215900 w 1143000"/>
                <a:gd name="connsiteY7" fmla="*/ 692150 h 1143000"/>
                <a:gd name="connsiteX8" fmla="*/ 1133475 w 1143000"/>
                <a:gd name="connsiteY8" fmla="*/ 600075 h 1143000"/>
                <a:gd name="connsiteX9" fmla="*/ 1143000 w 1143000"/>
                <a:gd name="connsiteY9" fmla="*/ 365125 h 1143000"/>
                <a:gd name="connsiteX10" fmla="*/ 793750 w 1143000"/>
                <a:gd name="connsiteY10" fmla="*/ 276225 h 1143000"/>
                <a:gd name="connsiteX11" fmla="*/ 793750 w 1143000"/>
                <a:gd name="connsiteY11" fmla="*/ 15875 h 1143000"/>
                <a:gd name="connsiteX12" fmla="*/ 581025 w 1143000"/>
                <a:gd name="connsiteY12" fmla="*/ 0 h 1143000"/>
                <a:gd name="connsiteX0" fmla="*/ 587375 w 1149350"/>
                <a:gd name="connsiteY0" fmla="*/ 0 h 1143000"/>
                <a:gd name="connsiteX1" fmla="*/ 581025 w 1149350"/>
                <a:gd name="connsiteY1" fmla="*/ 330200 h 1143000"/>
                <a:gd name="connsiteX2" fmla="*/ 768350 w 1149350"/>
                <a:gd name="connsiteY2" fmla="*/ 393700 h 1143000"/>
                <a:gd name="connsiteX3" fmla="*/ 768350 w 1149350"/>
                <a:gd name="connsiteY3" fmla="*/ 584200 h 1143000"/>
                <a:gd name="connsiteX4" fmla="*/ 0 w 1149350"/>
                <a:gd name="connsiteY4" fmla="*/ 650875 h 1143000"/>
                <a:gd name="connsiteX5" fmla="*/ 6350 w 1149350"/>
                <a:gd name="connsiteY5" fmla="*/ 1143000 h 1143000"/>
                <a:gd name="connsiteX6" fmla="*/ 215900 w 1149350"/>
                <a:gd name="connsiteY6" fmla="*/ 1139825 h 1143000"/>
                <a:gd name="connsiteX7" fmla="*/ 222250 w 1149350"/>
                <a:gd name="connsiteY7" fmla="*/ 692150 h 1143000"/>
                <a:gd name="connsiteX8" fmla="*/ 1139825 w 1149350"/>
                <a:gd name="connsiteY8" fmla="*/ 600075 h 1143000"/>
                <a:gd name="connsiteX9" fmla="*/ 1149350 w 1149350"/>
                <a:gd name="connsiteY9" fmla="*/ 365125 h 1143000"/>
                <a:gd name="connsiteX10" fmla="*/ 800100 w 1149350"/>
                <a:gd name="connsiteY10" fmla="*/ 276225 h 1143000"/>
                <a:gd name="connsiteX11" fmla="*/ 800100 w 1149350"/>
                <a:gd name="connsiteY11" fmla="*/ 15875 h 1143000"/>
                <a:gd name="connsiteX12" fmla="*/ 587375 w 1149350"/>
                <a:gd name="connsiteY12" fmla="*/ 0 h 1143000"/>
                <a:gd name="connsiteX0" fmla="*/ 581025 w 1149350"/>
                <a:gd name="connsiteY0" fmla="*/ 0 h 1127125"/>
                <a:gd name="connsiteX1" fmla="*/ 581025 w 1149350"/>
                <a:gd name="connsiteY1" fmla="*/ 314325 h 1127125"/>
                <a:gd name="connsiteX2" fmla="*/ 768350 w 1149350"/>
                <a:gd name="connsiteY2" fmla="*/ 377825 h 1127125"/>
                <a:gd name="connsiteX3" fmla="*/ 768350 w 1149350"/>
                <a:gd name="connsiteY3" fmla="*/ 568325 h 1127125"/>
                <a:gd name="connsiteX4" fmla="*/ 0 w 1149350"/>
                <a:gd name="connsiteY4" fmla="*/ 635000 h 1127125"/>
                <a:gd name="connsiteX5" fmla="*/ 6350 w 1149350"/>
                <a:gd name="connsiteY5" fmla="*/ 1127125 h 1127125"/>
                <a:gd name="connsiteX6" fmla="*/ 215900 w 1149350"/>
                <a:gd name="connsiteY6" fmla="*/ 1123950 h 1127125"/>
                <a:gd name="connsiteX7" fmla="*/ 222250 w 1149350"/>
                <a:gd name="connsiteY7" fmla="*/ 676275 h 1127125"/>
                <a:gd name="connsiteX8" fmla="*/ 1139825 w 1149350"/>
                <a:gd name="connsiteY8" fmla="*/ 584200 h 1127125"/>
                <a:gd name="connsiteX9" fmla="*/ 1149350 w 1149350"/>
                <a:gd name="connsiteY9" fmla="*/ 349250 h 1127125"/>
                <a:gd name="connsiteX10" fmla="*/ 800100 w 1149350"/>
                <a:gd name="connsiteY10" fmla="*/ 260350 h 1127125"/>
                <a:gd name="connsiteX11" fmla="*/ 800100 w 1149350"/>
                <a:gd name="connsiteY11" fmla="*/ 0 h 1127125"/>
                <a:gd name="connsiteX12" fmla="*/ 581025 w 1149350"/>
                <a:gd name="connsiteY12" fmla="*/ 0 h 1127125"/>
                <a:gd name="connsiteX0" fmla="*/ 581025 w 1149350"/>
                <a:gd name="connsiteY0" fmla="*/ 0 h 1127125"/>
                <a:gd name="connsiteX1" fmla="*/ 581025 w 1149350"/>
                <a:gd name="connsiteY1" fmla="*/ 314325 h 1127125"/>
                <a:gd name="connsiteX2" fmla="*/ 768350 w 1149350"/>
                <a:gd name="connsiteY2" fmla="*/ 377825 h 1127125"/>
                <a:gd name="connsiteX3" fmla="*/ 768350 w 1149350"/>
                <a:gd name="connsiteY3" fmla="*/ 568325 h 1127125"/>
                <a:gd name="connsiteX4" fmla="*/ 0 w 1149350"/>
                <a:gd name="connsiteY4" fmla="*/ 635000 h 1127125"/>
                <a:gd name="connsiteX5" fmla="*/ 6350 w 1149350"/>
                <a:gd name="connsiteY5" fmla="*/ 1127125 h 1127125"/>
                <a:gd name="connsiteX6" fmla="*/ 215900 w 1149350"/>
                <a:gd name="connsiteY6" fmla="*/ 1123950 h 1127125"/>
                <a:gd name="connsiteX7" fmla="*/ 222250 w 1149350"/>
                <a:gd name="connsiteY7" fmla="*/ 676275 h 1127125"/>
                <a:gd name="connsiteX8" fmla="*/ 1139825 w 1149350"/>
                <a:gd name="connsiteY8" fmla="*/ 584200 h 1127125"/>
                <a:gd name="connsiteX9" fmla="*/ 1149350 w 1149350"/>
                <a:gd name="connsiteY9" fmla="*/ 349250 h 1127125"/>
                <a:gd name="connsiteX10" fmla="*/ 800100 w 1149350"/>
                <a:gd name="connsiteY10" fmla="*/ 260350 h 1127125"/>
                <a:gd name="connsiteX11" fmla="*/ 800100 w 1149350"/>
                <a:gd name="connsiteY11" fmla="*/ 6350 h 1127125"/>
                <a:gd name="connsiteX12" fmla="*/ 581025 w 1149350"/>
                <a:gd name="connsiteY12" fmla="*/ 0 h 1127125"/>
                <a:gd name="connsiteX0" fmla="*/ 581025 w 1149350"/>
                <a:gd name="connsiteY0" fmla="*/ 0 h 1120775"/>
                <a:gd name="connsiteX1" fmla="*/ 581025 w 1149350"/>
                <a:gd name="connsiteY1" fmla="*/ 307975 h 1120775"/>
                <a:gd name="connsiteX2" fmla="*/ 768350 w 1149350"/>
                <a:gd name="connsiteY2" fmla="*/ 371475 h 1120775"/>
                <a:gd name="connsiteX3" fmla="*/ 768350 w 1149350"/>
                <a:gd name="connsiteY3" fmla="*/ 561975 h 1120775"/>
                <a:gd name="connsiteX4" fmla="*/ 0 w 1149350"/>
                <a:gd name="connsiteY4" fmla="*/ 628650 h 1120775"/>
                <a:gd name="connsiteX5" fmla="*/ 6350 w 1149350"/>
                <a:gd name="connsiteY5" fmla="*/ 1120775 h 1120775"/>
                <a:gd name="connsiteX6" fmla="*/ 215900 w 1149350"/>
                <a:gd name="connsiteY6" fmla="*/ 1117600 h 1120775"/>
                <a:gd name="connsiteX7" fmla="*/ 222250 w 1149350"/>
                <a:gd name="connsiteY7" fmla="*/ 669925 h 1120775"/>
                <a:gd name="connsiteX8" fmla="*/ 1139825 w 1149350"/>
                <a:gd name="connsiteY8" fmla="*/ 577850 h 1120775"/>
                <a:gd name="connsiteX9" fmla="*/ 1149350 w 1149350"/>
                <a:gd name="connsiteY9" fmla="*/ 342900 h 1120775"/>
                <a:gd name="connsiteX10" fmla="*/ 800100 w 1149350"/>
                <a:gd name="connsiteY10" fmla="*/ 254000 h 1120775"/>
                <a:gd name="connsiteX11" fmla="*/ 800100 w 1149350"/>
                <a:gd name="connsiteY11" fmla="*/ 0 h 1120775"/>
                <a:gd name="connsiteX12" fmla="*/ 581025 w 1149350"/>
                <a:gd name="connsiteY12" fmla="*/ 0 h 1120775"/>
                <a:gd name="connsiteX0" fmla="*/ 581025 w 1149350"/>
                <a:gd name="connsiteY0" fmla="*/ 0 h 1120775"/>
                <a:gd name="connsiteX1" fmla="*/ 581025 w 1149350"/>
                <a:gd name="connsiteY1" fmla="*/ 307975 h 1120775"/>
                <a:gd name="connsiteX2" fmla="*/ 768350 w 1149350"/>
                <a:gd name="connsiteY2" fmla="*/ 371475 h 1120775"/>
                <a:gd name="connsiteX3" fmla="*/ 768350 w 1149350"/>
                <a:gd name="connsiteY3" fmla="*/ 561975 h 1120775"/>
                <a:gd name="connsiteX4" fmla="*/ 0 w 1149350"/>
                <a:gd name="connsiteY4" fmla="*/ 628650 h 1120775"/>
                <a:gd name="connsiteX5" fmla="*/ 6350 w 1149350"/>
                <a:gd name="connsiteY5" fmla="*/ 1120775 h 1120775"/>
                <a:gd name="connsiteX6" fmla="*/ 215900 w 1149350"/>
                <a:gd name="connsiteY6" fmla="*/ 1117600 h 1120775"/>
                <a:gd name="connsiteX7" fmla="*/ 266700 w 1149350"/>
                <a:gd name="connsiteY7" fmla="*/ 666750 h 1120775"/>
                <a:gd name="connsiteX8" fmla="*/ 1139825 w 1149350"/>
                <a:gd name="connsiteY8" fmla="*/ 577850 h 1120775"/>
                <a:gd name="connsiteX9" fmla="*/ 1149350 w 1149350"/>
                <a:gd name="connsiteY9" fmla="*/ 342900 h 1120775"/>
                <a:gd name="connsiteX10" fmla="*/ 800100 w 1149350"/>
                <a:gd name="connsiteY10" fmla="*/ 254000 h 1120775"/>
                <a:gd name="connsiteX11" fmla="*/ 800100 w 1149350"/>
                <a:gd name="connsiteY11" fmla="*/ 0 h 1120775"/>
                <a:gd name="connsiteX12" fmla="*/ 581025 w 1149350"/>
                <a:gd name="connsiteY12" fmla="*/ 0 h 1120775"/>
                <a:gd name="connsiteX0" fmla="*/ 581025 w 1149350"/>
                <a:gd name="connsiteY0" fmla="*/ 0 h 1120775"/>
                <a:gd name="connsiteX1" fmla="*/ 581025 w 1149350"/>
                <a:gd name="connsiteY1" fmla="*/ 307975 h 1120775"/>
                <a:gd name="connsiteX2" fmla="*/ 768350 w 1149350"/>
                <a:gd name="connsiteY2" fmla="*/ 371475 h 1120775"/>
                <a:gd name="connsiteX3" fmla="*/ 768350 w 1149350"/>
                <a:gd name="connsiteY3" fmla="*/ 561975 h 1120775"/>
                <a:gd name="connsiteX4" fmla="*/ 0 w 1149350"/>
                <a:gd name="connsiteY4" fmla="*/ 628650 h 1120775"/>
                <a:gd name="connsiteX5" fmla="*/ 6350 w 1149350"/>
                <a:gd name="connsiteY5" fmla="*/ 1120775 h 1120775"/>
                <a:gd name="connsiteX6" fmla="*/ 260350 w 1149350"/>
                <a:gd name="connsiteY6" fmla="*/ 1117600 h 1120775"/>
                <a:gd name="connsiteX7" fmla="*/ 266700 w 1149350"/>
                <a:gd name="connsiteY7" fmla="*/ 666750 h 1120775"/>
                <a:gd name="connsiteX8" fmla="*/ 1139825 w 1149350"/>
                <a:gd name="connsiteY8" fmla="*/ 577850 h 1120775"/>
                <a:gd name="connsiteX9" fmla="*/ 1149350 w 1149350"/>
                <a:gd name="connsiteY9" fmla="*/ 342900 h 1120775"/>
                <a:gd name="connsiteX10" fmla="*/ 800100 w 1149350"/>
                <a:gd name="connsiteY10" fmla="*/ 254000 h 1120775"/>
                <a:gd name="connsiteX11" fmla="*/ 800100 w 1149350"/>
                <a:gd name="connsiteY11" fmla="*/ 0 h 1120775"/>
                <a:gd name="connsiteX12" fmla="*/ 581025 w 1149350"/>
                <a:gd name="connsiteY12" fmla="*/ 0 h 1120775"/>
                <a:gd name="connsiteX0" fmla="*/ 581025 w 1149350"/>
                <a:gd name="connsiteY0" fmla="*/ 0 h 1120775"/>
                <a:gd name="connsiteX1" fmla="*/ 581025 w 1149350"/>
                <a:gd name="connsiteY1" fmla="*/ 307975 h 1120775"/>
                <a:gd name="connsiteX2" fmla="*/ 768350 w 1149350"/>
                <a:gd name="connsiteY2" fmla="*/ 371475 h 1120775"/>
                <a:gd name="connsiteX3" fmla="*/ 768350 w 1149350"/>
                <a:gd name="connsiteY3" fmla="*/ 561975 h 1120775"/>
                <a:gd name="connsiteX4" fmla="*/ 0 w 1149350"/>
                <a:gd name="connsiteY4" fmla="*/ 628650 h 1120775"/>
                <a:gd name="connsiteX5" fmla="*/ 6350 w 1149350"/>
                <a:gd name="connsiteY5" fmla="*/ 1120775 h 1120775"/>
                <a:gd name="connsiteX6" fmla="*/ 269875 w 1149350"/>
                <a:gd name="connsiteY6" fmla="*/ 1117600 h 1120775"/>
                <a:gd name="connsiteX7" fmla="*/ 266700 w 1149350"/>
                <a:gd name="connsiteY7" fmla="*/ 666750 h 1120775"/>
                <a:gd name="connsiteX8" fmla="*/ 1139825 w 1149350"/>
                <a:gd name="connsiteY8" fmla="*/ 577850 h 1120775"/>
                <a:gd name="connsiteX9" fmla="*/ 1149350 w 1149350"/>
                <a:gd name="connsiteY9" fmla="*/ 342900 h 1120775"/>
                <a:gd name="connsiteX10" fmla="*/ 800100 w 1149350"/>
                <a:gd name="connsiteY10" fmla="*/ 254000 h 1120775"/>
                <a:gd name="connsiteX11" fmla="*/ 800100 w 1149350"/>
                <a:gd name="connsiteY11" fmla="*/ 0 h 1120775"/>
                <a:gd name="connsiteX12" fmla="*/ 581025 w 1149350"/>
                <a:gd name="connsiteY12" fmla="*/ 0 h 1120775"/>
                <a:gd name="connsiteX0" fmla="*/ 593908 w 1162233"/>
                <a:gd name="connsiteY0" fmla="*/ 0 h 1120775"/>
                <a:gd name="connsiteX1" fmla="*/ 593908 w 1162233"/>
                <a:gd name="connsiteY1" fmla="*/ 307975 h 1120775"/>
                <a:gd name="connsiteX2" fmla="*/ 781233 w 1162233"/>
                <a:gd name="connsiteY2" fmla="*/ 371475 h 1120775"/>
                <a:gd name="connsiteX3" fmla="*/ 781233 w 1162233"/>
                <a:gd name="connsiteY3" fmla="*/ 561975 h 1120775"/>
                <a:gd name="connsiteX4" fmla="*/ 12883 w 1162233"/>
                <a:gd name="connsiteY4" fmla="*/ 628650 h 1120775"/>
                <a:gd name="connsiteX5" fmla="*/ 183 w 1162233"/>
                <a:gd name="connsiteY5" fmla="*/ 1120775 h 1120775"/>
                <a:gd name="connsiteX6" fmla="*/ 282758 w 1162233"/>
                <a:gd name="connsiteY6" fmla="*/ 1117600 h 1120775"/>
                <a:gd name="connsiteX7" fmla="*/ 279583 w 1162233"/>
                <a:gd name="connsiteY7" fmla="*/ 666750 h 1120775"/>
                <a:gd name="connsiteX8" fmla="*/ 1152708 w 1162233"/>
                <a:gd name="connsiteY8" fmla="*/ 577850 h 1120775"/>
                <a:gd name="connsiteX9" fmla="*/ 1162233 w 1162233"/>
                <a:gd name="connsiteY9" fmla="*/ 342900 h 1120775"/>
                <a:gd name="connsiteX10" fmla="*/ 812983 w 1162233"/>
                <a:gd name="connsiteY10" fmla="*/ 254000 h 1120775"/>
                <a:gd name="connsiteX11" fmla="*/ 812983 w 1162233"/>
                <a:gd name="connsiteY11" fmla="*/ 0 h 1120775"/>
                <a:gd name="connsiteX12" fmla="*/ 593908 w 1162233"/>
                <a:gd name="connsiteY12" fmla="*/ 0 h 1120775"/>
                <a:gd name="connsiteX0" fmla="*/ 615950 w 1184275"/>
                <a:gd name="connsiteY0" fmla="*/ 0 h 1120775"/>
                <a:gd name="connsiteX1" fmla="*/ 615950 w 1184275"/>
                <a:gd name="connsiteY1" fmla="*/ 307975 h 1120775"/>
                <a:gd name="connsiteX2" fmla="*/ 803275 w 1184275"/>
                <a:gd name="connsiteY2" fmla="*/ 371475 h 1120775"/>
                <a:gd name="connsiteX3" fmla="*/ 803275 w 1184275"/>
                <a:gd name="connsiteY3" fmla="*/ 561975 h 1120775"/>
                <a:gd name="connsiteX4" fmla="*/ 0 w 1184275"/>
                <a:gd name="connsiteY4" fmla="*/ 641350 h 1120775"/>
                <a:gd name="connsiteX5" fmla="*/ 22225 w 1184275"/>
                <a:gd name="connsiteY5" fmla="*/ 1120775 h 1120775"/>
                <a:gd name="connsiteX6" fmla="*/ 304800 w 1184275"/>
                <a:gd name="connsiteY6" fmla="*/ 1117600 h 1120775"/>
                <a:gd name="connsiteX7" fmla="*/ 301625 w 1184275"/>
                <a:gd name="connsiteY7" fmla="*/ 666750 h 1120775"/>
                <a:gd name="connsiteX8" fmla="*/ 1174750 w 1184275"/>
                <a:gd name="connsiteY8" fmla="*/ 577850 h 1120775"/>
                <a:gd name="connsiteX9" fmla="*/ 1184275 w 1184275"/>
                <a:gd name="connsiteY9" fmla="*/ 342900 h 1120775"/>
                <a:gd name="connsiteX10" fmla="*/ 835025 w 1184275"/>
                <a:gd name="connsiteY10" fmla="*/ 254000 h 1120775"/>
                <a:gd name="connsiteX11" fmla="*/ 835025 w 1184275"/>
                <a:gd name="connsiteY11" fmla="*/ 0 h 1120775"/>
                <a:gd name="connsiteX12" fmla="*/ 615950 w 1184275"/>
                <a:gd name="connsiteY12" fmla="*/ 0 h 1120775"/>
                <a:gd name="connsiteX0" fmla="*/ 600075 w 1168400"/>
                <a:gd name="connsiteY0" fmla="*/ 0 h 1120775"/>
                <a:gd name="connsiteX1" fmla="*/ 600075 w 1168400"/>
                <a:gd name="connsiteY1" fmla="*/ 307975 h 1120775"/>
                <a:gd name="connsiteX2" fmla="*/ 787400 w 1168400"/>
                <a:gd name="connsiteY2" fmla="*/ 371475 h 1120775"/>
                <a:gd name="connsiteX3" fmla="*/ 787400 w 1168400"/>
                <a:gd name="connsiteY3" fmla="*/ 561975 h 1120775"/>
                <a:gd name="connsiteX4" fmla="*/ 0 w 1168400"/>
                <a:gd name="connsiteY4" fmla="*/ 644525 h 1120775"/>
                <a:gd name="connsiteX5" fmla="*/ 6350 w 1168400"/>
                <a:gd name="connsiteY5" fmla="*/ 1120775 h 1120775"/>
                <a:gd name="connsiteX6" fmla="*/ 288925 w 1168400"/>
                <a:gd name="connsiteY6" fmla="*/ 1117600 h 1120775"/>
                <a:gd name="connsiteX7" fmla="*/ 285750 w 1168400"/>
                <a:gd name="connsiteY7" fmla="*/ 666750 h 1120775"/>
                <a:gd name="connsiteX8" fmla="*/ 1158875 w 1168400"/>
                <a:gd name="connsiteY8" fmla="*/ 577850 h 1120775"/>
                <a:gd name="connsiteX9" fmla="*/ 1168400 w 1168400"/>
                <a:gd name="connsiteY9" fmla="*/ 342900 h 1120775"/>
                <a:gd name="connsiteX10" fmla="*/ 819150 w 1168400"/>
                <a:gd name="connsiteY10" fmla="*/ 254000 h 1120775"/>
                <a:gd name="connsiteX11" fmla="*/ 819150 w 1168400"/>
                <a:gd name="connsiteY11" fmla="*/ 0 h 1120775"/>
                <a:gd name="connsiteX12" fmla="*/ 600075 w 1168400"/>
                <a:gd name="connsiteY12" fmla="*/ 0 h 1120775"/>
                <a:gd name="connsiteX0" fmla="*/ 606706 w 1175031"/>
                <a:gd name="connsiteY0" fmla="*/ 0 h 1120775"/>
                <a:gd name="connsiteX1" fmla="*/ 606706 w 1175031"/>
                <a:gd name="connsiteY1" fmla="*/ 307975 h 1120775"/>
                <a:gd name="connsiteX2" fmla="*/ 794031 w 1175031"/>
                <a:gd name="connsiteY2" fmla="*/ 371475 h 1120775"/>
                <a:gd name="connsiteX3" fmla="*/ 794031 w 1175031"/>
                <a:gd name="connsiteY3" fmla="*/ 561975 h 1120775"/>
                <a:gd name="connsiteX4" fmla="*/ 6631 w 1175031"/>
                <a:gd name="connsiteY4" fmla="*/ 644525 h 1120775"/>
                <a:gd name="connsiteX5" fmla="*/ 281 w 1175031"/>
                <a:gd name="connsiteY5" fmla="*/ 1120775 h 1120775"/>
                <a:gd name="connsiteX6" fmla="*/ 295556 w 1175031"/>
                <a:gd name="connsiteY6" fmla="*/ 1117600 h 1120775"/>
                <a:gd name="connsiteX7" fmla="*/ 292381 w 1175031"/>
                <a:gd name="connsiteY7" fmla="*/ 666750 h 1120775"/>
                <a:gd name="connsiteX8" fmla="*/ 1165506 w 1175031"/>
                <a:gd name="connsiteY8" fmla="*/ 577850 h 1120775"/>
                <a:gd name="connsiteX9" fmla="*/ 1175031 w 1175031"/>
                <a:gd name="connsiteY9" fmla="*/ 342900 h 1120775"/>
                <a:gd name="connsiteX10" fmla="*/ 825781 w 1175031"/>
                <a:gd name="connsiteY10" fmla="*/ 254000 h 1120775"/>
                <a:gd name="connsiteX11" fmla="*/ 825781 w 1175031"/>
                <a:gd name="connsiteY11" fmla="*/ 0 h 1120775"/>
                <a:gd name="connsiteX12" fmla="*/ 606706 w 1175031"/>
                <a:gd name="connsiteY12" fmla="*/ 0 h 1120775"/>
                <a:gd name="connsiteX0" fmla="*/ 606706 w 1175031"/>
                <a:gd name="connsiteY0" fmla="*/ 0 h 1120775"/>
                <a:gd name="connsiteX1" fmla="*/ 606706 w 1175031"/>
                <a:gd name="connsiteY1" fmla="*/ 307975 h 1120775"/>
                <a:gd name="connsiteX2" fmla="*/ 794031 w 1175031"/>
                <a:gd name="connsiteY2" fmla="*/ 371475 h 1120775"/>
                <a:gd name="connsiteX3" fmla="*/ 794031 w 1175031"/>
                <a:gd name="connsiteY3" fmla="*/ 561975 h 1120775"/>
                <a:gd name="connsiteX4" fmla="*/ 6631 w 1175031"/>
                <a:gd name="connsiteY4" fmla="*/ 644525 h 1120775"/>
                <a:gd name="connsiteX5" fmla="*/ 281 w 1175031"/>
                <a:gd name="connsiteY5" fmla="*/ 1120775 h 1120775"/>
                <a:gd name="connsiteX6" fmla="*/ 295556 w 1175031"/>
                <a:gd name="connsiteY6" fmla="*/ 1117600 h 1120775"/>
                <a:gd name="connsiteX7" fmla="*/ 292381 w 1175031"/>
                <a:gd name="connsiteY7" fmla="*/ 666750 h 1120775"/>
                <a:gd name="connsiteX8" fmla="*/ 1165506 w 1175031"/>
                <a:gd name="connsiteY8" fmla="*/ 577850 h 1120775"/>
                <a:gd name="connsiteX9" fmla="*/ 1175031 w 1175031"/>
                <a:gd name="connsiteY9" fmla="*/ 342900 h 1120775"/>
                <a:gd name="connsiteX10" fmla="*/ 825781 w 1175031"/>
                <a:gd name="connsiteY10" fmla="*/ 254000 h 1120775"/>
                <a:gd name="connsiteX11" fmla="*/ 825781 w 1175031"/>
                <a:gd name="connsiteY11" fmla="*/ 0 h 1120775"/>
                <a:gd name="connsiteX12" fmla="*/ 606706 w 1175031"/>
                <a:gd name="connsiteY12" fmla="*/ 0 h 1120775"/>
                <a:gd name="connsiteX0" fmla="*/ 606706 w 1175031"/>
                <a:gd name="connsiteY0" fmla="*/ 0 h 1120775"/>
                <a:gd name="connsiteX1" fmla="*/ 606706 w 1175031"/>
                <a:gd name="connsiteY1" fmla="*/ 307975 h 1120775"/>
                <a:gd name="connsiteX2" fmla="*/ 794031 w 1175031"/>
                <a:gd name="connsiteY2" fmla="*/ 371475 h 1120775"/>
                <a:gd name="connsiteX3" fmla="*/ 794031 w 1175031"/>
                <a:gd name="connsiteY3" fmla="*/ 561975 h 1120775"/>
                <a:gd name="connsiteX4" fmla="*/ 6631 w 1175031"/>
                <a:gd name="connsiteY4" fmla="*/ 644525 h 1120775"/>
                <a:gd name="connsiteX5" fmla="*/ 281 w 1175031"/>
                <a:gd name="connsiteY5" fmla="*/ 1120775 h 1120775"/>
                <a:gd name="connsiteX6" fmla="*/ 295556 w 1175031"/>
                <a:gd name="connsiteY6" fmla="*/ 1117600 h 1120775"/>
                <a:gd name="connsiteX7" fmla="*/ 292381 w 1175031"/>
                <a:gd name="connsiteY7" fmla="*/ 666750 h 1120775"/>
                <a:gd name="connsiteX8" fmla="*/ 1165506 w 1175031"/>
                <a:gd name="connsiteY8" fmla="*/ 577850 h 1120775"/>
                <a:gd name="connsiteX9" fmla="*/ 1175031 w 1175031"/>
                <a:gd name="connsiteY9" fmla="*/ 342900 h 1120775"/>
                <a:gd name="connsiteX10" fmla="*/ 825781 w 1175031"/>
                <a:gd name="connsiteY10" fmla="*/ 254000 h 1120775"/>
                <a:gd name="connsiteX11" fmla="*/ 825781 w 1175031"/>
                <a:gd name="connsiteY11" fmla="*/ 0 h 1120775"/>
                <a:gd name="connsiteX12" fmla="*/ 606706 w 1175031"/>
                <a:gd name="connsiteY12" fmla="*/ 0 h 1120775"/>
                <a:gd name="connsiteX0" fmla="*/ 606706 w 1175031"/>
                <a:gd name="connsiteY0" fmla="*/ 0 h 1120775"/>
                <a:gd name="connsiteX1" fmla="*/ 606706 w 1175031"/>
                <a:gd name="connsiteY1" fmla="*/ 307975 h 1120775"/>
                <a:gd name="connsiteX2" fmla="*/ 794031 w 1175031"/>
                <a:gd name="connsiteY2" fmla="*/ 371475 h 1120775"/>
                <a:gd name="connsiteX3" fmla="*/ 794031 w 1175031"/>
                <a:gd name="connsiteY3" fmla="*/ 561975 h 1120775"/>
                <a:gd name="connsiteX4" fmla="*/ 6631 w 1175031"/>
                <a:gd name="connsiteY4" fmla="*/ 644525 h 1120775"/>
                <a:gd name="connsiteX5" fmla="*/ 281 w 1175031"/>
                <a:gd name="connsiteY5" fmla="*/ 1120775 h 1120775"/>
                <a:gd name="connsiteX6" fmla="*/ 295556 w 1175031"/>
                <a:gd name="connsiteY6" fmla="*/ 1117600 h 1120775"/>
                <a:gd name="connsiteX7" fmla="*/ 317781 w 1175031"/>
                <a:gd name="connsiteY7" fmla="*/ 682625 h 1120775"/>
                <a:gd name="connsiteX8" fmla="*/ 1165506 w 1175031"/>
                <a:gd name="connsiteY8" fmla="*/ 577850 h 1120775"/>
                <a:gd name="connsiteX9" fmla="*/ 1175031 w 1175031"/>
                <a:gd name="connsiteY9" fmla="*/ 342900 h 1120775"/>
                <a:gd name="connsiteX10" fmla="*/ 825781 w 1175031"/>
                <a:gd name="connsiteY10" fmla="*/ 254000 h 1120775"/>
                <a:gd name="connsiteX11" fmla="*/ 825781 w 1175031"/>
                <a:gd name="connsiteY11" fmla="*/ 0 h 1120775"/>
                <a:gd name="connsiteX12" fmla="*/ 606706 w 1175031"/>
                <a:gd name="connsiteY12" fmla="*/ 0 h 1120775"/>
                <a:gd name="connsiteX0" fmla="*/ 673372 w 1241697"/>
                <a:gd name="connsiteY0" fmla="*/ 0 h 1120775"/>
                <a:gd name="connsiteX1" fmla="*/ 673372 w 1241697"/>
                <a:gd name="connsiteY1" fmla="*/ 307975 h 1120775"/>
                <a:gd name="connsiteX2" fmla="*/ 860697 w 1241697"/>
                <a:gd name="connsiteY2" fmla="*/ 371475 h 1120775"/>
                <a:gd name="connsiteX3" fmla="*/ 860697 w 1241697"/>
                <a:gd name="connsiteY3" fmla="*/ 561975 h 1120775"/>
                <a:gd name="connsiteX4" fmla="*/ 73297 w 1241697"/>
                <a:gd name="connsiteY4" fmla="*/ 644525 h 1120775"/>
                <a:gd name="connsiteX5" fmla="*/ 66947 w 1241697"/>
                <a:gd name="connsiteY5" fmla="*/ 1120775 h 1120775"/>
                <a:gd name="connsiteX6" fmla="*/ 362222 w 1241697"/>
                <a:gd name="connsiteY6" fmla="*/ 1117600 h 1120775"/>
                <a:gd name="connsiteX7" fmla="*/ 384447 w 1241697"/>
                <a:gd name="connsiteY7" fmla="*/ 682625 h 1120775"/>
                <a:gd name="connsiteX8" fmla="*/ 1232172 w 1241697"/>
                <a:gd name="connsiteY8" fmla="*/ 577850 h 1120775"/>
                <a:gd name="connsiteX9" fmla="*/ 1241697 w 1241697"/>
                <a:gd name="connsiteY9" fmla="*/ 342900 h 1120775"/>
                <a:gd name="connsiteX10" fmla="*/ 892447 w 1241697"/>
                <a:gd name="connsiteY10" fmla="*/ 254000 h 1120775"/>
                <a:gd name="connsiteX11" fmla="*/ 892447 w 1241697"/>
                <a:gd name="connsiteY11" fmla="*/ 0 h 1120775"/>
                <a:gd name="connsiteX12" fmla="*/ 673372 w 1241697"/>
                <a:gd name="connsiteY12" fmla="*/ 0 h 1120775"/>
                <a:gd name="connsiteX0" fmla="*/ 628785 w 1197110"/>
                <a:gd name="connsiteY0" fmla="*/ 0 h 1120775"/>
                <a:gd name="connsiteX1" fmla="*/ 628785 w 1197110"/>
                <a:gd name="connsiteY1" fmla="*/ 307975 h 1120775"/>
                <a:gd name="connsiteX2" fmla="*/ 816110 w 1197110"/>
                <a:gd name="connsiteY2" fmla="*/ 371475 h 1120775"/>
                <a:gd name="connsiteX3" fmla="*/ 816110 w 1197110"/>
                <a:gd name="connsiteY3" fmla="*/ 561975 h 1120775"/>
                <a:gd name="connsiteX4" fmla="*/ 28710 w 1197110"/>
                <a:gd name="connsiteY4" fmla="*/ 644525 h 1120775"/>
                <a:gd name="connsiteX5" fmla="*/ 22360 w 1197110"/>
                <a:gd name="connsiteY5" fmla="*/ 1120775 h 1120775"/>
                <a:gd name="connsiteX6" fmla="*/ 317635 w 1197110"/>
                <a:gd name="connsiteY6" fmla="*/ 1117600 h 1120775"/>
                <a:gd name="connsiteX7" fmla="*/ 339860 w 1197110"/>
                <a:gd name="connsiteY7" fmla="*/ 682625 h 1120775"/>
                <a:gd name="connsiteX8" fmla="*/ 1187585 w 1197110"/>
                <a:gd name="connsiteY8" fmla="*/ 577850 h 1120775"/>
                <a:gd name="connsiteX9" fmla="*/ 1197110 w 1197110"/>
                <a:gd name="connsiteY9" fmla="*/ 342900 h 1120775"/>
                <a:gd name="connsiteX10" fmla="*/ 847860 w 1197110"/>
                <a:gd name="connsiteY10" fmla="*/ 254000 h 1120775"/>
                <a:gd name="connsiteX11" fmla="*/ 847860 w 1197110"/>
                <a:gd name="connsiteY11" fmla="*/ 0 h 1120775"/>
                <a:gd name="connsiteX12" fmla="*/ 628785 w 1197110"/>
                <a:gd name="connsiteY12" fmla="*/ 0 h 1120775"/>
                <a:gd name="connsiteX0" fmla="*/ 640079 w 1208404"/>
                <a:gd name="connsiteY0" fmla="*/ 0 h 1120775"/>
                <a:gd name="connsiteX1" fmla="*/ 640079 w 1208404"/>
                <a:gd name="connsiteY1" fmla="*/ 307975 h 1120775"/>
                <a:gd name="connsiteX2" fmla="*/ 827404 w 1208404"/>
                <a:gd name="connsiteY2" fmla="*/ 371475 h 1120775"/>
                <a:gd name="connsiteX3" fmla="*/ 827404 w 1208404"/>
                <a:gd name="connsiteY3" fmla="*/ 561975 h 1120775"/>
                <a:gd name="connsiteX4" fmla="*/ 40004 w 1208404"/>
                <a:gd name="connsiteY4" fmla="*/ 644525 h 1120775"/>
                <a:gd name="connsiteX5" fmla="*/ 33654 w 1208404"/>
                <a:gd name="connsiteY5" fmla="*/ 1120775 h 1120775"/>
                <a:gd name="connsiteX6" fmla="*/ 328929 w 1208404"/>
                <a:gd name="connsiteY6" fmla="*/ 1117600 h 1120775"/>
                <a:gd name="connsiteX7" fmla="*/ 351154 w 1208404"/>
                <a:gd name="connsiteY7" fmla="*/ 682625 h 1120775"/>
                <a:gd name="connsiteX8" fmla="*/ 1198879 w 1208404"/>
                <a:gd name="connsiteY8" fmla="*/ 577850 h 1120775"/>
                <a:gd name="connsiteX9" fmla="*/ 1208404 w 1208404"/>
                <a:gd name="connsiteY9" fmla="*/ 342900 h 1120775"/>
                <a:gd name="connsiteX10" fmla="*/ 859154 w 1208404"/>
                <a:gd name="connsiteY10" fmla="*/ 254000 h 1120775"/>
                <a:gd name="connsiteX11" fmla="*/ 859154 w 1208404"/>
                <a:gd name="connsiteY11" fmla="*/ 0 h 1120775"/>
                <a:gd name="connsiteX12" fmla="*/ 640079 w 1208404"/>
                <a:gd name="connsiteY12" fmla="*/ 0 h 1120775"/>
                <a:gd name="connsiteX0" fmla="*/ 640079 w 1208404"/>
                <a:gd name="connsiteY0" fmla="*/ 0 h 1120775"/>
                <a:gd name="connsiteX1" fmla="*/ 640079 w 1208404"/>
                <a:gd name="connsiteY1" fmla="*/ 307975 h 1120775"/>
                <a:gd name="connsiteX2" fmla="*/ 827404 w 1208404"/>
                <a:gd name="connsiteY2" fmla="*/ 371475 h 1120775"/>
                <a:gd name="connsiteX3" fmla="*/ 827404 w 1208404"/>
                <a:gd name="connsiteY3" fmla="*/ 561975 h 1120775"/>
                <a:gd name="connsiteX4" fmla="*/ 40004 w 1208404"/>
                <a:gd name="connsiteY4" fmla="*/ 644525 h 1120775"/>
                <a:gd name="connsiteX5" fmla="*/ 33654 w 1208404"/>
                <a:gd name="connsiteY5" fmla="*/ 1120775 h 1120775"/>
                <a:gd name="connsiteX6" fmla="*/ 328929 w 1208404"/>
                <a:gd name="connsiteY6" fmla="*/ 1117600 h 1120775"/>
                <a:gd name="connsiteX7" fmla="*/ 351154 w 1208404"/>
                <a:gd name="connsiteY7" fmla="*/ 682625 h 1120775"/>
                <a:gd name="connsiteX8" fmla="*/ 1198879 w 1208404"/>
                <a:gd name="connsiteY8" fmla="*/ 577850 h 1120775"/>
                <a:gd name="connsiteX9" fmla="*/ 1208404 w 1208404"/>
                <a:gd name="connsiteY9" fmla="*/ 342900 h 1120775"/>
                <a:gd name="connsiteX10" fmla="*/ 859154 w 1208404"/>
                <a:gd name="connsiteY10" fmla="*/ 254000 h 1120775"/>
                <a:gd name="connsiteX11" fmla="*/ 859154 w 1208404"/>
                <a:gd name="connsiteY11" fmla="*/ 0 h 1120775"/>
                <a:gd name="connsiteX12" fmla="*/ 640079 w 1208404"/>
                <a:gd name="connsiteY12" fmla="*/ 0 h 1120775"/>
                <a:gd name="connsiteX0" fmla="*/ 640079 w 1208404"/>
                <a:gd name="connsiteY0" fmla="*/ 0 h 1120775"/>
                <a:gd name="connsiteX1" fmla="*/ 640079 w 1208404"/>
                <a:gd name="connsiteY1" fmla="*/ 307975 h 1120775"/>
                <a:gd name="connsiteX2" fmla="*/ 827404 w 1208404"/>
                <a:gd name="connsiteY2" fmla="*/ 371475 h 1120775"/>
                <a:gd name="connsiteX3" fmla="*/ 827404 w 1208404"/>
                <a:gd name="connsiteY3" fmla="*/ 561975 h 1120775"/>
                <a:gd name="connsiteX4" fmla="*/ 40004 w 1208404"/>
                <a:gd name="connsiteY4" fmla="*/ 644525 h 1120775"/>
                <a:gd name="connsiteX5" fmla="*/ 33654 w 1208404"/>
                <a:gd name="connsiteY5" fmla="*/ 1120775 h 1120775"/>
                <a:gd name="connsiteX6" fmla="*/ 328929 w 1208404"/>
                <a:gd name="connsiteY6" fmla="*/ 1117600 h 1120775"/>
                <a:gd name="connsiteX7" fmla="*/ 351154 w 1208404"/>
                <a:gd name="connsiteY7" fmla="*/ 682625 h 1120775"/>
                <a:gd name="connsiteX8" fmla="*/ 1198879 w 1208404"/>
                <a:gd name="connsiteY8" fmla="*/ 577850 h 1120775"/>
                <a:gd name="connsiteX9" fmla="*/ 1208404 w 1208404"/>
                <a:gd name="connsiteY9" fmla="*/ 342900 h 1120775"/>
                <a:gd name="connsiteX10" fmla="*/ 859154 w 1208404"/>
                <a:gd name="connsiteY10" fmla="*/ 254000 h 1120775"/>
                <a:gd name="connsiteX11" fmla="*/ 859154 w 1208404"/>
                <a:gd name="connsiteY11" fmla="*/ 0 h 1120775"/>
                <a:gd name="connsiteX12" fmla="*/ 640079 w 1208404"/>
                <a:gd name="connsiteY12" fmla="*/ 0 h 1120775"/>
                <a:gd name="connsiteX0" fmla="*/ 640079 w 1208404"/>
                <a:gd name="connsiteY0" fmla="*/ 0 h 1120775"/>
                <a:gd name="connsiteX1" fmla="*/ 640079 w 1208404"/>
                <a:gd name="connsiteY1" fmla="*/ 307975 h 1120775"/>
                <a:gd name="connsiteX2" fmla="*/ 827404 w 1208404"/>
                <a:gd name="connsiteY2" fmla="*/ 371475 h 1120775"/>
                <a:gd name="connsiteX3" fmla="*/ 827404 w 1208404"/>
                <a:gd name="connsiteY3" fmla="*/ 561975 h 1120775"/>
                <a:gd name="connsiteX4" fmla="*/ 40004 w 1208404"/>
                <a:gd name="connsiteY4" fmla="*/ 644525 h 1120775"/>
                <a:gd name="connsiteX5" fmla="*/ 33654 w 1208404"/>
                <a:gd name="connsiteY5" fmla="*/ 1120775 h 1120775"/>
                <a:gd name="connsiteX6" fmla="*/ 328929 w 1208404"/>
                <a:gd name="connsiteY6" fmla="*/ 1117600 h 1120775"/>
                <a:gd name="connsiteX7" fmla="*/ 351154 w 1208404"/>
                <a:gd name="connsiteY7" fmla="*/ 682625 h 1120775"/>
                <a:gd name="connsiteX8" fmla="*/ 1198879 w 1208404"/>
                <a:gd name="connsiteY8" fmla="*/ 577850 h 1120775"/>
                <a:gd name="connsiteX9" fmla="*/ 1208404 w 1208404"/>
                <a:gd name="connsiteY9" fmla="*/ 342900 h 1120775"/>
                <a:gd name="connsiteX10" fmla="*/ 859154 w 1208404"/>
                <a:gd name="connsiteY10" fmla="*/ 254000 h 1120775"/>
                <a:gd name="connsiteX11" fmla="*/ 859154 w 1208404"/>
                <a:gd name="connsiteY11" fmla="*/ 0 h 1120775"/>
                <a:gd name="connsiteX12" fmla="*/ 640079 w 1208404"/>
                <a:gd name="connsiteY12" fmla="*/ 0 h 1120775"/>
                <a:gd name="connsiteX0" fmla="*/ 640079 w 1208404"/>
                <a:gd name="connsiteY0" fmla="*/ 0 h 1120775"/>
                <a:gd name="connsiteX1" fmla="*/ 640079 w 1208404"/>
                <a:gd name="connsiteY1" fmla="*/ 307975 h 1120775"/>
                <a:gd name="connsiteX2" fmla="*/ 805179 w 1208404"/>
                <a:gd name="connsiteY2" fmla="*/ 371475 h 1120775"/>
                <a:gd name="connsiteX3" fmla="*/ 827404 w 1208404"/>
                <a:gd name="connsiteY3" fmla="*/ 561975 h 1120775"/>
                <a:gd name="connsiteX4" fmla="*/ 40004 w 1208404"/>
                <a:gd name="connsiteY4" fmla="*/ 644525 h 1120775"/>
                <a:gd name="connsiteX5" fmla="*/ 33654 w 1208404"/>
                <a:gd name="connsiteY5" fmla="*/ 1120775 h 1120775"/>
                <a:gd name="connsiteX6" fmla="*/ 328929 w 1208404"/>
                <a:gd name="connsiteY6" fmla="*/ 1117600 h 1120775"/>
                <a:gd name="connsiteX7" fmla="*/ 351154 w 1208404"/>
                <a:gd name="connsiteY7" fmla="*/ 682625 h 1120775"/>
                <a:gd name="connsiteX8" fmla="*/ 1198879 w 1208404"/>
                <a:gd name="connsiteY8" fmla="*/ 577850 h 1120775"/>
                <a:gd name="connsiteX9" fmla="*/ 1208404 w 1208404"/>
                <a:gd name="connsiteY9" fmla="*/ 342900 h 1120775"/>
                <a:gd name="connsiteX10" fmla="*/ 859154 w 1208404"/>
                <a:gd name="connsiteY10" fmla="*/ 254000 h 1120775"/>
                <a:gd name="connsiteX11" fmla="*/ 859154 w 1208404"/>
                <a:gd name="connsiteY11" fmla="*/ 0 h 1120775"/>
                <a:gd name="connsiteX12" fmla="*/ 640079 w 1208404"/>
                <a:gd name="connsiteY12" fmla="*/ 0 h 1120775"/>
                <a:gd name="connsiteX0" fmla="*/ 640079 w 1208404"/>
                <a:gd name="connsiteY0" fmla="*/ 0 h 1120775"/>
                <a:gd name="connsiteX1" fmla="*/ 640079 w 1208404"/>
                <a:gd name="connsiteY1" fmla="*/ 307975 h 1120775"/>
                <a:gd name="connsiteX2" fmla="*/ 805179 w 1208404"/>
                <a:gd name="connsiteY2" fmla="*/ 371475 h 1120775"/>
                <a:gd name="connsiteX3" fmla="*/ 827404 w 1208404"/>
                <a:gd name="connsiteY3" fmla="*/ 561975 h 1120775"/>
                <a:gd name="connsiteX4" fmla="*/ 40004 w 1208404"/>
                <a:gd name="connsiteY4" fmla="*/ 644525 h 1120775"/>
                <a:gd name="connsiteX5" fmla="*/ 33654 w 1208404"/>
                <a:gd name="connsiteY5" fmla="*/ 1120775 h 1120775"/>
                <a:gd name="connsiteX6" fmla="*/ 328929 w 1208404"/>
                <a:gd name="connsiteY6" fmla="*/ 1117600 h 1120775"/>
                <a:gd name="connsiteX7" fmla="*/ 351154 w 1208404"/>
                <a:gd name="connsiteY7" fmla="*/ 682625 h 1120775"/>
                <a:gd name="connsiteX8" fmla="*/ 1198879 w 1208404"/>
                <a:gd name="connsiteY8" fmla="*/ 577850 h 1120775"/>
                <a:gd name="connsiteX9" fmla="*/ 1208404 w 1208404"/>
                <a:gd name="connsiteY9" fmla="*/ 342900 h 1120775"/>
                <a:gd name="connsiteX10" fmla="*/ 859154 w 1208404"/>
                <a:gd name="connsiteY10" fmla="*/ 254000 h 1120775"/>
                <a:gd name="connsiteX11" fmla="*/ 859154 w 1208404"/>
                <a:gd name="connsiteY11" fmla="*/ 0 h 1120775"/>
                <a:gd name="connsiteX12" fmla="*/ 640079 w 1208404"/>
                <a:gd name="connsiteY12" fmla="*/ 0 h 1120775"/>
                <a:gd name="connsiteX0" fmla="*/ 640079 w 1208404"/>
                <a:gd name="connsiteY0" fmla="*/ 0 h 1120775"/>
                <a:gd name="connsiteX1" fmla="*/ 643254 w 1208404"/>
                <a:gd name="connsiteY1" fmla="*/ 273050 h 1120775"/>
                <a:gd name="connsiteX2" fmla="*/ 805179 w 1208404"/>
                <a:gd name="connsiteY2" fmla="*/ 371475 h 1120775"/>
                <a:gd name="connsiteX3" fmla="*/ 827404 w 1208404"/>
                <a:gd name="connsiteY3" fmla="*/ 561975 h 1120775"/>
                <a:gd name="connsiteX4" fmla="*/ 40004 w 1208404"/>
                <a:gd name="connsiteY4" fmla="*/ 644525 h 1120775"/>
                <a:gd name="connsiteX5" fmla="*/ 33654 w 1208404"/>
                <a:gd name="connsiteY5" fmla="*/ 1120775 h 1120775"/>
                <a:gd name="connsiteX6" fmla="*/ 328929 w 1208404"/>
                <a:gd name="connsiteY6" fmla="*/ 1117600 h 1120775"/>
                <a:gd name="connsiteX7" fmla="*/ 351154 w 1208404"/>
                <a:gd name="connsiteY7" fmla="*/ 682625 h 1120775"/>
                <a:gd name="connsiteX8" fmla="*/ 1198879 w 1208404"/>
                <a:gd name="connsiteY8" fmla="*/ 577850 h 1120775"/>
                <a:gd name="connsiteX9" fmla="*/ 1208404 w 1208404"/>
                <a:gd name="connsiteY9" fmla="*/ 342900 h 1120775"/>
                <a:gd name="connsiteX10" fmla="*/ 859154 w 1208404"/>
                <a:gd name="connsiteY10" fmla="*/ 254000 h 1120775"/>
                <a:gd name="connsiteX11" fmla="*/ 859154 w 1208404"/>
                <a:gd name="connsiteY11" fmla="*/ 0 h 1120775"/>
                <a:gd name="connsiteX12" fmla="*/ 640079 w 1208404"/>
                <a:gd name="connsiteY12" fmla="*/ 0 h 1120775"/>
                <a:gd name="connsiteX0" fmla="*/ 640079 w 1208404"/>
                <a:gd name="connsiteY0" fmla="*/ 0 h 1120775"/>
                <a:gd name="connsiteX1" fmla="*/ 643254 w 1208404"/>
                <a:gd name="connsiteY1" fmla="*/ 273050 h 1120775"/>
                <a:gd name="connsiteX2" fmla="*/ 805179 w 1208404"/>
                <a:gd name="connsiteY2" fmla="*/ 371475 h 1120775"/>
                <a:gd name="connsiteX3" fmla="*/ 827404 w 1208404"/>
                <a:gd name="connsiteY3" fmla="*/ 561975 h 1120775"/>
                <a:gd name="connsiteX4" fmla="*/ 40004 w 1208404"/>
                <a:gd name="connsiteY4" fmla="*/ 644525 h 1120775"/>
                <a:gd name="connsiteX5" fmla="*/ 33654 w 1208404"/>
                <a:gd name="connsiteY5" fmla="*/ 1120775 h 1120775"/>
                <a:gd name="connsiteX6" fmla="*/ 328929 w 1208404"/>
                <a:gd name="connsiteY6" fmla="*/ 1117600 h 1120775"/>
                <a:gd name="connsiteX7" fmla="*/ 351154 w 1208404"/>
                <a:gd name="connsiteY7" fmla="*/ 682625 h 1120775"/>
                <a:gd name="connsiteX8" fmla="*/ 1198879 w 1208404"/>
                <a:gd name="connsiteY8" fmla="*/ 577850 h 1120775"/>
                <a:gd name="connsiteX9" fmla="*/ 1208404 w 1208404"/>
                <a:gd name="connsiteY9" fmla="*/ 342900 h 1120775"/>
                <a:gd name="connsiteX10" fmla="*/ 859154 w 1208404"/>
                <a:gd name="connsiteY10" fmla="*/ 254000 h 1120775"/>
                <a:gd name="connsiteX11" fmla="*/ 859154 w 1208404"/>
                <a:gd name="connsiteY11" fmla="*/ 0 h 1120775"/>
                <a:gd name="connsiteX12" fmla="*/ 640079 w 1208404"/>
                <a:gd name="connsiteY12" fmla="*/ 0 h 1120775"/>
                <a:gd name="connsiteX0" fmla="*/ 669987 w 1238312"/>
                <a:gd name="connsiteY0" fmla="*/ 0 h 1120775"/>
                <a:gd name="connsiteX1" fmla="*/ 673162 w 1238312"/>
                <a:gd name="connsiteY1" fmla="*/ 273050 h 1120775"/>
                <a:gd name="connsiteX2" fmla="*/ 835087 w 1238312"/>
                <a:gd name="connsiteY2" fmla="*/ 371475 h 1120775"/>
                <a:gd name="connsiteX3" fmla="*/ 809687 w 1238312"/>
                <a:gd name="connsiteY3" fmla="*/ 536575 h 1120775"/>
                <a:gd name="connsiteX4" fmla="*/ 69912 w 1238312"/>
                <a:gd name="connsiteY4" fmla="*/ 644525 h 1120775"/>
                <a:gd name="connsiteX5" fmla="*/ 63562 w 1238312"/>
                <a:gd name="connsiteY5" fmla="*/ 1120775 h 1120775"/>
                <a:gd name="connsiteX6" fmla="*/ 358837 w 1238312"/>
                <a:gd name="connsiteY6" fmla="*/ 1117600 h 1120775"/>
                <a:gd name="connsiteX7" fmla="*/ 381062 w 1238312"/>
                <a:gd name="connsiteY7" fmla="*/ 682625 h 1120775"/>
                <a:gd name="connsiteX8" fmla="*/ 1228787 w 1238312"/>
                <a:gd name="connsiteY8" fmla="*/ 577850 h 1120775"/>
                <a:gd name="connsiteX9" fmla="*/ 1238312 w 1238312"/>
                <a:gd name="connsiteY9" fmla="*/ 342900 h 1120775"/>
                <a:gd name="connsiteX10" fmla="*/ 889062 w 1238312"/>
                <a:gd name="connsiteY10" fmla="*/ 254000 h 1120775"/>
                <a:gd name="connsiteX11" fmla="*/ 889062 w 1238312"/>
                <a:gd name="connsiteY11" fmla="*/ 0 h 1120775"/>
                <a:gd name="connsiteX12" fmla="*/ 669987 w 1238312"/>
                <a:gd name="connsiteY12" fmla="*/ 0 h 1120775"/>
                <a:gd name="connsiteX0" fmla="*/ 669987 w 1238312"/>
                <a:gd name="connsiteY0" fmla="*/ 0 h 1120775"/>
                <a:gd name="connsiteX1" fmla="*/ 673162 w 1238312"/>
                <a:gd name="connsiteY1" fmla="*/ 273050 h 1120775"/>
                <a:gd name="connsiteX2" fmla="*/ 835087 w 1238312"/>
                <a:gd name="connsiteY2" fmla="*/ 371475 h 1120775"/>
                <a:gd name="connsiteX3" fmla="*/ 809687 w 1238312"/>
                <a:gd name="connsiteY3" fmla="*/ 536575 h 1120775"/>
                <a:gd name="connsiteX4" fmla="*/ 69912 w 1238312"/>
                <a:gd name="connsiteY4" fmla="*/ 644525 h 1120775"/>
                <a:gd name="connsiteX5" fmla="*/ 63562 w 1238312"/>
                <a:gd name="connsiteY5" fmla="*/ 1120775 h 1120775"/>
                <a:gd name="connsiteX6" fmla="*/ 358837 w 1238312"/>
                <a:gd name="connsiteY6" fmla="*/ 1117600 h 1120775"/>
                <a:gd name="connsiteX7" fmla="*/ 381062 w 1238312"/>
                <a:gd name="connsiteY7" fmla="*/ 682625 h 1120775"/>
                <a:gd name="connsiteX8" fmla="*/ 1228787 w 1238312"/>
                <a:gd name="connsiteY8" fmla="*/ 577850 h 1120775"/>
                <a:gd name="connsiteX9" fmla="*/ 1238312 w 1238312"/>
                <a:gd name="connsiteY9" fmla="*/ 342900 h 1120775"/>
                <a:gd name="connsiteX10" fmla="*/ 889062 w 1238312"/>
                <a:gd name="connsiteY10" fmla="*/ 254000 h 1120775"/>
                <a:gd name="connsiteX11" fmla="*/ 889062 w 1238312"/>
                <a:gd name="connsiteY11" fmla="*/ 0 h 1120775"/>
                <a:gd name="connsiteX12" fmla="*/ 669987 w 1238312"/>
                <a:gd name="connsiteY12" fmla="*/ 0 h 1120775"/>
                <a:gd name="connsiteX0" fmla="*/ 636317 w 1204642"/>
                <a:gd name="connsiteY0" fmla="*/ 0 h 1120775"/>
                <a:gd name="connsiteX1" fmla="*/ 639492 w 1204642"/>
                <a:gd name="connsiteY1" fmla="*/ 273050 h 1120775"/>
                <a:gd name="connsiteX2" fmla="*/ 801417 w 1204642"/>
                <a:gd name="connsiteY2" fmla="*/ 371475 h 1120775"/>
                <a:gd name="connsiteX3" fmla="*/ 776017 w 1204642"/>
                <a:gd name="connsiteY3" fmla="*/ 536575 h 1120775"/>
                <a:gd name="connsiteX4" fmla="*/ 36242 w 1204642"/>
                <a:gd name="connsiteY4" fmla="*/ 644525 h 1120775"/>
                <a:gd name="connsiteX5" fmla="*/ 29892 w 1204642"/>
                <a:gd name="connsiteY5" fmla="*/ 1120775 h 1120775"/>
                <a:gd name="connsiteX6" fmla="*/ 325167 w 1204642"/>
                <a:gd name="connsiteY6" fmla="*/ 1117600 h 1120775"/>
                <a:gd name="connsiteX7" fmla="*/ 347392 w 1204642"/>
                <a:gd name="connsiteY7" fmla="*/ 682625 h 1120775"/>
                <a:gd name="connsiteX8" fmla="*/ 1195117 w 1204642"/>
                <a:gd name="connsiteY8" fmla="*/ 577850 h 1120775"/>
                <a:gd name="connsiteX9" fmla="*/ 1204642 w 1204642"/>
                <a:gd name="connsiteY9" fmla="*/ 342900 h 1120775"/>
                <a:gd name="connsiteX10" fmla="*/ 855392 w 1204642"/>
                <a:gd name="connsiteY10" fmla="*/ 254000 h 1120775"/>
                <a:gd name="connsiteX11" fmla="*/ 855392 w 1204642"/>
                <a:gd name="connsiteY11" fmla="*/ 0 h 1120775"/>
                <a:gd name="connsiteX12" fmla="*/ 636317 w 1204642"/>
                <a:gd name="connsiteY12" fmla="*/ 0 h 1120775"/>
                <a:gd name="connsiteX0" fmla="*/ 628289 w 1196614"/>
                <a:gd name="connsiteY0" fmla="*/ 0 h 1120775"/>
                <a:gd name="connsiteX1" fmla="*/ 631464 w 1196614"/>
                <a:gd name="connsiteY1" fmla="*/ 273050 h 1120775"/>
                <a:gd name="connsiteX2" fmla="*/ 793389 w 1196614"/>
                <a:gd name="connsiteY2" fmla="*/ 371475 h 1120775"/>
                <a:gd name="connsiteX3" fmla="*/ 767989 w 1196614"/>
                <a:gd name="connsiteY3" fmla="*/ 536575 h 1120775"/>
                <a:gd name="connsiteX4" fmla="*/ 53251 w 1196614"/>
                <a:gd name="connsiteY4" fmla="*/ 641089 h 1120775"/>
                <a:gd name="connsiteX5" fmla="*/ 21864 w 1196614"/>
                <a:gd name="connsiteY5" fmla="*/ 1120775 h 1120775"/>
                <a:gd name="connsiteX6" fmla="*/ 317139 w 1196614"/>
                <a:gd name="connsiteY6" fmla="*/ 1117600 h 1120775"/>
                <a:gd name="connsiteX7" fmla="*/ 339364 w 1196614"/>
                <a:gd name="connsiteY7" fmla="*/ 682625 h 1120775"/>
                <a:gd name="connsiteX8" fmla="*/ 1187089 w 1196614"/>
                <a:gd name="connsiteY8" fmla="*/ 577850 h 1120775"/>
                <a:gd name="connsiteX9" fmla="*/ 1196614 w 1196614"/>
                <a:gd name="connsiteY9" fmla="*/ 342900 h 1120775"/>
                <a:gd name="connsiteX10" fmla="*/ 847364 w 1196614"/>
                <a:gd name="connsiteY10" fmla="*/ 254000 h 1120775"/>
                <a:gd name="connsiteX11" fmla="*/ 847364 w 1196614"/>
                <a:gd name="connsiteY11" fmla="*/ 0 h 1120775"/>
                <a:gd name="connsiteX12" fmla="*/ 628289 w 1196614"/>
                <a:gd name="connsiteY12" fmla="*/ 0 h 1120775"/>
                <a:gd name="connsiteX0" fmla="*/ 626832 w 1195157"/>
                <a:gd name="connsiteY0" fmla="*/ 0 h 1120775"/>
                <a:gd name="connsiteX1" fmla="*/ 630007 w 1195157"/>
                <a:gd name="connsiteY1" fmla="*/ 273050 h 1120775"/>
                <a:gd name="connsiteX2" fmla="*/ 791932 w 1195157"/>
                <a:gd name="connsiteY2" fmla="*/ 371475 h 1120775"/>
                <a:gd name="connsiteX3" fmla="*/ 766532 w 1195157"/>
                <a:gd name="connsiteY3" fmla="*/ 536575 h 1120775"/>
                <a:gd name="connsiteX4" fmla="*/ 58054 w 1195157"/>
                <a:gd name="connsiteY4" fmla="*/ 651398 h 1120775"/>
                <a:gd name="connsiteX5" fmla="*/ 20407 w 1195157"/>
                <a:gd name="connsiteY5" fmla="*/ 1120775 h 1120775"/>
                <a:gd name="connsiteX6" fmla="*/ 315682 w 1195157"/>
                <a:gd name="connsiteY6" fmla="*/ 1117600 h 1120775"/>
                <a:gd name="connsiteX7" fmla="*/ 337907 w 1195157"/>
                <a:gd name="connsiteY7" fmla="*/ 682625 h 1120775"/>
                <a:gd name="connsiteX8" fmla="*/ 1185632 w 1195157"/>
                <a:gd name="connsiteY8" fmla="*/ 577850 h 1120775"/>
                <a:gd name="connsiteX9" fmla="*/ 1195157 w 1195157"/>
                <a:gd name="connsiteY9" fmla="*/ 342900 h 1120775"/>
                <a:gd name="connsiteX10" fmla="*/ 845907 w 1195157"/>
                <a:gd name="connsiteY10" fmla="*/ 254000 h 1120775"/>
                <a:gd name="connsiteX11" fmla="*/ 845907 w 1195157"/>
                <a:gd name="connsiteY11" fmla="*/ 0 h 1120775"/>
                <a:gd name="connsiteX12" fmla="*/ 626832 w 1195157"/>
                <a:gd name="connsiteY12" fmla="*/ 0 h 1120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95157" h="1120775">
                  <a:moveTo>
                    <a:pt x="626832" y="0"/>
                  </a:moveTo>
                  <a:cubicBezTo>
                    <a:pt x="590320" y="51329"/>
                    <a:pt x="602490" y="211138"/>
                    <a:pt x="630007" y="273050"/>
                  </a:cubicBezTo>
                  <a:cubicBezTo>
                    <a:pt x="657524" y="334962"/>
                    <a:pt x="769178" y="327554"/>
                    <a:pt x="791932" y="371475"/>
                  </a:cubicBezTo>
                  <a:cubicBezTo>
                    <a:pt x="814686" y="415396"/>
                    <a:pt x="888845" y="489921"/>
                    <a:pt x="766532" y="536575"/>
                  </a:cubicBezTo>
                  <a:cubicBezTo>
                    <a:pt x="644219" y="583229"/>
                    <a:pt x="96683" y="588956"/>
                    <a:pt x="58054" y="651398"/>
                  </a:cubicBezTo>
                  <a:cubicBezTo>
                    <a:pt x="19425" y="713840"/>
                    <a:pt x="-27747" y="1041929"/>
                    <a:pt x="20407" y="1120775"/>
                  </a:cubicBezTo>
                  <a:lnTo>
                    <a:pt x="315682" y="1117600"/>
                  </a:lnTo>
                  <a:cubicBezTo>
                    <a:pt x="364365" y="1041929"/>
                    <a:pt x="224665" y="718608"/>
                    <a:pt x="337907" y="682625"/>
                  </a:cubicBezTo>
                  <a:cubicBezTo>
                    <a:pt x="451149" y="646642"/>
                    <a:pt x="894590" y="607483"/>
                    <a:pt x="1185632" y="577850"/>
                  </a:cubicBezTo>
                  <a:lnTo>
                    <a:pt x="1195157" y="342900"/>
                  </a:lnTo>
                  <a:lnTo>
                    <a:pt x="845907" y="254000"/>
                  </a:lnTo>
                  <a:lnTo>
                    <a:pt x="845907" y="0"/>
                  </a:lnTo>
                  <a:lnTo>
                    <a:pt x="626832" y="0"/>
                  </a:lnTo>
                  <a:close/>
                </a:path>
              </a:pathLst>
            </a:custGeom>
            <a:solidFill>
              <a:srgbClr val="34A853">
                <a:alpha val="36000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5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grpSp>
          <p:nvGrpSpPr>
            <p:cNvPr id="54" name="그룹 53">
              <a:extLst>
                <a:ext uri="{FF2B5EF4-FFF2-40B4-BE49-F238E27FC236}">
                  <a16:creationId xmlns:a16="http://schemas.microsoft.com/office/drawing/2014/main" id="{6C22B848-D49C-4688-8CB9-54AEE80EA1D0}"/>
                </a:ext>
              </a:extLst>
            </p:cNvPr>
            <p:cNvGrpSpPr/>
            <p:nvPr/>
          </p:nvGrpSpPr>
          <p:grpSpPr>
            <a:xfrm>
              <a:off x="3526191" y="600536"/>
              <a:ext cx="1136650" cy="184150"/>
              <a:chOff x="2241550" y="489588"/>
              <a:chExt cx="1136650" cy="184150"/>
            </a:xfrm>
          </p:grpSpPr>
          <p:cxnSp>
            <p:nvCxnSpPr>
              <p:cNvPr id="73" name="직선 연결선 72">
                <a:extLst>
                  <a:ext uri="{FF2B5EF4-FFF2-40B4-BE49-F238E27FC236}">
                    <a16:creationId xmlns:a16="http://schemas.microsoft.com/office/drawing/2014/main" id="{602135A2-4BD3-4D67-A80E-B2E3BEEA7DDD}"/>
                  </a:ext>
                </a:extLst>
              </p:cNvPr>
              <p:cNvCxnSpPr/>
              <p:nvPr/>
            </p:nvCxnSpPr>
            <p:spPr>
              <a:xfrm>
                <a:off x="2241550" y="489588"/>
                <a:ext cx="113665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직선 연결선 73">
                <a:extLst>
                  <a:ext uri="{FF2B5EF4-FFF2-40B4-BE49-F238E27FC236}">
                    <a16:creationId xmlns:a16="http://schemas.microsoft.com/office/drawing/2014/main" id="{A11B1ECD-51E7-4A14-A1E1-846F31F95DA8}"/>
                  </a:ext>
                </a:extLst>
              </p:cNvPr>
              <p:cNvCxnSpPr/>
              <p:nvPr/>
            </p:nvCxnSpPr>
            <p:spPr>
              <a:xfrm>
                <a:off x="2241550" y="673738"/>
                <a:ext cx="113665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직선 연결선 74">
                <a:extLst>
                  <a:ext uri="{FF2B5EF4-FFF2-40B4-BE49-F238E27FC236}">
                    <a16:creationId xmlns:a16="http://schemas.microsoft.com/office/drawing/2014/main" id="{3938C12A-6CF2-44C3-ABFB-33D4FD89CA5C}"/>
                  </a:ext>
                </a:extLst>
              </p:cNvPr>
              <p:cNvCxnSpPr/>
              <p:nvPr/>
            </p:nvCxnSpPr>
            <p:spPr>
              <a:xfrm>
                <a:off x="2241550" y="489588"/>
                <a:ext cx="0" cy="18351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그룹 54">
              <a:extLst>
                <a:ext uri="{FF2B5EF4-FFF2-40B4-BE49-F238E27FC236}">
                  <a16:creationId xmlns:a16="http://schemas.microsoft.com/office/drawing/2014/main" id="{57A8D8EB-9450-4905-A0A9-55C249040DCC}"/>
                </a:ext>
              </a:extLst>
            </p:cNvPr>
            <p:cNvGrpSpPr/>
            <p:nvPr/>
          </p:nvGrpSpPr>
          <p:grpSpPr>
            <a:xfrm>
              <a:off x="3526191" y="897369"/>
              <a:ext cx="1136650" cy="184150"/>
              <a:chOff x="2241550" y="489588"/>
              <a:chExt cx="1136650" cy="184150"/>
            </a:xfrm>
          </p:grpSpPr>
          <p:cxnSp>
            <p:nvCxnSpPr>
              <p:cNvPr id="70" name="직선 연결선 69">
                <a:extLst>
                  <a:ext uri="{FF2B5EF4-FFF2-40B4-BE49-F238E27FC236}">
                    <a16:creationId xmlns:a16="http://schemas.microsoft.com/office/drawing/2014/main" id="{97A33014-5BDF-435C-B053-EC14828EFD90}"/>
                  </a:ext>
                </a:extLst>
              </p:cNvPr>
              <p:cNvCxnSpPr/>
              <p:nvPr/>
            </p:nvCxnSpPr>
            <p:spPr>
              <a:xfrm>
                <a:off x="2241550" y="489588"/>
                <a:ext cx="113665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직선 연결선 70">
                <a:extLst>
                  <a:ext uri="{FF2B5EF4-FFF2-40B4-BE49-F238E27FC236}">
                    <a16:creationId xmlns:a16="http://schemas.microsoft.com/office/drawing/2014/main" id="{56ADEA11-3C94-4091-93B3-385387DF06D5}"/>
                  </a:ext>
                </a:extLst>
              </p:cNvPr>
              <p:cNvCxnSpPr/>
              <p:nvPr/>
            </p:nvCxnSpPr>
            <p:spPr>
              <a:xfrm>
                <a:off x="2241550" y="673738"/>
                <a:ext cx="113665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직선 연결선 71">
                <a:extLst>
                  <a:ext uri="{FF2B5EF4-FFF2-40B4-BE49-F238E27FC236}">
                    <a16:creationId xmlns:a16="http://schemas.microsoft.com/office/drawing/2014/main" id="{66335E75-115A-4E69-809B-B2ECE77C29E1}"/>
                  </a:ext>
                </a:extLst>
              </p:cNvPr>
              <p:cNvCxnSpPr/>
              <p:nvPr/>
            </p:nvCxnSpPr>
            <p:spPr>
              <a:xfrm>
                <a:off x="2241550" y="489588"/>
                <a:ext cx="0" cy="18351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그룹 55">
              <a:extLst>
                <a:ext uri="{FF2B5EF4-FFF2-40B4-BE49-F238E27FC236}">
                  <a16:creationId xmlns:a16="http://schemas.microsoft.com/office/drawing/2014/main" id="{C6E7332C-2305-4057-8308-53C364FA7E09}"/>
                </a:ext>
              </a:extLst>
            </p:cNvPr>
            <p:cNvGrpSpPr/>
            <p:nvPr/>
          </p:nvGrpSpPr>
          <p:grpSpPr>
            <a:xfrm>
              <a:off x="3526191" y="1196170"/>
              <a:ext cx="1136650" cy="184150"/>
              <a:chOff x="2241550" y="489588"/>
              <a:chExt cx="1136650" cy="184150"/>
            </a:xfrm>
          </p:grpSpPr>
          <p:cxnSp>
            <p:nvCxnSpPr>
              <p:cNvPr id="67" name="직선 연결선 66">
                <a:extLst>
                  <a:ext uri="{FF2B5EF4-FFF2-40B4-BE49-F238E27FC236}">
                    <a16:creationId xmlns:a16="http://schemas.microsoft.com/office/drawing/2014/main" id="{CA228866-4F66-489C-B268-658E9BDEC2C5}"/>
                  </a:ext>
                </a:extLst>
              </p:cNvPr>
              <p:cNvCxnSpPr/>
              <p:nvPr/>
            </p:nvCxnSpPr>
            <p:spPr>
              <a:xfrm>
                <a:off x="2241550" y="489588"/>
                <a:ext cx="113665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직선 연결선 67">
                <a:extLst>
                  <a:ext uri="{FF2B5EF4-FFF2-40B4-BE49-F238E27FC236}">
                    <a16:creationId xmlns:a16="http://schemas.microsoft.com/office/drawing/2014/main" id="{EDCFC20F-FF0F-4F03-816C-2DDF3DA188E4}"/>
                  </a:ext>
                </a:extLst>
              </p:cNvPr>
              <p:cNvCxnSpPr/>
              <p:nvPr/>
            </p:nvCxnSpPr>
            <p:spPr>
              <a:xfrm>
                <a:off x="2241550" y="673738"/>
                <a:ext cx="113665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직선 연결선 68">
                <a:extLst>
                  <a:ext uri="{FF2B5EF4-FFF2-40B4-BE49-F238E27FC236}">
                    <a16:creationId xmlns:a16="http://schemas.microsoft.com/office/drawing/2014/main" id="{2A067BAA-26D7-4B14-A7DF-95B721B895CE}"/>
                  </a:ext>
                </a:extLst>
              </p:cNvPr>
              <p:cNvCxnSpPr/>
              <p:nvPr/>
            </p:nvCxnSpPr>
            <p:spPr>
              <a:xfrm>
                <a:off x="2241550" y="489588"/>
                <a:ext cx="0" cy="18351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7" name="직사각형 56">
              <a:extLst>
                <a:ext uri="{FF2B5EF4-FFF2-40B4-BE49-F238E27FC236}">
                  <a16:creationId xmlns:a16="http://schemas.microsoft.com/office/drawing/2014/main" id="{C2791312-E356-44DE-B02D-DA9839618CA3}"/>
                </a:ext>
              </a:extLst>
            </p:cNvPr>
            <p:cNvSpPr/>
            <p:nvPr/>
          </p:nvSpPr>
          <p:spPr>
            <a:xfrm>
              <a:off x="4121867" y="631382"/>
              <a:ext cx="180974" cy="126521"/>
            </a:xfrm>
            <a:prstGeom prst="rect">
              <a:avLst/>
            </a:prstGeom>
            <a:pattFill prst="wdDnDiag">
              <a:fgClr>
                <a:srgbClr val="FBBC05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8" name="직사각형 57">
              <a:extLst>
                <a:ext uri="{FF2B5EF4-FFF2-40B4-BE49-F238E27FC236}">
                  <a16:creationId xmlns:a16="http://schemas.microsoft.com/office/drawing/2014/main" id="{85B41790-9C22-4A89-92D8-7E75A375366B}"/>
                </a:ext>
              </a:extLst>
            </p:cNvPr>
            <p:cNvSpPr/>
            <p:nvPr/>
          </p:nvSpPr>
          <p:spPr>
            <a:xfrm>
              <a:off x="3762841" y="1225037"/>
              <a:ext cx="360000" cy="126521"/>
            </a:xfrm>
            <a:prstGeom prst="rect">
              <a:avLst/>
            </a:prstGeom>
            <a:solidFill>
              <a:srgbClr val="76717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9" name="직사각형 58">
              <a:extLst>
                <a:ext uri="{FF2B5EF4-FFF2-40B4-BE49-F238E27FC236}">
                  <a16:creationId xmlns:a16="http://schemas.microsoft.com/office/drawing/2014/main" id="{322336EE-27C6-497B-9305-6D7366B08226}"/>
                </a:ext>
              </a:extLst>
            </p:cNvPr>
            <p:cNvSpPr/>
            <p:nvPr/>
          </p:nvSpPr>
          <p:spPr>
            <a:xfrm>
              <a:off x="3553233" y="629863"/>
              <a:ext cx="540000" cy="126521"/>
            </a:xfrm>
            <a:prstGeom prst="rect">
              <a:avLst/>
            </a:prstGeom>
            <a:solidFill>
              <a:srgbClr val="FBBC05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0" name="직사각형 59">
              <a:extLst>
                <a:ext uri="{FF2B5EF4-FFF2-40B4-BE49-F238E27FC236}">
                  <a16:creationId xmlns:a16="http://schemas.microsoft.com/office/drawing/2014/main" id="{957F9C7E-A25F-4163-AFB1-3203E65BD856}"/>
                </a:ext>
              </a:extLst>
            </p:cNvPr>
            <p:cNvSpPr/>
            <p:nvPr/>
          </p:nvSpPr>
          <p:spPr>
            <a:xfrm>
              <a:off x="3554650" y="926791"/>
              <a:ext cx="720000" cy="126521"/>
            </a:xfrm>
            <a:prstGeom prst="rect">
              <a:avLst/>
            </a:prstGeom>
            <a:solidFill>
              <a:srgbClr val="4285F4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1" name="직사각형 60">
              <a:extLst>
                <a:ext uri="{FF2B5EF4-FFF2-40B4-BE49-F238E27FC236}">
                  <a16:creationId xmlns:a16="http://schemas.microsoft.com/office/drawing/2014/main" id="{B8779AC0-64F7-4A1A-8966-822C2B8C2329}"/>
                </a:ext>
              </a:extLst>
            </p:cNvPr>
            <p:cNvSpPr/>
            <p:nvPr/>
          </p:nvSpPr>
          <p:spPr>
            <a:xfrm>
              <a:off x="4302841" y="926791"/>
              <a:ext cx="360000" cy="126521"/>
            </a:xfrm>
            <a:prstGeom prst="rect">
              <a:avLst/>
            </a:prstGeom>
            <a:pattFill prst="wdDnDiag">
              <a:fgClr>
                <a:srgbClr val="4285F4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2" name="직사각형 61">
              <a:extLst>
                <a:ext uri="{FF2B5EF4-FFF2-40B4-BE49-F238E27FC236}">
                  <a16:creationId xmlns:a16="http://schemas.microsoft.com/office/drawing/2014/main" id="{11F992F8-9F03-4651-84F0-DF012F22A4F9}"/>
                </a:ext>
              </a:extLst>
            </p:cNvPr>
            <p:cNvSpPr/>
            <p:nvPr/>
          </p:nvSpPr>
          <p:spPr>
            <a:xfrm>
              <a:off x="3551713" y="1225037"/>
              <a:ext cx="180000" cy="126521"/>
            </a:xfrm>
            <a:prstGeom prst="rect">
              <a:avLst/>
            </a:prstGeom>
            <a:pattFill prst="wdDnDiag">
              <a:fgClr>
                <a:srgbClr val="76717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7E8BF56-F6F5-4B9D-BA40-1987F6D31180}"/>
                </a:ext>
              </a:extLst>
            </p:cNvPr>
            <p:cNvSpPr txBox="1"/>
            <p:nvPr/>
          </p:nvSpPr>
          <p:spPr>
            <a:xfrm>
              <a:off x="3197041" y="1420077"/>
              <a:ext cx="1136647" cy="19642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rPr>
                <a:t>Short Flows</a:t>
              </a: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grpSp>
          <p:nvGrpSpPr>
            <p:cNvPr id="64" name="그룹 63">
              <a:extLst>
                <a:ext uri="{FF2B5EF4-FFF2-40B4-BE49-F238E27FC236}">
                  <a16:creationId xmlns:a16="http://schemas.microsoft.com/office/drawing/2014/main" id="{1324C61C-93EE-42F7-9EB6-FF0555C81BCE}"/>
                </a:ext>
              </a:extLst>
            </p:cNvPr>
            <p:cNvGrpSpPr/>
            <p:nvPr/>
          </p:nvGrpSpPr>
          <p:grpSpPr>
            <a:xfrm>
              <a:off x="3123679" y="590556"/>
              <a:ext cx="446388" cy="206912"/>
              <a:chOff x="141151" y="305380"/>
              <a:chExt cx="446388" cy="206912"/>
            </a:xfrm>
          </p:grpSpPr>
          <p:sp>
            <p:nvSpPr>
              <p:cNvPr id="65" name="사각형: 둥근 모서리 64">
                <a:extLst>
                  <a:ext uri="{FF2B5EF4-FFF2-40B4-BE49-F238E27FC236}">
                    <a16:creationId xmlns:a16="http://schemas.microsoft.com/office/drawing/2014/main" id="{E4E116D5-EDD5-464B-A8D2-DE760A90AD1C}"/>
                  </a:ext>
                </a:extLst>
              </p:cNvPr>
              <p:cNvSpPr/>
              <p:nvPr/>
            </p:nvSpPr>
            <p:spPr>
              <a:xfrm>
                <a:off x="213688" y="305380"/>
                <a:ext cx="276997" cy="203531"/>
              </a:xfrm>
              <a:prstGeom prst="roundRect">
                <a:avLst/>
              </a:prstGeom>
              <a:solidFill>
                <a:srgbClr val="FBBC05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5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DC64888A-AD7B-4C92-9EA4-457AC43BC202}"/>
                  </a:ext>
                </a:extLst>
              </p:cNvPr>
              <p:cNvSpPr txBox="1"/>
              <p:nvPr/>
            </p:nvSpPr>
            <p:spPr>
              <a:xfrm>
                <a:off x="141151" y="315863"/>
                <a:ext cx="446388" cy="196429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rPr>
                  <a:t>UE</a:t>
                </a:r>
                <a:r>
                  <a:rPr kumimoji="0" lang="en-US" altLang="ko-KR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rPr>
                  <a:t>1</a:t>
                </a:r>
                <a:endParaRPr kumimoji="0" lang="ko-KR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</p:grpSp>
      <p:sp>
        <p:nvSpPr>
          <p:cNvPr id="78" name="슬라이드 번호 개체 틀 77">
            <a:extLst>
              <a:ext uri="{FF2B5EF4-FFF2-40B4-BE49-F238E27FC236}">
                <a16:creationId xmlns:a16="http://schemas.microsoft.com/office/drawing/2014/main" id="{AF2485F7-CD59-4F24-85ED-C306991D2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3671-8DB5-49BB-ADEF-274990B2FF7E}" type="slidenum">
              <a:rPr lang="ko-KR" altLang="en-US" smtClean="0"/>
              <a:t>25</a:t>
            </a:fld>
            <a:endParaRPr lang="ko-KR" altLang="en-US"/>
          </a:p>
        </p:txBody>
      </p:sp>
      <p:sp>
        <p:nvSpPr>
          <p:cNvPr id="82" name="직사각형 81">
            <a:extLst>
              <a:ext uri="{FF2B5EF4-FFF2-40B4-BE49-F238E27FC236}">
                <a16:creationId xmlns:a16="http://schemas.microsoft.com/office/drawing/2014/main" id="{71F4B952-65FE-4ED2-9AE3-498A988DD6DD}"/>
              </a:ext>
            </a:extLst>
          </p:cNvPr>
          <p:cNvSpPr/>
          <p:nvPr/>
        </p:nvSpPr>
        <p:spPr>
          <a:xfrm>
            <a:off x="10655688" y="3626210"/>
            <a:ext cx="425342" cy="297361"/>
          </a:xfrm>
          <a:prstGeom prst="rect">
            <a:avLst/>
          </a:prstGeom>
          <a:pattFill prst="wdDnDiag">
            <a:fgClr>
              <a:srgbClr val="FBBC05"/>
            </a:fgClr>
            <a:bgClr>
              <a:schemeClr val="bg1"/>
            </a:bgClr>
          </a:patt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3" name="직사각형 82">
            <a:extLst>
              <a:ext uri="{FF2B5EF4-FFF2-40B4-BE49-F238E27FC236}">
                <a16:creationId xmlns:a16="http://schemas.microsoft.com/office/drawing/2014/main" id="{AC1CE51F-13F3-4299-AF14-0E481192CFE8}"/>
              </a:ext>
            </a:extLst>
          </p:cNvPr>
          <p:cNvSpPr/>
          <p:nvPr/>
        </p:nvSpPr>
        <p:spPr>
          <a:xfrm>
            <a:off x="9319232" y="3632165"/>
            <a:ext cx="1269157" cy="297361"/>
          </a:xfrm>
          <a:prstGeom prst="rect">
            <a:avLst/>
          </a:prstGeom>
          <a:solidFill>
            <a:srgbClr val="FBBC0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4" name="직사각형 83">
            <a:extLst>
              <a:ext uri="{FF2B5EF4-FFF2-40B4-BE49-F238E27FC236}">
                <a16:creationId xmlns:a16="http://schemas.microsoft.com/office/drawing/2014/main" id="{3FB9174D-B27D-41E4-A3F9-515C9D201180}"/>
              </a:ext>
            </a:extLst>
          </p:cNvPr>
          <p:cNvSpPr/>
          <p:nvPr/>
        </p:nvSpPr>
        <p:spPr>
          <a:xfrm>
            <a:off x="9303891" y="4302136"/>
            <a:ext cx="1692210" cy="297361"/>
          </a:xfrm>
          <a:prstGeom prst="rect">
            <a:avLst/>
          </a:prstGeom>
          <a:solidFill>
            <a:srgbClr val="4285F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5" name="직사각형 84">
            <a:extLst>
              <a:ext uri="{FF2B5EF4-FFF2-40B4-BE49-F238E27FC236}">
                <a16:creationId xmlns:a16="http://schemas.microsoft.com/office/drawing/2014/main" id="{95143B66-1F75-425E-BEA2-FD62401D2772}"/>
              </a:ext>
            </a:extLst>
          </p:cNvPr>
          <p:cNvSpPr/>
          <p:nvPr/>
        </p:nvSpPr>
        <p:spPr>
          <a:xfrm>
            <a:off x="11062358" y="4302136"/>
            <a:ext cx="846105" cy="297361"/>
          </a:xfrm>
          <a:prstGeom prst="rect">
            <a:avLst/>
          </a:prstGeom>
          <a:pattFill prst="wdDnDiag">
            <a:fgClr>
              <a:srgbClr val="4285F4"/>
            </a:fgClr>
            <a:bgClr>
              <a:schemeClr val="bg1"/>
            </a:bgClr>
          </a:patt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4434E0-5302-9418-9850-3CD59E8DE0B5}"/>
              </a:ext>
            </a:extLst>
          </p:cNvPr>
          <p:cNvSpPr txBox="1"/>
          <p:nvPr/>
        </p:nvSpPr>
        <p:spPr>
          <a:xfrm>
            <a:off x="8850702" y="2915728"/>
            <a:ext cx="24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ore-KR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Packet scheduling</a:t>
            </a:r>
            <a:endParaRPr kumimoji="1" lang="ko-Kore-KR" alt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화살표: 왼쪽 29">
            <a:extLst>
              <a:ext uri="{FF2B5EF4-FFF2-40B4-BE49-F238E27FC236}">
                <a16:creationId xmlns:a16="http://schemas.microsoft.com/office/drawing/2014/main" id="{79D96DCE-2710-9FAE-B31B-B49EFA056465}"/>
              </a:ext>
            </a:extLst>
          </p:cNvPr>
          <p:cNvSpPr/>
          <p:nvPr/>
        </p:nvSpPr>
        <p:spPr>
          <a:xfrm>
            <a:off x="5684038" y="6217444"/>
            <a:ext cx="1137860" cy="461665"/>
          </a:xfrm>
          <a:prstGeom prst="leftArrow">
            <a:avLst/>
          </a:prstGeom>
          <a:solidFill>
            <a:srgbClr val="F9D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197531-5AD4-DCC5-8795-722538A79E88}"/>
              </a:ext>
            </a:extLst>
          </p:cNvPr>
          <p:cNvSpPr txBox="1"/>
          <p:nvPr/>
        </p:nvSpPr>
        <p:spPr>
          <a:xfrm>
            <a:off x="6887888" y="5786126"/>
            <a:ext cx="2609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ore-KR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Packet scheduling</a:t>
            </a:r>
            <a:endParaRPr kumimoji="1" lang="ko-Kore-KR" alt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연결선: 구부러짐 95">
            <a:extLst>
              <a:ext uri="{FF2B5EF4-FFF2-40B4-BE49-F238E27FC236}">
                <a16:creationId xmlns:a16="http://schemas.microsoft.com/office/drawing/2014/main" id="{FD261FB0-61EF-531A-F23D-DA0F2B60B59B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281594" y="5697598"/>
            <a:ext cx="3452" cy="885744"/>
          </a:xfrm>
          <a:prstGeom prst="curvedConnector3">
            <a:avLst>
              <a:gd name="adj1" fmla="val 7067018"/>
            </a:avLst>
          </a:prstGeom>
          <a:ln w="28575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A729A07-251D-7AA6-15C8-7D9E13CB62D4}"/>
              </a:ext>
            </a:extLst>
          </p:cNvPr>
          <p:cNvSpPr txBox="1"/>
          <p:nvPr/>
        </p:nvSpPr>
        <p:spPr>
          <a:xfrm>
            <a:off x="6916130" y="6175569"/>
            <a:ext cx="4495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ore-KR" sz="2400" b="1" dirty="0">
                <a:latin typeface="Calibri" panose="020F0502020204030204" pitchFamily="34" charset="0"/>
                <a:cs typeface="Calibri" panose="020F0502020204030204" pitchFamily="34" charset="0"/>
              </a:rPr>
              <a:t>: Radio Resource Block scheduling</a:t>
            </a:r>
            <a:endParaRPr kumimoji="1" lang="ko-Kore-KR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96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96296E-6 L -0.11016 -0.0004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8" y="-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59259E-6 L 0.04166 -0.00185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-9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59259E-6 L -0.14427 -0.00023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14" y="-2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59259E-6 L 0.07474 0.00023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3" grpId="0" animBg="1"/>
      <p:bldP spid="84" grpId="0" animBg="1"/>
      <p:bldP spid="8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726F65C-4BAC-4B8C-B720-60E18425A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Design rationale</a:t>
            </a:r>
            <a:endParaRPr lang="ko-KR" altLang="en-US"/>
          </a:p>
        </p:txBody>
      </p:sp>
      <p:sp>
        <p:nvSpPr>
          <p:cNvPr id="38" name="내용 개체 틀 2">
            <a:extLst>
              <a:ext uri="{FF2B5EF4-FFF2-40B4-BE49-F238E27FC236}">
                <a16:creationId xmlns:a16="http://schemas.microsoft.com/office/drawing/2014/main" id="{E58A320D-5306-4CE2-BFCA-8F98F4F9BE7F}"/>
              </a:ext>
            </a:extLst>
          </p:cNvPr>
          <p:cNvSpPr txBox="1">
            <a:spLocks/>
          </p:cNvSpPr>
          <p:nvPr/>
        </p:nvSpPr>
        <p:spPr>
          <a:xfrm>
            <a:off x="647700" y="1580990"/>
            <a:ext cx="10896600" cy="36392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sz="3200">
                <a:latin typeface="Calibri" panose="020F0502020204030204" pitchFamily="34" charset="0"/>
                <a:cs typeface="Calibri" panose="020F0502020204030204" pitchFamily="34" charset="0"/>
              </a:rPr>
              <a:t>Even if we don’t pick the </a:t>
            </a:r>
            <a:r>
              <a:rPr lang="en-US" altLang="ko-KR" sz="3200" b="1">
                <a:latin typeface="Calibri" panose="020F0502020204030204" pitchFamily="34" charset="0"/>
                <a:cs typeface="Calibri" panose="020F0502020204030204" pitchFamily="34" charset="0"/>
              </a:rPr>
              <a:t>shortest</a:t>
            </a:r>
            <a:r>
              <a:rPr lang="en-US" altLang="ko-KR" sz="3200">
                <a:latin typeface="Calibri" panose="020F0502020204030204" pitchFamily="34" charset="0"/>
                <a:cs typeface="Calibri" panose="020F0502020204030204" pitchFamily="34" charset="0"/>
              </a:rPr>
              <a:t> flow,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sz="3200">
                <a:latin typeface="Calibri" panose="020F0502020204030204" pitchFamily="34" charset="0"/>
                <a:cs typeface="Calibri" panose="020F0502020204030204" pitchFamily="34" charset="0"/>
              </a:rPr>
              <a:t>choosing any user-flow always improves the FCT.</a:t>
            </a:r>
          </a:p>
        </p:txBody>
      </p:sp>
      <p:sp>
        <p:nvSpPr>
          <p:cNvPr id="48" name="화살표: 왼쪽 47">
            <a:extLst>
              <a:ext uri="{FF2B5EF4-FFF2-40B4-BE49-F238E27FC236}">
                <a16:creationId xmlns:a16="http://schemas.microsoft.com/office/drawing/2014/main" id="{F474D0D1-3469-4BF9-8BB0-DA42E01924EB}"/>
              </a:ext>
            </a:extLst>
          </p:cNvPr>
          <p:cNvSpPr/>
          <p:nvPr/>
        </p:nvSpPr>
        <p:spPr>
          <a:xfrm>
            <a:off x="256620" y="3978324"/>
            <a:ext cx="4692751" cy="875169"/>
          </a:xfrm>
          <a:prstGeom prst="lef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D3392713-D6EF-4E6C-B4FC-B45DBDBFD9DE}"/>
              </a:ext>
            </a:extLst>
          </p:cNvPr>
          <p:cNvSpPr/>
          <p:nvPr/>
        </p:nvSpPr>
        <p:spPr>
          <a:xfrm>
            <a:off x="-1985" y="3877299"/>
            <a:ext cx="249638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3200" b="1">
                <a:latin typeface="Calibri" panose="020F0502020204030204" pitchFamily="34" charset="0"/>
                <a:cs typeface="Calibri" panose="020F0502020204030204" pitchFamily="34" charset="0"/>
              </a:rPr>
              <a:t>Best Channel </a:t>
            </a:r>
          </a:p>
          <a:p>
            <a:pPr algn="ctr"/>
            <a:r>
              <a:rPr lang="en-US" altLang="ko-KR" sz="3200" b="1">
                <a:latin typeface="Calibri" panose="020F0502020204030204" pitchFamily="34" charset="0"/>
                <a:cs typeface="Calibri" panose="020F0502020204030204" pitchFamily="34" charset="0"/>
              </a:rPr>
              <a:t>Quality</a:t>
            </a:r>
          </a:p>
        </p:txBody>
      </p:sp>
      <p:grpSp>
        <p:nvGrpSpPr>
          <p:cNvPr id="184" name="그룹 183">
            <a:extLst>
              <a:ext uri="{FF2B5EF4-FFF2-40B4-BE49-F238E27FC236}">
                <a16:creationId xmlns:a16="http://schemas.microsoft.com/office/drawing/2014/main" id="{7DE01739-BEA8-4191-8CCA-BC91BC8CE1A4}"/>
              </a:ext>
            </a:extLst>
          </p:cNvPr>
          <p:cNvGrpSpPr/>
          <p:nvPr/>
        </p:nvGrpSpPr>
        <p:grpSpPr>
          <a:xfrm>
            <a:off x="2181549" y="3367678"/>
            <a:ext cx="3692075" cy="2518257"/>
            <a:chOff x="3116976" y="545041"/>
            <a:chExt cx="1570901" cy="1071465"/>
          </a:xfrm>
        </p:grpSpPr>
        <p:sp>
          <p:nvSpPr>
            <p:cNvPr id="185" name="사각형: 둥근 모서리 184">
              <a:extLst>
                <a:ext uri="{FF2B5EF4-FFF2-40B4-BE49-F238E27FC236}">
                  <a16:creationId xmlns:a16="http://schemas.microsoft.com/office/drawing/2014/main" id="{7A0AE25C-030A-43AD-85E8-BFB92BBA6E48}"/>
                </a:ext>
              </a:extLst>
            </p:cNvPr>
            <p:cNvSpPr/>
            <p:nvPr/>
          </p:nvSpPr>
          <p:spPr>
            <a:xfrm>
              <a:off x="3196113" y="1184382"/>
              <a:ext cx="276997" cy="203531"/>
            </a:xfrm>
            <a:prstGeom prst="roundRect">
              <a:avLst/>
            </a:prstGeom>
            <a:solidFill>
              <a:srgbClr val="76717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55151CD6-7B38-470A-9E45-205F667F3838}"/>
                </a:ext>
              </a:extLst>
            </p:cNvPr>
            <p:cNvSpPr txBox="1"/>
            <p:nvPr/>
          </p:nvSpPr>
          <p:spPr>
            <a:xfrm>
              <a:off x="3116976" y="1190780"/>
              <a:ext cx="446388" cy="19642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rPr>
                <a:t>UE</a:t>
              </a:r>
              <a:r>
                <a:rPr kumimoji="0" lang="en-US" altLang="ko-KR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rPr>
                <a:t>3</a:t>
              </a: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grpSp>
          <p:nvGrpSpPr>
            <p:cNvPr id="187" name="그룹 186">
              <a:extLst>
                <a:ext uri="{FF2B5EF4-FFF2-40B4-BE49-F238E27FC236}">
                  <a16:creationId xmlns:a16="http://schemas.microsoft.com/office/drawing/2014/main" id="{CFA3D6FC-8C30-4221-85C7-3A08E73AA3C2}"/>
                </a:ext>
              </a:extLst>
            </p:cNvPr>
            <p:cNvGrpSpPr/>
            <p:nvPr/>
          </p:nvGrpSpPr>
          <p:grpSpPr>
            <a:xfrm>
              <a:off x="3116976" y="890638"/>
              <a:ext cx="446388" cy="203531"/>
              <a:chOff x="152770" y="726343"/>
              <a:chExt cx="446388" cy="203531"/>
            </a:xfrm>
          </p:grpSpPr>
          <p:sp>
            <p:nvSpPr>
              <p:cNvPr id="211" name="사각형: 둥근 모서리 210">
                <a:extLst>
                  <a:ext uri="{FF2B5EF4-FFF2-40B4-BE49-F238E27FC236}">
                    <a16:creationId xmlns:a16="http://schemas.microsoft.com/office/drawing/2014/main" id="{87CFDF28-56E8-4724-8B31-DE930174D573}"/>
                  </a:ext>
                </a:extLst>
              </p:cNvPr>
              <p:cNvSpPr/>
              <p:nvPr/>
            </p:nvSpPr>
            <p:spPr>
              <a:xfrm>
                <a:off x="228560" y="726343"/>
                <a:ext cx="276997" cy="203531"/>
              </a:xfrm>
              <a:prstGeom prst="roundRect">
                <a:avLst/>
              </a:prstGeom>
              <a:solidFill>
                <a:srgbClr val="4285F4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12" name="TextBox 211">
                <a:extLst>
                  <a:ext uri="{FF2B5EF4-FFF2-40B4-BE49-F238E27FC236}">
                    <a16:creationId xmlns:a16="http://schemas.microsoft.com/office/drawing/2014/main" id="{BB30F573-BC05-4661-B850-1B5B2DA7F37B}"/>
                  </a:ext>
                </a:extLst>
              </p:cNvPr>
              <p:cNvSpPr txBox="1"/>
              <p:nvPr/>
            </p:nvSpPr>
            <p:spPr>
              <a:xfrm>
                <a:off x="152770" y="733017"/>
                <a:ext cx="446388" cy="196429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rPr>
                  <a:t>UE</a:t>
                </a:r>
                <a:r>
                  <a:rPr kumimoji="0" lang="en-US" altLang="ko-KR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rPr>
                  <a:t>2</a:t>
                </a:r>
                <a:endParaRPr kumimoji="0" lang="ko-KR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sp>
          <p:nvSpPr>
            <p:cNvPr id="188" name="자유형: 도형 187">
              <a:extLst>
                <a:ext uri="{FF2B5EF4-FFF2-40B4-BE49-F238E27FC236}">
                  <a16:creationId xmlns:a16="http://schemas.microsoft.com/office/drawing/2014/main" id="{A45BC74E-3B01-43CF-81B3-F865EEDD9599}"/>
                </a:ext>
              </a:extLst>
            </p:cNvPr>
            <p:cNvSpPr/>
            <p:nvPr/>
          </p:nvSpPr>
          <p:spPr>
            <a:xfrm>
              <a:off x="3475404" y="545041"/>
              <a:ext cx="1212473" cy="1044576"/>
            </a:xfrm>
            <a:custGeom>
              <a:avLst/>
              <a:gdLst>
                <a:gd name="connsiteX0" fmla="*/ 574675 w 1136650"/>
                <a:gd name="connsiteY0" fmla="*/ 0 h 939800"/>
                <a:gd name="connsiteX1" fmla="*/ 568325 w 1136650"/>
                <a:gd name="connsiteY1" fmla="*/ 330200 h 939800"/>
                <a:gd name="connsiteX2" fmla="*/ 755650 w 1136650"/>
                <a:gd name="connsiteY2" fmla="*/ 393700 h 939800"/>
                <a:gd name="connsiteX3" fmla="*/ 755650 w 1136650"/>
                <a:gd name="connsiteY3" fmla="*/ 584200 h 939800"/>
                <a:gd name="connsiteX4" fmla="*/ 15875 w 1136650"/>
                <a:gd name="connsiteY4" fmla="*/ 650875 h 939800"/>
                <a:gd name="connsiteX5" fmla="*/ 0 w 1136650"/>
                <a:gd name="connsiteY5" fmla="*/ 939800 h 939800"/>
                <a:gd name="connsiteX6" fmla="*/ 196850 w 1136650"/>
                <a:gd name="connsiteY6" fmla="*/ 936625 h 939800"/>
                <a:gd name="connsiteX7" fmla="*/ 209550 w 1136650"/>
                <a:gd name="connsiteY7" fmla="*/ 692150 h 939800"/>
                <a:gd name="connsiteX8" fmla="*/ 1127125 w 1136650"/>
                <a:gd name="connsiteY8" fmla="*/ 600075 h 939800"/>
                <a:gd name="connsiteX9" fmla="*/ 1136650 w 1136650"/>
                <a:gd name="connsiteY9" fmla="*/ 365125 h 939800"/>
                <a:gd name="connsiteX10" fmla="*/ 787400 w 1136650"/>
                <a:gd name="connsiteY10" fmla="*/ 276225 h 939800"/>
                <a:gd name="connsiteX11" fmla="*/ 787400 w 1136650"/>
                <a:gd name="connsiteY11" fmla="*/ 15875 h 939800"/>
                <a:gd name="connsiteX12" fmla="*/ 574675 w 1136650"/>
                <a:gd name="connsiteY12" fmla="*/ 0 h 939800"/>
                <a:gd name="connsiteX0" fmla="*/ 581025 w 1143000"/>
                <a:gd name="connsiteY0" fmla="*/ 0 h 1143000"/>
                <a:gd name="connsiteX1" fmla="*/ 574675 w 1143000"/>
                <a:gd name="connsiteY1" fmla="*/ 330200 h 1143000"/>
                <a:gd name="connsiteX2" fmla="*/ 762000 w 1143000"/>
                <a:gd name="connsiteY2" fmla="*/ 393700 h 1143000"/>
                <a:gd name="connsiteX3" fmla="*/ 762000 w 1143000"/>
                <a:gd name="connsiteY3" fmla="*/ 584200 h 1143000"/>
                <a:gd name="connsiteX4" fmla="*/ 22225 w 1143000"/>
                <a:gd name="connsiteY4" fmla="*/ 650875 h 1143000"/>
                <a:gd name="connsiteX5" fmla="*/ 0 w 1143000"/>
                <a:gd name="connsiteY5" fmla="*/ 1143000 h 1143000"/>
                <a:gd name="connsiteX6" fmla="*/ 203200 w 1143000"/>
                <a:gd name="connsiteY6" fmla="*/ 936625 h 1143000"/>
                <a:gd name="connsiteX7" fmla="*/ 215900 w 1143000"/>
                <a:gd name="connsiteY7" fmla="*/ 692150 h 1143000"/>
                <a:gd name="connsiteX8" fmla="*/ 1133475 w 1143000"/>
                <a:gd name="connsiteY8" fmla="*/ 600075 h 1143000"/>
                <a:gd name="connsiteX9" fmla="*/ 1143000 w 1143000"/>
                <a:gd name="connsiteY9" fmla="*/ 365125 h 1143000"/>
                <a:gd name="connsiteX10" fmla="*/ 793750 w 1143000"/>
                <a:gd name="connsiteY10" fmla="*/ 276225 h 1143000"/>
                <a:gd name="connsiteX11" fmla="*/ 793750 w 1143000"/>
                <a:gd name="connsiteY11" fmla="*/ 15875 h 1143000"/>
                <a:gd name="connsiteX12" fmla="*/ 581025 w 1143000"/>
                <a:gd name="connsiteY12" fmla="*/ 0 h 1143000"/>
                <a:gd name="connsiteX0" fmla="*/ 581025 w 1143000"/>
                <a:gd name="connsiteY0" fmla="*/ 0 h 1143000"/>
                <a:gd name="connsiteX1" fmla="*/ 574675 w 1143000"/>
                <a:gd name="connsiteY1" fmla="*/ 330200 h 1143000"/>
                <a:gd name="connsiteX2" fmla="*/ 762000 w 1143000"/>
                <a:gd name="connsiteY2" fmla="*/ 393700 h 1143000"/>
                <a:gd name="connsiteX3" fmla="*/ 762000 w 1143000"/>
                <a:gd name="connsiteY3" fmla="*/ 584200 h 1143000"/>
                <a:gd name="connsiteX4" fmla="*/ 22225 w 1143000"/>
                <a:gd name="connsiteY4" fmla="*/ 650875 h 1143000"/>
                <a:gd name="connsiteX5" fmla="*/ 0 w 1143000"/>
                <a:gd name="connsiteY5" fmla="*/ 1143000 h 1143000"/>
                <a:gd name="connsiteX6" fmla="*/ 209550 w 1143000"/>
                <a:gd name="connsiteY6" fmla="*/ 1139825 h 1143000"/>
                <a:gd name="connsiteX7" fmla="*/ 215900 w 1143000"/>
                <a:gd name="connsiteY7" fmla="*/ 692150 h 1143000"/>
                <a:gd name="connsiteX8" fmla="*/ 1133475 w 1143000"/>
                <a:gd name="connsiteY8" fmla="*/ 600075 h 1143000"/>
                <a:gd name="connsiteX9" fmla="*/ 1143000 w 1143000"/>
                <a:gd name="connsiteY9" fmla="*/ 365125 h 1143000"/>
                <a:gd name="connsiteX10" fmla="*/ 793750 w 1143000"/>
                <a:gd name="connsiteY10" fmla="*/ 276225 h 1143000"/>
                <a:gd name="connsiteX11" fmla="*/ 793750 w 1143000"/>
                <a:gd name="connsiteY11" fmla="*/ 15875 h 1143000"/>
                <a:gd name="connsiteX12" fmla="*/ 581025 w 1143000"/>
                <a:gd name="connsiteY12" fmla="*/ 0 h 1143000"/>
                <a:gd name="connsiteX0" fmla="*/ 581025 w 1143000"/>
                <a:gd name="connsiteY0" fmla="*/ 0 h 1143000"/>
                <a:gd name="connsiteX1" fmla="*/ 574675 w 1143000"/>
                <a:gd name="connsiteY1" fmla="*/ 330200 h 1143000"/>
                <a:gd name="connsiteX2" fmla="*/ 762000 w 1143000"/>
                <a:gd name="connsiteY2" fmla="*/ 393700 h 1143000"/>
                <a:gd name="connsiteX3" fmla="*/ 762000 w 1143000"/>
                <a:gd name="connsiteY3" fmla="*/ 584200 h 1143000"/>
                <a:gd name="connsiteX4" fmla="*/ 22225 w 1143000"/>
                <a:gd name="connsiteY4" fmla="*/ 650875 h 1143000"/>
                <a:gd name="connsiteX5" fmla="*/ 0 w 1143000"/>
                <a:gd name="connsiteY5" fmla="*/ 1143000 h 1143000"/>
                <a:gd name="connsiteX6" fmla="*/ 209550 w 1143000"/>
                <a:gd name="connsiteY6" fmla="*/ 1139825 h 1143000"/>
                <a:gd name="connsiteX7" fmla="*/ 215900 w 1143000"/>
                <a:gd name="connsiteY7" fmla="*/ 692150 h 1143000"/>
                <a:gd name="connsiteX8" fmla="*/ 1133475 w 1143000"/>
                <a:gd name="connsiteY8" fmla="*/ 600075 h 1143000"/>
                <a:gd name="connsiteX9" fmla="*/ 1143000 w 1143000"/>
                <a:gd name="connsiteY9" fmla="*/ 365125 h 1143000"/>
                <a:gd name="connsiteX10" fmla="*/ 793750 w 1143000"/>
                <a:gd name="connsiteY10" fmla="*/ 276225 h 1143000"/>
                <a:gd name="connsiteX11" fmla="*/ 793750 w 1143000"/>
                <a:gd name="connsiteY11" fmla="*/ 15875 h 1143000"/>
                <a:gd name="connsiteX12" fmla="*/ 581025 w 1143000"/>
                <a:gd name="connsiteY12" fmla="*/ 0 h 1143000"/>
                <a:gd name="connsiteX0" fmla="*/ 587375 w 1149350"/>
                <a:gd name="connsiteY0" fmla="*/ 0 h 1143000"/>
                <a:gd name="connsiteX1" fmla="*/ 581025 w 1149350"/>
                <a:gd name="connsiteY1" fmla="*/ 330200 h 1143000"/>
                <a:gd name="connsiteX2" fmla="*/ 768350 w 1149350"/>
                <a:gd name="connsiteY2" fmla="*/ 393700 h 1143000"/>
                <a:gd name="connsiteX3" fmla="*/ 768350 w 1149350"/>
                <a:gd name="connsiteY3" fmla="*/ 584200 h 1143000"/>
                <a:gd name="connsiteX4" fmla="*/ 0 w 1149350"/>
                <a:gd name="connsiteY4" fmla="*/ 650875 h 1143000"/>
                <a:gd name="connsiteX5" fmla="*/ 6350 w 1149350"/>
                <a:gd name="connsiteY5" fmla="*/ 1143000 h 1143000"/>
                <a:gd name="connsiteX6" fmla="*/ 215900 w 1149350"/>
                <a:gd name="connsiteY6" fmla="*/ 1139825 h 1143000"/>
                <a:gd name="connsiteX7" fmla="*/ 222250 w 1149350"/>
                <a:gd name="connsiteY7" fmla="*/ 692150 h 1143000"/>
                <a:gd name="connsiteX8" fmla="*/ 1139825 w 1149350"/>
                <a:gd name="connsiteY8" fmla="*/ 600075 h 1143000"/>
                <a:gd name="connsiteX9" fmla="*/ 1149350 w 1149350"/>
                <a:gd name="connsiteY9" fmla="*/ 365125 h 1143000"/>
                <a:gd name="connsiteX10" fmla="*/ 800100 w 1149350"/>
                <a:gd name="connsiteY10" fmla="*/ 276225 h 1143000"/>
                <a:gd name="connsiteX11" fmla="*/ 800100 w 1149350"/>
                <a:gd name="connsiteY11" fmla="*/ 15875 h 1143000"/>
                <a:gd name="connsiteX12" fmla="*/ 587375 w 1149350"/>
                <a:gd name="connsiteY12" fmla="*/ 0 h 1143000"/>
                <a:gd name="connsiteX0" fmla="*/ 581025 w 1149350"/>
                <a:gd name="connsiteY0" fmla="*/ 0 h 1127125"/>
                <a:gd name="connsiteX1" fmla="*/ 581025 w 1149350"/>
                <a:gd name="connsiteY1" fmla="*/ 314325 h 1127125"/>
                <a:gd name="connsiteX2" fmla="*/ 768350 w 1149350"/>
                <a:gd name="connsiteY2" fmla="*/ 377825 h 1127125"/>
                <a:gd name="connsiteX3" fmla="*/ 768350 w 1149350"/>
                <a:gd name="connsiteY3" fmla="*/ 568325 h 1127125"/>
                <a:gd name="connsiteX4" fmla="*/ 0 w 1149350"/>
                <a:gd name="connsiteY4" fmla="*/ 635000 h 1127125"/>
                <a:gd name="connsiteX5" fmla="*/ 6350 w 1149350"/>
                <a:gd name="connsiteY5" fmla="*/ 1127125 h 1127125"/>
                <a:gd name="connsiteX6" fmla="*/ 215900 w 1149350"/>
                <a:gd name="connsiteY6" fmla="*/ 1123950 h 1127125"/>
                <a:gd name="connsiteX7" fmla="*/ 222250 w 1149350"/>
                <a:gd name="connsiteY7" fmla="*/ 676275 h 1127125"/>
                <a:gd name="connsiteX8" fmla="*/ 1139825 w 1149350"/>
                <a:gd name="connsiteY8" fmla="*/ 584200 h 1127125"/>
                <a:gd name="connsiteX9" fmla="*/ 1149350 w 1149350"/>
                <a:gd name="connsiteY9" fmla="*/ 349250 h 1127125"/>
                <a:gd name="connsiteX10" fmla="*/ 800100 w 1149350"/>
                <a:gd name="connsiteY10" fmla="*/ 260350 h 1127125"/>
                <a:gd name="connsiteX11" fmla="*/ 800100 w 1149350"/>
                <a:gd name="connsiteY11" fmla="*/ 0 h 1127125"/>
                <a:gd name="connsiteX12" fmla="*/ 581025 w 1149350"/>
                <a:gd name="connsiteY12" fmla="*/ 0 h 1127125"/>
                <a:gd name="connsiteX0" fmla="*/ 581025 w 1149350"/>
                <a:gd name="connsiteY0" fmla="*/ 0 h 1127125"/>
                <a:gd name="connsiteX1" fmla="*/ 581025 w 1149350"/>
                <a:gd name="connsiteY1" fmla="*/ 314325 h 1127125"/>
                <a:gd name="connsiteX2" fmla="*/ 768350 w 1149350"/>
                <a:gd name="connsiteY2" fmla="*/ 377825 h 1127125"/>
                <a:gd name="connsiteX3" fmla="*/ 768350 w 1149350"/>
                <a:gd name="connsiteY3" fmla="*/ 568325 h 1127125"/>
                <a:gd name="connsiteX4" fmla="*/ 0 w 1149350"/>
                <a:gd name="connsiteY4" fmla="*/ 635000 h 1127125"/>
                <a:gd name="connsiteX5" fmla="*/ 6350 w 1149350"/>
                <a:gd name="connsiteY5" fmla="*/ 1127125 h 1127125"/>
                <a:gd name="connsiteX6" fmla="*/ 215900 w 1149350"/>
                <a:gd name="connsiteY6" fmla="*/ 1123950 h 1127125"/>
                <a:gd name="connsiteX7" fmla="*/ 222250 w 1149350"/>
                <a:gd name="connsiteY7" fmla="*/ 676275 h 1127125"/>
                <a:gd name="connsiteX8" fmla="*/ 1139825 w 1149350"/>
                <a:gd name="connsiteY8" fmla="*/ 584200 h 1127125"/>
                <a:gd name="connsiteX9" fmla="*/ 1149350 w 1149350"/>
                <a:gd name="connsiteY9" fmla="*/ 349250 h 1127125"/>
                <a:gd name="connsiteX10" fmla="*/ 800100 w 1149350"/>
                <a:gd name="connsiteY10" fmla="*/ 260350 h 1127125"/>
                <a:gd name="connsiteX11" fmla="*/ 800100 w 1149350"/>
                <a:gd name="connsiteY11" fmla="*/ 6350 h 1127125"/>
                <a:gd name="connsiteX12" fmla="*/ 581025 w 1149350"/>
                <a:gd name="connsiteY12" fmla="*/ 0 h 1127125"/>
                <a:gd name="connsiteX0" fmla="*/ 581025 w 1149350"/>
                <a:gd name="connsiteY0" fmla="*/ 0 h 1120775"/>
                <a:gd name="connsiteX1" fmla="*/ 581025 w 1149350"/>
                <a:gd name="connsiteY1" fmla="*/ 307975 h 1120775"/>
                <a:gd name="connsiteX2" fmla="*/ 768350 w 1149350"/>
                <a:gd name="connsiteY2" fmla="*/ 371475 h 1120775"/>
                <a:gd name="connsiteX3" fmla="*/ 768350 w 1149350"/>
                <a:gd name="connsiteY3" fmla="*/ 561975 h 1120775"/>
                <a:gd name="connsiteX4" fmla="*/ 0 w 1149350"/>
                <a:gd name="connsiteY4" fmla="*/ 628650 h 1120775"/>
                <a:gd name="connsiteX5" fmla="*/ 6350 w 1149350"/>
                <a:gd name="connsiteY5" fmla="*/ 1120775 h 1120775"/>
                <a:gd name="connsiteX6" fmla="*/ 215900 w 1149350"/>
                <a:gd name="connsiteY6" fmla="*/ 1117600 h 1120775"/>
                <a:gd name="connsiteX7" fmla="*/ 222250 w 1149350"/>
                <a:gd name="connsiteY7" fmla="*/ 669925 h 1120775"/>
                <a:gd name="connsiteX8" fmla="*/ 1139825 w 1149350"/>
                <a:gd name="connsiteY8" fmla="*/ 577850 h 1120775"/>
                <a:gd name="connsiteX9" fmla="*/ 1149350 w 1149350"/>
                <a:gd name="connsiteY9" fmla="*/ 342900 h 1120775"/>
                <a:gd name="connsiteX10" fmla="*/ 800100 w 1149350"/>
                <a:gd name="connsiteY10" fmla="*/ 254000 h 1120775"/>
                <a:gd name="connsiteX11" fmla="*/ 800100 w 1149350"/>
                <a:gd name="connsiteY11" fmla="*/ 0 h 1120775"/>
                <a:gd name="connsiteX12" fmla="*/ 581025 w 1149350"/>
                <a:gd name="connsiteY12" fmla="*/ 0 h 1120775"/>
                <a:gd name="connsiteX0" fmla="*/ 581025 w 1149350"/>
                <a:gd name="connsiteY0" fmla="*/ 0 h 1120775"/>
                <a:gd name="connsiteX1" fmla="*/ 581025 w 1149350"/>
                <a:gd name="connsiteY1" fmla="*/ 307975 h 1120775"/>
                <a:gd name="connsiteX2" fmla="*/ 768350 w 1149350"/>
                <a:gd name="connsiteY2" fmla="*/ 371475 h 1120775"/>
                <a:gd name="connsiteX3" fmla="*/ 768350 w 1149350"/>
                <a:gd name="connsiteY3" fmla="*/ 561975 h 1120775"/>
                <a:gd name="connsiteX4" fmla="*/ 0 w 1149350"/>
                <a:gd name="connsiteY4" fmla="*/ 628650 h 1120775"/>
                <a:gd name="connsiteX5" fmla="*/ 6350 w 1149350"/>
                <a:gd name="connsiteY5" fmla="*/ 1120775 h 1120775"/>
                <a:gd name="connsiteX6" fmla="*/ 215900 w 1149350"/>
                <a:gd name="connsiteY6" fmla="*/ 1117600 h 1120775"/>
                <a:gd name="connsiteX7" fmla="*/ 266700 w 1149350"/>
                <a:gd name="connsiteY7" fmla="*/ 666750 h 1120775"/>
                <a:gd name="connsiteX8" fmla="*/ 1139825 w 1149350"/>
                <a:gd name="connsiteY8" fmla="*/ 577850 h 1120775"/>
                <a:gd name="connsiteX9" fmla="*/ 1149350 w 1149350"/>
                <a:gd name="connsiteY9" fmla="*/ 342900 h 1120775"/>
                <a:gd name="connsiteX10" fmla="*/ 800100 w 1149350"/>
                <a:gd name="connsiteY10" fmla="*/ 254000 h 1120775"/>
                <a:gd name="connsiteX11" fmla="*/ 800100 w 1149350"/>
                <a:gd name="connsiteY11" fmla="*/ 0 h 1120775"/>
                <a:gd name="connsiteX12" fmla="*/ 581025 w 1149350"/>
                <a:gd name="connsiteY12" fmla="*/ 0 h 1120775"/>
                <a:gd name="connsiteX0" fmla="*/ 581025 w 1149350"/>
                <a:gd name="connsiteY0" fmla="*/ 0 h 1120775"/>
                <a:gd name="connsiteX1" fmla="*/ 581025 w 1149350"/>
                <a:gd name="connsiteY1" fmla="*/ 307975 h 1120775"/>
                <a:gd name="connsiteX2" fmla="*/ 768350 w 1149350"/>
                <a:gd name="connsiteY2" fmla="*/ 371475 h 1120775"/>
                <a:gd name="connsiteX3" fmla="*/ 768350 w 1149350"/>
                <a:gd name="connsiteY3" fmla="*/ 561975 h 1120775"/>
                <a:gd name="connsiteX4" fmla="*/ 0 w 1149350"/>
                <a:gd name="connsiteY4" fmla="*/ 628650 h 1120775"/>
                <a:gd name="connsiteX5" fmla="*/ 6350 w 1149350"/>
                <a:gd name="connsiteY5" fmla="*/ 1120775 h 1120775"/>
                <a:gd name="connsiteX6" fmla="*/ 260350 w 1149350"/>
                <a:gd name="connsiteY6" fmla="*/ 1117600 h 1120775"/>
                <a:gd name="connsiteX7" fmla="*/ 266700 w 1149350"/>
                <a:gd name="connsiteY7" fmla="*/ 666750 h 1120775"/>
                <a:gd name="connsiteX8" fmla="*/ 1139825 w 1149350"/>
                <a:gd name="connsiteY8" fmla="*/ 577850 h 1120775"/>
                <a:gd name="connsiteX9" fmla="*/ 1149350 w 1149350"/>
                <a:gd name="connsiteY9" fmla="*/ 342900 h 1120775"/>
                <a:gd name="connsiteX10" fmla="*/ 800100 w 1149350"/>
                <a:gd name="connsiteY10" fmla="*/ 254000 h 1120775"/>
                <a:gd name="connsiteX11" fmla="*/ 800100 w 1149350"/>
                <a:gd name="connsiteY11" fmla="*/ 0 h 1120775"/>
                <a:gd name="connsiteX12" fmla="*/ 581025 w 1149350"/>
                <a:gd name="connsiteY12" fmla="*/ 0 h 1120775"/>
                <a:gd name="connsiteX0" fmla="*/ 581025 w 1149350"/>
                <a:gd name="connsiteY0" fmla="*/ 0 h 1120775"/>
                <a:gd name="connsiteX1" fmla="*/ 581025 w 1149350"/>
                <a:gd name="connsiteY1" fmla="*/ 307975 h 1120775"/>
                <a:gd name="connsiteX2" fmla="*/ 768350 w 1149350"/>
                <a:gd name="connsiteY2" fmla="*/ 371475 h 1120775"/>
                <a:gd name="connsiteX3" fmla="*/ 768350 w 1149350"/>
                <a:gd name="connsiteY3" fmla="*/ 561975 h 1120775"/>
                <a:gd name="connsiteX4" fmla="*/ 0 w 1149350"/>
                <a:gd name="connsiteY4" fmla="*/ 628650 h 1120775"/>
                <a:gd name="connsiteX5" fmla="*/ 6350 w 1149350"/>
                <a:gd name="connsiteY5" fmla="*/ 1120775 h 1120775"/>
                <a:gd name="connsiteX6" fmla="*/ 269875 w 1149350"/>
                <a:gd name="connsiteY6" fmla="*/ 1117600 h 1120775"/>
                <a:gd name="connsiteX7" fmla="*/ 266700 w 1149350"/>
                <a:gd name="connsiteY7" fmla="*/ 666750 h 1120775"/>
                <a:gd name="connsiteX8" fmla="*/ 1139825 w 1149350"/>
                <a:gd name="connsiteY8" fmla="*/ 577850 h 1120775"/>
                <a:gd name="connsiteX9" fmla="*/ 1149350 w 1149350"/>
                <a:gd name="connsiteY9" fmla="*/ 342900 h 1120775"/>
                <a:gd name="connsiteX10" fmla="*/ 800100 w 1149350"/>
                <a:gd name="connsiteY10" fmla="*/ 254000 h 1120775"/>
                <a:gd name="connsiteX11" fmla="*/ 800100 w 1149350"/>
                <a:gd name="connsiteY11" fmla="*/ 0 h 1120775"/>
                <a:gd name="connsiteX12" fmla="*/ 581025 w 1149350"/>
                <a:gd name="connsiteY12" fmla="*/ 0 h 1120775"/>
                <a:gd name="connsiteX0" fmla="*/ 593908 w 1162233"/>
                <a:gd name="connsiteY0" fmla="*/ 0 h 1120775"/>
                <a:gd name="connsiteX1" fmla="*/ 593908 w 1162233"/>
                <a:gd name="connsiteY1" fmla="*/ 307975 h 1120775"/>
                <a:gd name="connsiteX2" fmla="*/ 781233 w 1162233"/>
                <a:gd name="connsiteY2" fmla="*/ 371475 h 1120775"/>
                <a:gd name="connsiteX3" fmla="*/ 781233 w 1162233"/>
                <a:gd name="connsiteY3" fmla="*/ 561975 h 1120775"/>
                <a:gd name="connsiteX4" fmla="*/ 12883 w 1162233"/>
                <a:gd name="connsiteY4" fmla="*/ 628650 h 1120775"/>
                <a:gd name="connsiteX5" fmla="*/ 183 w 1162233"/>
                <a:gd name="connsiteY5" fmla="*/ 1120775 h 1120775"/>
                <a:gd name="connsiteX6" fmla="*/ 282758 w 1162233"/>
                <a:gd name="connsiteY6" fmla="*/ 1117600 h 1120775"/>
                <a:gd name="connsiteX7" fmla="*/ 279583 w 1162233"/>
                <a:gd name="connsiteY7" fmla="*/ 666750 h 1120775"/>
                <a:gd name="connsiteX8" fmla="*/ 1152708 w 1162233"/>
                <a:gd name="connsiteY8" fmla="*/ 577850 h 1120775"/>
                <a:gd name="connsiteX9" fmla="*/ 1162233 w 1162233"/>
                <a:gd name="connsiteY9" fmla="*/ 342900 h 1120775"/>
                <a:gd name="connsiteX10" fmla="*/ 812983 w 1162233"/>
                <a:gd name="connsiteY10" fmla="*/ 254000 h 1120775"/>
                <a:gd name="connsiteX11" fmla="*/ 812983 w 1162233"/>
                <a:gd name="connsiteY11" fmla="*/ 0 h 1120775"/>
                <a:gd name="connsiteX12" fmla="*/ 593908 w 1162233"/>
                <a:gd name="connsiteY12" fmla="*/ 0 h 1120775"/>
                <a:gd name="connsiteX0" fmla="*/ 615950 w 1184275"/>
                <a:gd name="connsiteY0" fmla="*/ 0 h 1120775"/>
                <a:gd name="connsiteX1" fmla="*/ 615950 w 1184275"/>
                <a:gd name="connsiteY1" fmla="*/ 307975 h 1120775"/>
                <a:gd name="connsiteX2" fmla="*/ 803275 w 1184275"/>
                <a:gd name="connsiteY2" fmla="*/ 371475 h 1120775"/>
                <a:gd name="connsiteX3" fmla="*/ 803275 w 1184275"/>
                <a:gd name="connsiteY3" fmla="*/ 561975 h 1120775"/>
                <a:gd name="connsiteX4" fmla="*/ 0 w 1184275"/>
                <a:gd name="connsiteY4" fmla="*/ 641350 h 1120775"/>
                <a:gd name="connsiteX5" fmla="*/ 22225 w 1184275"/>
                <a:gd name="connsiteY5" fmla="*/ 1120775 h 1120775"/>
                <a:gd name="connsiteX6" fmla="*/ 304800 w 1184275"/>
                <a:gd name="connsiteY6" fmla="*/ 1117600 h 1120775"/>
                <a:gd name="connsiteX7" fmla="*/ 301625 w 1184275"/>
                <a:gd name="connsiteY7" fmla="*/ 666750 h 1120775"/>
                <a:gd name="connsiteX8" fmla="*/ 1174750 w 1184275"/>
                <a:gd name="connsiteY8" fmla="*/ 577850 h 1120775"/>
                <a:gd name="connsiteX9" fmla="*/ 1184275 w 1184275"/>
                <a:gd name="connsiteY9" fmla="*/ 342900 h 1120775"/>
                <a:gd name="connsiteX10" fmla="*/ 835025 w 1184275"/>
                <a:gd name="connsiteY10" fmla="*/ 254000 h 1120775"/>
                <a:gd name="connsiteX11" fmla="*/ 835025 w 1184275"/>
                <a:gd name="connsiteY11" fmla="*/ 0 h 1120775"/>
                <a:gd name="connsiteX12" fmla="*/ 615950 w 1184275"/>
                <a:gd name="connsiteY12" fmla="*/ 0 h 1120775"/>
                <a:gd name="connsiteX0" fmla="*/ 600075 w 1168400"/>
                <a:gd name="connsiteY0" fmla="*/ 0 h 1120775"/>
                <a:gd name="connsiteX1" fmla="*/ 600075 w 1168400"/>
                <a:gd name="connsiteY1" fmla="*/ 307975 h 1120775"/>
                <a:gd name="connsiteX2" fmla="*/ 787400 w 1168400"/>
                <a:gd name="connsiteY2" fmla="*/ 371475 h 1120775"/>
                <a:gd name="connsiteX3" fmla="*/ 787400 w 1168400"/>
                <a:gd name="connsiteY3" fmla="*/ 561975 h 1120775"/>
                <a:gd name="connsiteX4" fmla="*/ 0 w 1168400"/>
                <a:gd name="connsiteY4" fmla="*/ 644525 h 1120775"/>
                <a:gd name="connsiteX5" fmla="*/ 6350 w 1168400"/>
                <a:gd name="connsiteY5" fmla="*/ 1120775 h 1120775"/>
                <a:gd name="connsiteX6" fmla="*/ 288925 w 1168400"/>
                <a:gd name="connsiteY6" fmla="*/ 1117600 h 1120775"/>
                <a:gd name="connsiteX7" fmla="*/ 285750 w 1168400"/>
                <a:gd name="connsiteY7" fmla="*/ 666750 h 1120775"/>
                <a:gd name="connsiteX8" fmla="*/ 1158875 w 1168400"/>
                <a:gd name="connsiteY8" fmla="*/ 577850 h 1120775"/>
                <a:gd name="connsiteX9" fmla="*/ 1168400 w 1168400"/>
                <a:gd name="connsiteY9" fmla="*/ 342900 h 1120775"/>
                <a:gd name="connsiteX10" fmla="*/ 819150 w 1168400"/>
                <a:gd name="connsiteY10" fmla="*/ 254000 h 1120775"/>
                <a:gd name="connsiteX11" fmla="*/ 819150 w 1168400"/>
                <a:gd name="connsiteY11" fmla="*/ 0 h 1120775"/>
                <a:gd name="connsiteX12" fmla="*/ 600075 w 1168400"/>
                <a:gd name="connsiteY12" fmla="*/ 0 h 1120775"/>
                <a:gd name="connsiteX0" fmla="*/ 606706 w 1175031"/>
                <a:gd name="connsiteY0" fmla="*/ 0 h 1120775"/>
                <a:gd name="connsiteX1" fmla="*/ 606706 w 1175031"/>
                <a:gd name="connsiteY1" fmla="*/ 307975 h 1120775"/>
                <a:gd name="connsiteX2" fmla="*/ 794031 w 1175031"/>
                <a:gd name="connsiteY2" fmla="*/ 371475 h 1120775"/>
                <a:gd name="connsiteX3" fmla="*/ 794031 w 1175031"/>
                <a:gd name="connsiteY3" fmla="*/ 561975 h 1120775"/>
                <a:gd name="connsiteX4" fmla="*/ 6631 w 1175031"/>
                <a:gd name="connsiteY4" fmla="*/ 644525 h 1120775"/>
                <a:gd name="connsiteX5" fmla="*/ 281 w 1175031"/>
                <a:gd name="connsiteY5" fmla="*/ 1120775 h 1120775"/>
                <a:gd name="connsiteX6" fmla="*/ 295556 w 1175031"/>
                <a:gd name="connsiteY6" fmla="*/ 1117600 h 1120775"/>
                <a:gd name="connsiteX7" fmla="*/ 292381 w 1175031"/>
                <a:gd name="connsiteY7" fmla="*/ 666750 h 1120775"/>
                <a:gd name="connsiteX8" fmla="*/ 1165506 w 1175031"/>
                <a:gd name="connsiteY8" fmla="*/ 577850 h 1120775"/>
                <a:gd name="connsiteX9" fmla="*/ 1175031 w 1175031"/>
                <a:gd name="connsiteY9" fmla="*/ 342900 h 1120775"/>
                <a:gd name="connsiteX10" fmla="*/ 825781 w 1175031"/>
                <a:gd name="connsiteY10" fmla="*/ 254000 h 1120775"/>
                <a:gd name="connsiteX11" fmla="*/ 825781 w 1175031"/>
                <a:gd name="connsiteY11" fmla="*/ 0 h 1120775"/>
                <a:gd name="connsiteX12" fmla="*/ 606706 w 1175031"/>
                <a:gd name="connsiteY12" fmla="*/ 0 h 1120775"/>
                <a:gd name="connsiteX0" fmla="*/ 606706 w 1175031"/>
                <a:gd name="connsiteY0" fmla="*/ 0 h 1120775"/>
                <a:gd name="connsiteX1" fmla="*/ 606706 w 1175031"/>
                <a:gd name="connsiteY1" fmla="*/ 307975 h 1120775"/>
                <a:gd name="connsiteX2" fmla="*/ 794031 w 1175031"/>
                <a:gd name="connsiteY2" fmla="*/ 371475 h 1120775"/>
                <a:gd name="connsiteX3" fmla="*/ 794031 w 1175031"/>
                <a:gd name="connsiteY3" fmla="*/ 561975 h 1120775"/>
                <a:gd name="connsiteX4" fmla="*/ 6631 w 1175031"/>
                <a:gd name="connsiteY4" fmla="*/ 644525 h 1120775"/>
                <a:gd name="connsiteX5" fmla="*/ 281 w 1175031"/>
                <a:gd name="connsiteY5" fmla="*/ 1120775 h 1120775"/>
                <a:gd name="connsiteX6" fmla="*/ 295556 w 1175031"/>
                <a:gd name="connsiteY6" fmla="*/ 1117600 h 1120775"/>
                <a:gd name="connsiteX7" fmla="*/ 292381 w 1175031"/>
                <a:gd name="connsiteY7" fmla="*/ 666750 h 1120775"/>
                <a:gd name="connsiteX8" fmla="*/ 1165506 w 1175031"/>
                <a:gd name="connsiteY8" fmla="*/ 577850 h 1120775"/>
                <a:gd name="connsiteX9" fmla="*/ 1175031 w 1175031"/>
                <a:gd name="connsiteY9" fmla="*/ 342900 h 1120775"/>
                <a:gd name="connsiteX10" fmla="*/ 825781 w 1175031"/>
                <a:gd name="connsiteY10" fmla="*/ 254000 h 1120775"/>
                <a:gd name="connsiteX11" fmla="*/ 825781 w 1175031"/>
                <a:gd name="connsiteY11" fmla="*/ 0 h 1120775"/>
                <a:gd name="connsiteX12" fmla="*/ 606706 w 1175031"/>
                <a:gd name="connsiteY12" fmla="*/ 0 h 1120775"/>
                <a:gd name="connsiteX0" fmla="*/ 606706 w 1175031"/>
                <a:gd name="connsiteY0" fmla="*/ 0 h 1120775"/>
                <a:gd name="connsiteX1" fmla="*/ 606706 w 1175031"/>
                <a:gd name="connsiteY1" fmla="*/ 307975 h 1120775"/>
                <a:gd name="connsiteX2" fmla="*/ 794031 w 1175031"/>
                <a:gd name="connsiteY2" fmla="*/ 371475 h 1120775"/>
                <a:gd name="connsiteX3" fmla="*/ 794031 w 1175031"/>
                <a:gd name="connsiteY3" fmla="*/ 561975 h 1120775"/>
                <a:gd name="connsiteX4" fmla="*/ 6631 w 1175031"/>
                <a:gd name="connsiteY4" fmla="*/ 644525 h 1120775"/>
                <a:gd name="connsiteX5" fmla="*/ 281 w 1175031"/>
                <a:gd name="connsiteY5" fmla="*/ 1120775 h 1120775"/>
                <a:gd name="connsiteX6" fmla="*/ 295556 w 1175031"/>
                <a:gd name="connsiteY6" fmla="*/ 1117600 h 1120775"/>
                <a:gd name="connsiteX7" fmla="*/ 292381 w 1175031"/>
                <a:gd name="connsiteY7" fmla="*/ 666750 h 1120775"/>
                <a:gd name="connsiteX8" fmla="*/ 1165506 w 1175031"/>
                <a:gd name="connsiteY8" fmla="*/ 577850 h 1120775"/>
                <a:gd name="connsiteX9" fmla="*/ 1175031 w 1175031"/>
                <a:gd name="connsiteY9" fmla="*/ 342900 h 1120775"/>
                <a:gd name="connsiteX10" fmla="*/ 825781 w 1175031"/>
                <a:gd name="connsiteY10" fmla="*/ 254000 h 1120775"/>
                <a:gd name="connsiteX11" fmla="*/ 825781 w 1175031"/>
                <a:gd name="connsiteY11" fmla="*/ 0 h 1120775"/>
                <a:gd name="connsiteX12" fmla="*/ 606706 w 1175031"/>
                <a:gd name="connsiteY12" fmla="*/ 0 h 1120775"/>
                <a:gd name="connsiteX0" fmla="*/ 606706 w 1175031"/>
                <a:gd name="connsiteY0" fmla="*/ 0 h 1120775"/>
                <a:gd name="connsiteX1" fmla="*/ 606706 w 1175031"/>
                <a:gd name="connsiteY1" fmla="*/ 307975 h 1120775"/>
                <a:gd name="connsiteX2" fmla="*/ 794031 w 1175031"/>
                <a:gd name="connsiteY2" fmla="*/ 371475 h 1120775"/>
                <a:gd name="connsiteX3" fmla="*/ 794031 w 1175031"/>
                <a:gd name="connsiteY3" fmla="*/ 561975 h 1120775"/>
                <a:gd name="connsiteX4" fmla="*/ 6631 w 1175031"/>
                <a:gd name="connsiteY4" fmla="*/ 644525 h 1120775"/>
                <a:gd name="connsiteX5" fmla="*/ 281 w 1175031"/>
                <a:gd name="connsiteY5" fmla="*/ 1120775 h 1120775"/>
                <a:gd name="connsiteX6" fmla="*/ 295556 w 1175031"/>
                <a:gd name="connsiteY6" fmla="*/ 1117600 h 1120775"/>
                <a:gd name="connsiteX7" fmla="*/ 317781 w 1175031"/>
                <a:gd name="connsiteY7" fmla="*/ 682625 h 1120775"/>
                <a:gd name="connsiteX8" fmla="*/ 1165506 w 1175031"/>
                <a:gd name="connsiteY8" fmla="*/ 577850 h 1120775"/>
                <a:gd name="connsiteX9" fmla="*/ 1175031 w 1175031"/>
                <a:gd name="connsiteY9" fmla="*/ 342900 h 1120775"/>
                <a:gd name="connsiteX10" fmla="*/ 825781 w 1175031"/>
                <a:gd name="connsiteY10" fmla="*/ 254000 h 1120775"/>
                <a:gd name="connsiteX11" fmla="*/ 825781 w 1175031"/>
                <a:gd name="connsiteY11" fmla="*/ 0 h 1120775"/>
                <a:gd name="connsiteX12" fmla="*/ 606706 w 1175031"/>
                <a:gd name="connsiteY12" fmla="*/ 0 h 1120775"/>
                <a:gd name="connsiteX0" fmla="*/ 673372 w 1241697"/>
                <a:gd name="connsiteY0" fmla="*/ 0 h 1120775"/>
                <a:gd name="connsiteX1" fmla="*/ 673372 w 1241697"/>
                <a:gd name="connsiteY1" fmla="*/ 307975 h 1120775"/>
                <a:gd name="connsiteX2" fmla="*/ 860697 w 1241697"/>
                <a:gd name="connsiteY2" fmla="*/ 371475 h 1120775"/>
                <a:gd name="connsiteX3" fmla="*/ 860697 w 1241697"/>
                <a:gd name="connsiteY3" fmla="*/ 561975 h 1120775"/>
                <a:gd name="connsiteX4" fmla="*/ 73297 w 1241697"/>
                <a:gd name="connsiteY4" fmla="*/ 644525 h 1120775"/>
                <a:gd name="connsiteX5" fmla="*/ 66947 w 1241697"/>
                <a:gd name="connsiteY5" fmla="*/ 1120775 h 1120775"/>
                <a:gd name="connsiteX6" fmla="*/ 362222 w 1241697"/>
                <a:gd name="connsiteY6" fmla="*/ 1117600 h 1120775"/>
                <a:gd name="connsiteX7" fmla="*/ 384447 w 1241697"/>
                <a:gd name="connsiteY7" fmla="*/ 682625 h 1120775"/>
                <a:gd name="connsiteX8" fmla="*/ 1232172 w 1241697"/>
                <a:gd name="connsiteY8" fmla="*/ 577850 h 1120775"/>
                <a:gd name="connsiteX9" fmla="*/ 1241697 w 1241697"/>
                <a:gd name="connsiteY9" fmla="*/ 342900 h 1120775"/>
                <a:gd name="connsiteX10" fmla="*/ 892447 w 1241697"/>
                <a:gd name="connsiteY10" fmla="*/ 254000 h 1120775"/>
                <a:gd name="connsiteX11" fmla="*/ 892447 w 1241697"/>
                <a:gd name="connsiteY11" fmla="*/ 0 h 1120775"/>
                <a:gd name="connsiteX12" fmla="*/ 673372 w 1241697"/>
                <a:gd name="connsiteY12" fmla="*/ 0 h 1120775"/>
                <a:gd name="connsiteX0" fmla="*/ 628785 w 1197110"/>
                <a:gd name="connsiteY0" fmla="*/ 0 h 1120775"/>
                <a:gd name="connsiteX1" fmla="*/ 628785 w 1197110"/>
                <a:gd name="connsiteY1" fmla="*/ 307975 h 1120775"/>
                <a:gd name="connsiteX2" fmla="*/ 816110 w 1197110"/>
                <a:gd name="connsiteY2" fmla="*/ 371475 h 1120775"/>
                <a:gd name="connsiteX3" fmla="*/ 816110 w 1197110"/>
                <a:gd name="connsiteY3" fmla="*/ 561975 h 1120775"/>
                <a:gd name="connsiteX4" fmla="*/ 28710 w 1197110"/>
                <a:gd name="connsiteY4" fmla="*/ 644525 h 1120775"/>
                <a:gd name="connsiteX5" fmla="*/ 22360 w 1197110"/>
                <a:gd name="connsiteY5" fmla="*/ 1120775 h 1120775"/>
                <a:gd name="connsiteX6" fmla="*/ 317635 w 1197110"/>
                <a:gd name="connsiteY6" fmla="*/ 1117600 h 1120775"/>
                <a:gd name="connsiteX7" fmla="*/ 339860 w 1197110"/>
                <a:gd name="connsiteY7" fmla="*/ 682625 h 1120775"/>
                <a:gd name="connsiteX8" fmla="*/ 1187585 w 1197110"/>
                <a:gd name="connsiteY8" fmla="*/ 577850 h 1120775"/>
                <a:gd name="connsiteX9" fmla="*/ 1197110 w 1197110"/>
                <a:gd name="connsiteY9" fmla="*/ 342900 h 1120775"/>
                <a:gd name="connsiteX10" fmla="*/ 847860 w 1197110"/>
                <a:gd name="connsiteY10" fmla="*/ 254000 h 1120775"/>
                <a:gd name="connsiteX11" fmla="*/ 847860 w 1197110"/>
                <a:gd name="connsiteY11" fmla="*/ 0 h 1120775"/>
                <a:gd name="connsiteX12" fmla="*/ 628785 w 1197110"/>
                <a:gd name="connsiteY12" fmla="*/ 0 h 1120775"/>
                <a:gd name="connsiteX0" fmla="*/ 640079 w 1208404"/>
                <a:gd name="connsiteY0" fmla="*/ 0 h 1120775"/>
                <a:gd name="connsiteX1" fmla="*/ 640079 w 1208404"/>
                <a:gd name="connsiteY1" fmla="*/ 307975 h 1120775"/>
                <a:gd name="connsiteX2" fmla="*/ 827404 w 1208404"/>
                <a:gd name="connsiteY2" fmla="*/ 371475 h 1120775"/>
                <a:gd name="connsiteX3" fmla="*/ 827404 w 1208404"/>
                <a:gd name="connsiteY3" fmla="*/ 561975 h 1120775"/>
                <a:gd name="connsiteX4" fmla="*/ 40004 w 1208404"/>
                <a:gd name="connsiteY4" fmla="*/ 644525 h 1120775"/>
                <a:gd name="connsiteX5" fmla="*/ 33654 w 1208404"/>
                <a:gd name="connsiteY5" fmla="*/ 1120775 h 1120775"/>
                <a:gd name="connsiteX6" fmla="*/ 328929 w 1208404"/>
                <a:gd name="connsiteY6" fmla="*/ 1117600 h 1120775"/>
                <a:gd name="connsiteX7" fmla="*/ 351154 w 1208404"/>
                <a:gd name="connsiteY7" fmla="*/ 682625 h 1120775"/>
                <a:gd name="connsiteX8" fmla="*/ 1198879 w 1208404"/>
                <a:gd name="connsiteY8" fmla="*/ 577850 h 1120775"/>
                <a:gd name="connsiteX9" fmla="*/ 1208404 w 1208404"/>
                <a:gd name="connsiteY9" fmla="*/ 342900 h 1120775"/>
                <a:gd name="connsiteX10" fmla="*/ 859154 w 1208404"/>
                <a:gd name="connsiteY10" fmla="*/ 254000 h 1120775"/>
                <a:gd name="connsiteX11" fmla="*/ 859154 w 1208404"/>
                <a:gd name="connsiteY11" fmla="*/ 0 h 1120775"/>
                <a:gd name="connsiteX12" fmla="*/ 640079 w 1208404"/>
                <a:gd name="connsiteY12" fmla="*/ 0 h 1120775"/>
                <a:gd name="connsiteX0" fmla="*/ 640079 w 1208404"/>
                <a:gd name="connsiteY0" fmla="*/ 0 h 1120775"/>
                <a:gd name="connsiteX1" fmla="*/ 640079 w 1208404"/>
                <a:gd name="connsiteY1" fmla="*/ 307975 h 1120775"/>
                <a:gd name="connsiteX2" fmla="*/ 827404 w 1208404"/>
                <a:gd name="connsiteY2" fmla="*/ 371475 h 1120775"/>
                <a:gd name="connsiteX3" fmla="*/ 827404 w 1208404"/>
                <a:gd name="connsiteY3" fmla="*/ 561975 h 1120775"/>
                <a:gd name="connsiteX4" fmla="*/ 40004 w 1208404"/>
                <a:gd name="connsiteY4" fmla="*/ 644525 h 1120775"/>
                <a:gd name="connsiteX5" fmla="*/ 33654 w 1208404"/>
                <a:gd name="connsiteY5" fmla="*/ 1120775 h 1120775"/>
                <a:gd name="connsiteX6" fmla="*/ 328929 w 1208404"/>
                <a:gd name="connsiteY6" fmla="*/ 1117600 h 1120775"/>
                <a:gd name="connsiteX7" fmla="*/ 351154 w 1208404"/>
                <a:gd name="connsiteY7" fmla="*/ 682625 h 1120775"/>
                <a:gd name="connsiteX8" fmla="*/ 1198879 w 1208404"/>
                <a:gd name="connsiteY8" fmla="*/ 577850 h 1120775"/>
                <a:gd name="connsiteX9" fmla="*/ 1208404 w 1208404"/>
                <a:gd name="connsiteY9" fmla="*/ 342900 h 1120775"/>
                <a:gd name="connsiteX10" fmla="*/ 859154 w 1208404"/>
                <a:gd name="connsiteY10" fmla="*/ 254000 h 1120775"/>
                <a:gd name="connsiteX11" fmla="*/ 859154 w 1208404"/>
                <a:gd name="connsiteY11" fmla="*/ 0 h 1120775"/>
                <a:gd name="connsiteX12" fmla="*/ 640079 w 1208404"/>
                <a:gd name="connsiteY12" fmla="*/ 0 h 1120775"/>
                <a:gd name="connsiteX0" fmla="*/ 640079 w 1208404"/>
                <a:gd name="connsiteY0" fmla="*/ 0 h 1120775"/>
                <a:gd name="connsiteX1" fmla="*/ 640079 w 1208404"/>
                <a:gd name="connsiteY1" fmla="*/ 307975 h 1120775"/>
                <a:gd name="connsiteX2" fmla="*/ 827404 w 1208404"/>
                <a:gd name="connsiteY2" fmla="*/ 371475 h 1120775"/>
                <a:gd name="connsiteX3" fmla="*/ 827404 w 1208404"/>
                <a:gd name="connsiteY3" fmla="*/ 561975 h 1120775"/>
                <a:gd name="connsiteX4" fmla="*/ 40004 w 1208404"/>
                <a:gd name="connsiteY4" fmla="*/ 644525 h 1120775"/>
                <a:gd name="connsiteX5" fmla="*/ 33654 w 1208404"/>
                <a:gd name="connsiteY5" fmla="*/ 1120775 h 1120775"/>
                <a:gd name="connsiteX6" fmla="*/ 328929 w 1208404"/>
                <a:gd name="connsiteY6" fmla="*/ 1117600 h 1120775"/>
                <a:gd name="connsiteX7" fmla="*/ 351154 w 1208404"/>
                <a:gd name="connsiteY7" fmla="*/ 682625 h 1120775"/>
                <a:gd name="connsiteX8" fmla="*/ 1198879 w 1208404"/>
                <a:gd name="connsiteY8" fmla="*/ 577850 h 1120775"/>
                <a:gd name="connsiteX9" fmla="*/ 1208404 w 1208404"/>
                <a:gd name="connsiteY9" fmla="*/ 342900 h 1120775"/>
                <a:gd name="connsiteX10" fmla="*/ 859154 w 1208404"/>
                <a:gd name="connsiteY10" fmla="*/ 254000 h 1120775"/>
                <a:gd name="connsiteX11" fmla="*/ 859154 w 1208404"/>
                <a:gd name="connsiteY11" fmla="*/ 0 h 1120775"/>
                <a:gd name="connsiteX12" fmla="*/ 640079 w 1208404"/>
                <a:gd name="connsiteY12" fmla="*/ 0 h 1120775"/>
                <a:gd name="connsiteX0" fmla="*/ 640079 w 1208404"/>
                <a:gd name="connsiteY0" fmla="*/ 0 h 1120775"/>
                <a:gd name="connsiteX1" fmla="*/ 640079 w 1208404"/>
                <a:gd name="connsiteY1" fmla="*/ 307975 h 1120775"/>
                <a:gd name="connsiteX2" fmla="*/ 827404 w 1208404"/>
                <a:gd name="connsiteY2" fmla="*/ 371475 h 1120775"/>
                <a:gd name="connsiteX3" fmla="*/ 827404 w 1208404"/>
                <a:gd name="connsiteY3" fmla="*/ 561975 h 1120775"/>
                <a:gd name="connsiteX4" fmla="*/ 40004 w 1208404"/>
                <a:gd name="connsiteY4" fmla="*/ 644525 h 1120775"/>
                <a:gd name="connsiteX5" fmla="*/ 33654 w 1208404"/>
                <a:gd name="connsiteY5" fmla="*/ 1120775 h 1120775"/>
                <a:gd name="connsiteX6" fmla="*/ 328929 w 1208404"/>
                <a:gd name="connsiteY6" fmla="*/ 1117600 h 1120775"/>
                <a:gd name="connsiteX7" fmla="*/ 351154 w 1208404"/>
                <a:gd name="connsiteY7" fmla="*/ 682625 h 1120775"/>
                <a:gd name="connsiteX8" fmla="*/ 1198879 w 1208404"/>
                <a:gd name="connsiteY8" fmla="*/ 577850 h 1120775"/>
                <a:gd name="connsiteX9" fmla="*/ 1208404 w 1208404"/>
                <a:gd name="connsiteY9" fmla="*/ 342900 h 1120775"/>
                <a:gd name="connsiteX10" fmla="*/ 859154 w 1208404"/>
                <a:gd name="connsiteY10" fmla="*/ 254000 h 1120775"/>
                <a:gd name="connsiteX11" fmla="*/ 859154 w 1208404"/>
                <a:gd name="connsiteY11" fmla="*/ 0 h 1120775"/>
                <a:gd name="connsiteX12" fmla="*/ 640079 w 1208404"/>
                <a:gd name="connsiteY12" fmla="*/ 0 h 1120775"/>
                <a:gd name="connsiteX0" fmla="*/ 640079 w 1208404"/>
                <a:gd name="connsiteY0" fmla="*/ 0 h 1120775"/>
                <a:gd name="connsiteX1" fmla="*/ 640079 w 1208404"/>
                <a:gd name="connsiteY1" fmla="*/ 307975 h 1120775"/>
                <a:gd name="connsiteX2" fmla="*/ 805179 w 1208404"/>
                <a:gd name="connsiteY2" fmla="*/ 371475 h 1120775"/>
                <a:gd name="connsiteX3" fmla="*/ 827404 w 1208404"/>
                <a:gd name="connsiteY3" fmla="*/ 561975 h 1120775"/>
                <a:gd name="connsiteX4" fmla="*/ 40004 w 1208404"/>
                <a:gd name="connsiteY4" fmla="*/ 644525 h 1120775"/>
                <a:gd name="connsiteX5" fmla="*/ 33654 w 1208404"/>
                <a:gd name="connsiteY5" fmla="*/ 1120775 h 1120775"/>
                <a:gd name="connsiteX6" fmla="*/ 328929 w 1208404"/>
                <a:gd name="connsiteY6" fmla="*/ 1117600 h 1120775"/>
                <a:gd name="connsiteX7" fmla="*/ 351154 w 1208404"/>
                <a:gd name="connsiteY7" fmla="*/ 682625 h 1120775"/>
                <a:gd name="connsiteX8" fmla="*/ 1198879 w 1208404"/>
                <a:gd name="connsiteY8" fmla="*/ 577850 h 1120775"/>
                <a:gd name="connsiteX9" fmla="*/ 1208404 w 1208404"/>
                <a:gd name="connsiteY9" fmla="*/ 342900 h 1120775"/>
                <a:gd name="connsiteX10" fmla="*/ 859154 w 1208404"/>
                <a:gd name="connsiteY10" fmla="*/ 254000 h 1120775"/>
                <a:gd name="connsiteX11" fmla="*/ 859154 w 1208404"/>
                <a:gd name="connsiteY11" fmla="*/ 0 h 1120775"/>
                <a:gd name="connsiteX12" fmla="*/ 640079 w 1208404"/>
                <a:gd name="connsiteY12" fmla="*/ 0 h 1120775"/>
                <a:gd name="connsiteX0" fmla="*/ 640079 w 1208404"/>
                <a:gd name="connsiteY0" fmla="*/ 0 h 1120775"/>
                <a:gd name="connsiteX1" fmla="*/ 640079 w 1208404"/>
                <a:gd name="connsiteY1" fmla="*/ 307975 h 1120775"/>
                <a:gd name="connsiteX2" fmla="*/ 805179 w 1208404"/>
                <a:gd name="connsiteY2" fmla="*/ 371475 h 1120775"/>
                <a:gd name="connsiteX3" fmla="*/ 827404 w 1208404"/>
                <a:gd name="connsiteY3" fmla="*/ 561975 h 1120775"/>
                <a:gd name="connsiteX4" fmla="*/ 40004 w 1208404"/>
                <a:gd name="connsiteY4" fmla="*/ 644525 h 1120775"/>
                <a:gd name="connsiteX5" fmla="*/ 33654 w 1208404"/>
                <a:gd name="connsiteY5" fmla="*/ 1120775 h 1120775"/>
                <a:gd name="connsiteX6" fmla="*/ 328929 w 1208404"/>
                <a:gd name="connsiteY6" fmla="*/ 1117600 h 1120775"/>
                <a:gd name="connsiteX7" fmla="*/ 351154 w 1208404"/>
                <a:gd name="connsiteY7" fmla="*/ 682625 h 1120775"/>
                <a:gd name="connsiteX8" fmla="*/ 1198879 w 1208404"/>
                <a:gd name="connsiteY8" fmla="*/ 577850 h 1120775"/>
                <a:gd name="connsiteX9" fmla="*/ 1208404 w 1208404"/>
                <a:gd name="connsiteY9" fmla="*/ 342900 h 1120775"/>
                <a:gd name="connsiteX10" fmla="*/ 859154 w 1208404"/>
                <a:gd name="connsiteY10" fmla="*/ 254000 h 1120775"/>
                <a:gd name="connsiteX11" fmla="*/ 859154 w 1208404"/>
                <a:gd name="connsiteY11" fmla="*/ 0 h 1120775"/>
                <a:gd name="connsiteX12" fmla="*/ 640079 w 1208404"/>
                <a:gd name="connsiteY12" fmla="*/ 0 h 1120775"/>
                <a:gd name="connsiteX0" fmla="*/ 640079 w 1208404"/>
                <a:gd name="connsiteY0" fmla="*/ 0 h 1120775"/>
                <a:gd name="connsiteX1" fmla="*/ 643254 w 1208404"/>
                <a:gd name="connsiteY1" fmla="*/ 273050 h 1120775"/>
                <a:gd name="connsiteX2" fmla="*/ 805179 w 1208404"/>
                <a:gd name="connsiteY2" fmla="*/ 371475 h 1120775"/>
                <a:gd name="connsiteX3" fmla="*/ 827404 w 1208404"/>
                <a:gd name="connsiteY3" fmla="*/ 561975 h 1120775"/>
                <a:gd name="connsiteX4" fmla="*/ 40004 w 1208404"/>
                <a:gd name="connsiteY4" fmla="*/ 644525 h 1120775"/>
                <a:gd name="connsiteX5" fmla="*/ 33654 w 1208404"/>
                <a:gd name="connsiteY5" fmla="*/ 1120775 h 1120775"/>
                <a:gd name="connsiteX6" fmla="*/ 328929 w 1208404"/>
                <a:gd name="connsiteY6" fmla="*/ 1117600 h 1120775"/>
                <a:gd name="connsiteX7" fmla="*/ 351154 w 1208404"/>
                <a:gd name="connsiteY7" fmla="*/ 682625 h 1120775"/>
                <a:gd name="connsiteX8" fmla="*/ 1198879 w 1208404"/>
                <a:gd name="connsiteY8" fmla="*/ 577850 h 1120775"/>
                <a:gd name="connsiteX9" fmla="*/ 1208404 w 1208404"/>
                <a:gd name="connsiteY9" fmla="*/ 342900 h 1120775"/>
                <a:gd name="connsiteX10" fmla="*/ 859154 w 1208404"/>
                <a:gd name="connsiteY10" fmla="*/ 254000 h 1120775"/>
                <a:gd name="connsiteX11" fmla="*/ 859154 w 1208404"/>
                <a:gd name="connsiteY11" fmla="*/ 0 h 1120775"/>
                <a:gd name="connsiteX12" fmla="*/ 640079 w 1208404"/>
                <a:gd name="connsiteY12" fmla="*/ 0 h 1120775"/>
                <a:gd name="connsiteX0" fmla="*/ 640079 w 1208404"/>
                <a:gd name="connsiteY0" fmla="*/ 0 h 1120775"/>
                <a:gd name="connsiteX1" fmla="*/ 643254 w 1208404"/>
                <a:gd name="connsiteY1" fmla="*/ 273050 h 1120775"/>
                <a:gd name="connsiteX2" fmla="*/ 805179 w 1208404"/>
                <a:gd name="connsiteY2" fmla="*/ 371475 h 1120775"/>
                <a:gd name="connsiteX3" fmla="*/ 827404 w 1208404"/>
                <a:gd name="connsiteY3" fmla="*/ 561975 h 1120775"/>
                <a:gd name="connsiteX4" fmla="*/ 40004 w 1208404"/>
                <a:gd name="connsiteY4" fmla="*/ 644525 h 1120775"/>
                <a:gd name="connsiteX5" fmla="*/ 33654 w 1208404"/>
                <a:gd name="connsiteY5" fmla="*/ 1120775 h 1120775"/>
                <a:gd name="connsiteX6" fmla="*/ 328929 w 1208404"/>
                <a:gd name="connsiteY6" fmla="*/ 1117600 h 1120775"/>
                <a:gd name="connsiteX7" fmla="*/ 351154 w 1208404"/>
                <a:gd name="connsiteY7" fmla="*/ 682625 h 1120775"/>
                <a:gd name="connsiteX8" fmla="*/ 1198879 w 1208404"/>
                <a:gd name="connsiteY8" fmla="*/ 577850 h 1120775"/>
                <a:gd name="connsiteX9" fmla="*/ 1208404 w 1208404"/>
                <a:gd name="connsiteY9" fmla="*/ 342900 h 1120775"/>
                <a:gd name="connsiteX10" fmla="*/ 859154 w 1208404"/>
                <a:gd name="connsiteY10" fmla="*/ 254000 h 1120775"/>
                <a:gd name="connsiteX11" fmla="*/ 859154 w 1208404"/>
                <a:gd name="connsiteY11" fmla="*/ 0 h 1120775"/>
                <a:gd name="connsiteX12" fmla="*/ 640079 w 1208404"/>
                <a:gd name="connsiteY12" fmla="*/ 0 h 1120775"/>
                <a:gd name="connsiteX0" fmla="*/ 669987 w 1238312"/>
                <a:gd name="connsiteY0" fmla="*/ 0 h 1120775"/>
                <a:gd name="connsiteX1" fmla="*/ 673162 w 1238312"/>
                <a:gd name="connsiteY1" fmla="*/ 273050 h 1120775"/>
                <a:gd name="connsiteX2" fmla="*/ 835087 w 1238312"/>
                <a:gd name="connsiteY2" fmla="*/ 371475 h 1120775"/>
                <a:gd name="connsiteX3" fmla="*/ 809687 w 1238312"/>
                <a:gd name="connsiteY3" fmla="*/ 536575 h 1120775"/>
                <a:gd name="connsiteX4" fmla="*/ 69912 w 1238312"/>
                <a:gd name="connsiteY4" fmla="*/ 644525 h 1120775"/>
                <a:gd name="connsiteX5" fmla="*/ 63562 w 1238312"/>
                <a:gd name="connsiteY5" fmla="*/ 1120775 h 1120775"/>
                <a:gd name="connsiteX6" fmla="*/ 358837 w 1238312"/>
                <a:gd name="connsiteY6" fmla="*/ 1117600 h 1120775"/>
                <a:gd name="connsiteX7" fmla="*/ 381062 w 1238312"/>
                <a:gd name="connsiteY7" fmla="*/ 682625 h 1120775"/>
                <a:gd name="connsiteX8" fmla="*/ 1228787 w 1238312"/>
                <a:gd name="connsiteY8" fmla="*/ 577850 h 1120775"/>
                <a:gd name="connsiteX9" fmla="*/ 1238312 w 1238312"/>
                <a:gd name="connsiteY9" fmla="*/ 342900 h 1120775"/>
                <a:gd name="connsiteX10" fmla="*/ 889062 w 1238312"/>
                <a:gd name="connsiteY10" fmla="*/ 254000 h 1120775"/>
                <a:gd name="connsiteX11" fmla="*/ 889062 w 1238312"/>
                <a:gd name="connsiteY11" fmla="*/ 0 h 1120775"/>
                <a:gd name="connsiteX12" fmla="*/ 669987 w 1238312"/>
                <a:gd name="connsiteY12" fmla="*/ 0 h 1120775"/>
                <a:gd name="connsiteX0" fmla="*/ 669987 w 1238312"/>
                <a:gd name="connsiteY0" fmla="*/ 0 h 1120775"/>
                <a:gd name="connsiteX1" fmla="*/ 673162 w 1238312"/>
                <a:gd name="connsiteY1" fmla="*/ 273050 h 1120775"/>
                <a:gd name="connsiteX2" fmla="*/ 835087 w 1238312"/>
                <a:gd name="connsiteY2" fmla="*/ 371475 h 1120775"/>
                <a:gd name="connsiteX3" fmla="*/ 809687 w 1238312"/>
                <a:gd name="connsiteY3" fmla="*/ 536575 h 1120775"/>
                <a:gd name="connsiteX4" fmla="*/ 69912 w 1238312"/>
                <a:gd name="connsiteY4" fmla="*/ 644525 h 1120775"/>
                <a:gd name="connsiteX5" fmla="*/ 63562 w 1238312"/>
                <a:gd name="connsiteY5" fmla="*/ 1120775 h 1120775"/>
                <a:gd name="connsiteX6" fmla="*/ 358837 w 1238312"/>
                <a:gd name="connsiteY6" fmla="*/ 1117600 h 1120775"/>
                <a:gd name="connsiteX7" fmla="*/ 381062 w 1238312"/>
                <a:gd name="connsiteY7" fmla="*/ 682625 h 1120775"/>
                <a:gd name="connsiteX8" fmla="*/ 1228787 w 1238312"/>
                <a:gd name="connsiteY8" fmla="*/ 577850 h 1120775"/>
                <a:gd name="connsiteX9" fmla="*/ 1238312 w 1238312"/>
                <a:gd name="connsiteY9" fmla="*/ 342900 h 1120775"/>
                <a:gd name="connsiteX10" fmla="*/ 889062 w 1238312"/>
                <a:gd name="connsiteY10" fmla="*/ 254000 h 1120775"/>
                <a:gd name="connsiteX11" fmla="*/ 889062 w 1238312"/>
                <a:gd name="connsiteY11" fmla="*/ 0 h 1120775"/>
                <a:gd name="connsiteX12" fmla="*/ 669987 w 1238312"/>
                <a:gd name="connsiteY12" fmla="*/ 0 h 1120775"/>
                <a:gd name="connsiteX0" fmla="*/ 636317 w 1204642"/>
                <a:gd name="connsiteY0" fmla="*/ 0 h 1120775"/>
                <a:gd name="connsiteX1" fmla="*/ 639492 w 1204642"/>
                <a:gd name="connsiteY1" fmla="*/ 273050 h 1120775"/>
                <a:gd name="connsiteX2" fmla="*/ 801417 w 1204642"/>
                <a:gd name="connsiteY2" fmla="*/ 371475 h 1120775"/>
                <a:gd name="connsiteX3" fmla="*/ 776017 w 1204642"/>
                <a:gd name="connsiteY3" fmla="*/ 536575 h 1120775"/>
                <a:gd name="connsiteX4" fmla="*/ 36242 w 1204642"/>
                <a:gd name="connsiteY4" fmla="*/ 644525 h 1120775"/>
                <a:gd name="connsiteX5" fmla="*/ 29892 w 1204642"/>
                <a:gd name="connsiteY5" fmla="*/ 1120775 h 1120775"/>
                <a:gd name="connsiteX6" fmla="*/ 325167 w 1204642"/>
                <a:gd name="connsiteY6" fmla="*/ 1117600 h 1120775"/>
                <a:gd name="connsiteX7" fmla="*/ 347392 w 1204642"/>
                <a:gd name="connsiteY7" fmla="*/ 682625 h 1120775"/>
                <a:gd name="connsiteX8" fmla="*/ 1195117 w 1204642"/>
                <a:gd name="connsiteY8" fmla="*/ 577850 h 1120775"/>
                <a:gd name="connsiteX9" fmla="*/ 1204642 w 1204642"/>
                <a:gd name="connsiteY9" fmla="*/ 342900 h 1120775"/>
                <a:gd name="connsiteX10" fmla="*/ 855392 w 1204642"/>
                <a:gd name="connsiteY10" fmla="*/ 254000 h 1120775"/>
                <a:gd name="connsiteX11" fmla="*/ 855392 w 1204642"/>
                <a:gd name="connsiteY11" fmla="*/ 0 h 1120775"/>
                <a:gd name="connsiteX12" fmla="*/ 636317 w 1204642"/>
                <a:gd name="connsiteY12" fmla="*/ 0 h 1120775"/>
                <a:gd name="connsiteX0" fmla="*/ 628289 w 1196614"/>
                <a:gd name="connsiteY0" fmla="*/ 0 h 1120775"/>
                <a:gd name="connsiteX1" fmla="*/ 631464 w 1196614"/>
                <a:gd name="connsiteY1" fmla="*/ 273050 h 1120775"/>
                <a:gd name="connsiteX2" fmla="*/ 793389 w 1196614"/>
                <a:gd name="connsiteY2" fmla="*/ 371475 h 1120775"/>
                <a:gd name="connsiteX3" fmla="*/ 767989 w 1196614"/>
                <a:gd name="connsiteY3" fmla="*/ 536575 h 1120775"/>
                <a:gd name="connsiteX4" fmla="*/ 53251 w 1196614"/>
                <a:gd name="connsiteY4" fmla="*/ 641089 h 1120775"/>
                <a:gd name="connsiteX5" fmla="*/ 21864 w 1196614"/>
                <a:gd name="connsiteY5" fmla="*/ 1120775 h 1120775"/>
                <a:gd name="connsiteX6" fmla="*/ 317139 w 1196614"/>
                <a:gd name="connsiteY6" fmla="*/ 1117600 h 1120775"/>
                <a:gd name="connsiteX7" fmla="*/ 339364 w 1196614"/>
                <a:gd name="connsiteY7" fmla="*/ 682625 h 1120775"/>
                <a:gd name="connsiteX8" fmla="*/ 1187089 w 1196614"/>
                <a:gd name="connsiteY8" fmla="*/ 577850 h 1120775"/>
                <a:gd name="connsiteX9" fmla="*/ 1196614 w 1196614"/>
                <a:gd name="connsiteY9" fmla="*/ 342900 h 1120775"/>
                <a:gd name="connsiteX10" fmla="*/ 847364 w 1196614"/>
                <a:gd name="connsiteY10" fmla="*/ 254000 h 1120775"/>
                <a:gd name="connsiteX11" fmla="*/ 847364 w 1196614"/>
                <a:gd name="connsiteY11" fmla="*/ 0 h 1120775"/>
                <a:gd name="connsiteX12" fmla="*/ 628289 w 1196614"/>
                <a:gd name="connsiteY12" fmla="*/ 0 h 1120775"/>
                <a:gd name="connsiteX0" fmla="*/ 626832 w 1195157"/>
                <a:gd name="connsiteY0" fmla="*/ 0 h 1120775"/>
                <a:gd name="connsiteX1" fmla="*/ 630007 w 1195157"/>
                <a:gd name="connsiteY1" fmla="*/ 273050 h 1120775"/>
                <a:gd name="connsiteX2" fmla="*/ 791932 w 1195157"/>
                <a:gd name="connsiteY2" fmla="*/ 371475 h 1120775"/>
                <a:gd name="connsiteX3" fmla="*/ 766532 w 1195157"/>
                <a:gd name="connsiteY3" fmla="*/ 536575 h 1120775"/>
                <a:gd name="connsiteX4" fmla="*/ 58054 w 1195157"/>
                <a:gd name="connsiteY4" fmla="*/ 651398 h 1120775"/>
                <a:gd name="connsiteX5" fmla="*/ 20407 w 1195157"/>
                <a:gd name="connsiteY5" fmla="*/ 1120775 h 1120775"/>
                <a:gd name="connsiteX6" fmla="*/ 315682 w 1195157"/>
                <a:gd name="connsiteY6" fmla="*/ 1117600 h 1120775"/>
                <a:gd name="connsiteX7" fmla="*/ 337907 w 1195157"/>
                <a:gd name="connsiteY7" fmla="*/ 682625 h 1120775"/>
                <a:gd name="connsiteX8" fmla="*/ 1185632 w 1195157"/>
                <a:gd name="connsiteY8" fmla="*/ 577850 h 1120775"/>
                <a:gd name="connsiteX9" fmla="*/ 1195157 w 1195157"/>
                <a:gd name="connsiteY9" fmla="*/ 342900 h 1120775"/>
                <a:gd name="connsiteX10" fmla="*/ 845907 w 1195157"/>
                <a:gd name="connsiteY10" fmla="*/ 254000 h 1120775"/>
                <a:gd name="connsiteX11" fmla="*/ 845907 w 1195157"/>
                <a:gd name="connsiteY11" fmla="*/ 0 h 1120775"/>
                <a:gd name="connsiteX12" fmla="*/ 626832 w 1195157"/>
                <a:gd name="connsiteY12" fmla="*/ 0 h 1120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95157" h="1120775">
                  <a:moveTo>
                    <a:pt x="626832" y="0"/>
                  </a:moveTo>
                  <a:cubicBezTo>
                    <a:pt x="590320" y="51329"/>
                    <a:pt x="602490" y="211138"/>
                    <a:pt x="630007" y="273050"/>
                  </a:cubicBezTo>
                  <a:cubicBezTo>
                    <a:pt x="657524" y="334962"/>
                    <a:pt x="769178" y="327554"/>
                    <a:pt x="791932" y="371475"/>
                  </a:cubicBezTo>
                  <a:cubicBezTo>
                    <a:pt x="814686" y="415396"/>
                    <a:pt x="888845" y="489921"/>
                    <a:pt x="766532" y="536575"/>
                  </a:cubicBezTo>
                  <a:cubicBezTo>
                    <a:pt x="644219" y="583229"/>
                    <a:pt x="96683" y="588956"/>
                    <a:pt x="58054" y="651398"/>
                  </a:cubicBezTo>
                  <a:cubicBezTo>
                    <a:pt x="19425" y="713840"/>
                    <a:pt x="-27747" y="1041929"/>
                    <a:pt x="20407" y="1120775"/>
                  </a:cubicBezTo>
                  <a:lnTo>
                    <a:pt x="315682" y="1117600"/>
                  </a:lnTo>
                  <a:cubicBezTo>
                    <a:pt x="364365" y="1041929"/>
                    <a:pt x="224665" y="718608"/>
                    <a:pt x="337907" y="682625"/>
                  </a:cubicBezTo>
                  <a:cubicBezTo>
                    <a:pt x="451149" y="646642"/>
                    <a:pt x="894590" y="607483"/>
                    <a:pt x="1185632" y="577850"/>
                  </a:cubicBezTo>
                  <a:lnTo>
                    <a:pt x="1195157" y="342900"/>
                  </a:lnTo>
                  <a:lnTo>
                    <a:pt x="845907" y="254000"/>
                  </a:lnTo>
                  <a:lnTo>
                    <a:pt x="845907" y="0"/>
                  </a:lnTo>
                  <a:lnTo>
                    <a:pt x="626832" y="0"/>
                  </a:lnTo>
                  <a:close/>
                </a:path>
              </a:pathLst>
            </a:custGeom>
            <a:solidFill>
              <a:srgbClr val="34A853">
                <a:alpha val="36000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5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grpSp>
          <p:nvGrpSpPr>
            <p:cNvPr id="189" name="그룹 188">
              <a:extLst>
                <a:ext uri="{FF2B5EF4-FFF2-40B4-BE49-F238E27FC236}">
                  <a16:creationId xmlns:a16="http://schemas.microsoft.com/office/drawing/2014/main" id="{0E2A35B5-62C9-49AA-862B-8C69C6B8DFE9}"/>
                </a:ext>
              </a:extLst>
            </p:cNvPr>
            <p:cNvGrpSpPr/>
            <p:nvPr/>
          </p:nvGrpSpPr>
          <p:grpSpPr>
            <a:xfrm>
              <a:off x="3526191" y="600536"/>
              <a:ext cx="1136650" cy="184150"/>
              <a:chOff x="2241550" y="489588"/>
              <a:chExt cx="1136650" cy="184150"/>
            </a:xfrm>
          </p:grpSpPr>
          <p:cxnSp>
            <p:nvCxnSpPr>
              <p:cNvPr id="208" name="직선 연결선 207">
                <a:extLst>
                  <a:ext uri="{FF2B5EF4-FFF2-40B4-BE49-F238E27FC236}">
                    <a16:creationId xmlns:a16="http://schemas.microsoft.com/office/drawing/2014/main" id="{B910991F-FA84-4CF4-8E32-A287D9A1B7AC}"/>
                  </a:ext>
                </a:extLst>
              </p:cNvPr>
              <p:cNvCxnSpPr/>
              <p:nvPr/>
            </p:nvCxnSpPr>
            <p:spPr>
              <a:xfrm>
                <a:off x="2241550" y="489588"/>
                <a:ext cx="113665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직선 연결선 208">
                <a:extLst>
                  <a:ext uri="{FF2B5EF4-FFF2-40B4-BE49-F238E27FC236}">
                    <a16:creationId xmlns:a16="http://schemas.microsoft.com/office/drawing/2014/main" id="{A42F77DE-18A4-4C30-8459-7CBEFE5C62F8}"/>
                  </a:ext>
                </a:extLst>
              </p:cNvPr>
              <p:cNvCxnSpPr/>
              <p:nvPr/>
            </p:nvCxnSpPr>
            <p:spPr>
              <a:xfrm>
                <a:off x="2241550" y="673738"/>
                <a:ext cx="113665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직선 연결선 209">
                <a:extLst>
                  <a:ext uri="{FF2B5EF4-FFF2-40B4-BE49-F238E27FC236}">
                    <a16:creationId xmlns:a16="http://schemas.microsoft.com/office/drawing/2014/main" id="{DA9D6AE9-D8EC-4C5B-8925-38EF527E488E}"/>
                  </a:ext>
                </a:extLst>
              </p:cNvPr>
              <p:cNvCxnSpPr/>
              <p:nvPr/>
            </p:nvCxnSpPr>
            <p:spPr>
              <a:xfrm>
                <a:off x="2241550" y="489588"/>
                <a:ext cx="0" cy="18351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0" name="그룹 189">
              <a:extLst>
                <a:ext uri="{FF2B5EF4-FFF2-40B4-BE49-F238E27FC236}">
                  <a16:creationId xmlns:a16="http://schemas.microsoft.com/office/drawing/2014/main" id="{38E570DC-7E72-49FC-94EC-04546922A02A}"/>
                </a:ext>
              </a:extLst>
            </p:cNvPr>
            <p:cNvGrpSpPr/>
            <p:nvPr/>
          </p:nvGrpSpPr>
          <p:grpSpPr>
            <a:xfrm>
              <a:off x="3526191" y="897369"/>
              <a:ext cx="1136650" cy="184150"/>
              <a:chOff x="2241550" y="489588"/>
              <a:chExt cx="1136650" cy="184150"/>
            </a:xfrm>
          </p:grpSpPr>
          <p:cxnSp>
            <p:nvCxnSpPr>
              <p:cNvPr id="205" name="직선 연결선 204">
                <a:extLst>
                  <a:ext uri="{FF2B5EF4-FFF2-40B4-BE49-F238E27FC236}">
                    <a16:creationId xmlns:a16="http://schemas.microsoft.com/office/drawing/2014/main" id="{8452C580-D3DD-47BC-AF88-C6B1485A45AB}"/>
                  </a:ext>
                </a:extLst>
              </p:cNvPr>
              <p:cNvCxnSpPr/>
              <p:nvPr/>
            </p:nvCxnSpPr>
            <p:spPr>
              <a:xfrm>
                <a:off x="2241550" y="489588"/>
                <a:ext cx="113665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직선 연결선 205">
                <a:extLst>
                  <a:ext uri="{FF2B5EF4-FFF2-40B4-BE49-F238E27FC236}">
                    <a16:creationId xmlns:a16="http://schemas.microsoft.com/office/drawing/2014/main" id="{0AAAD28F-548F-4425-9920-929349534330}"/>
                  </a:ext>
                </a:extLst>
              </p:cNvPr>
              <p:cNvCxnSpPr/>
              <p:nvPr/>
            </p:nvCxnSpPr>
            <p:spPr>
              <a:xfrm>
                <a:off x="2241550" y="673738"/>
                <a:ext cx="113665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직선 연결선 206">
                <a:extLst>
                  <a:ext uri="{FF2B5EF4-FFF2-40B4-BE49-F238E27FC236}">
                    <a16:creationId xmlns:a16="http://schemas.microsoft.com/office/drawing/2014/main" id="{D33D71BB-A252-4C76-85B9-EDFB8911BF8A}"/>
                  </a:ext>
                </a:extLst>
              </p:cNvPr>
              <p:cNvCxnSpPr/>
              <p:nvPr/>
            </p:nvCxnSpPr>
            <p:spPr>
              <a:xfrm>
                <a:off x="2241550" y="489588"/>
                <a:ext cx="0" cy="18351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1" name="그룹 190">
              <a:extLst>
                <a:ext uri="{FF2B5EF4-FFF2-40B4-BE49-F238E27FC236}">
                  <a16:creationId xmlns:a16="http://schemas.microsoft.com/office/drawing/2014/main" id="{BF18B7E2-4EF4-4E84-8C20-0407FFE816FA}"/>
                </a:ext>
              </a:extLst>
            </p:cNvPr>
            <p:cNvGrpSpPr/>
            <p:nvPr/>
          </p:nvGrpSpPr>
          <p:grpSpPr>
            <a:xfrm>
              <a:off x="3526191" y="1196170"/>
              <a:ext cx="1136650" cy="184150"/>
              <a:chOff x="2241550" y="489588"/>
              <a:chExt cx="1136650" cy="184150"/>
            </a:xfrm>
          </p:grpSpPr>
          <p:cxnSp>
            <p:nvCxnSpPr>
              <p:cNvPr id="202" name="직선 연결선 201">
                <a:extLst>
                  <a:ext uri="{FF2B5EF4-FFF2-40B4-BE49-F238E27FC236}">
                    <a16:creationId xmlns:a16="http://schemas.microsoft.com/office/drawing/2014/main" id="{DEBDDA18-0FFE-4BCC-BD17-4E2B71261CE9}"/>
                  </a:ext>
                </a:extLst>
              </p:cNvPr>
              <p:cNvCxnSpPr/>
              <p:nvPr/>
            </p:nvCxnSpPr>
            <p:spPr>
              <a:xfrm>
                <a:off x="2241550" y="489588"/>
                <a:ext cx="113665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직선 연결선 202">
                <a:extLst>
                  <a:ext uri="{FF2B5EF4-FFF2-40B4-BE49-F238E27FC236}">
                    <a16:creationId xmlns:a16="http://schemas.microsoft.com/office/drawing/2014/main" id="{1B0E36B5-FA79-4099-B82A-7882CD2CAC32}"/>
                  </a:ext>
                </a:extLst>
              </p:cNvPr>
              <p:cNvCxnSpPr/>
              <p:nvPr/>
            </p:nvCxnSpPr>
            <p:spPr>
              <a:xfrm>
                <a:off x="2241550" y="673738"/>
                <a:ext cx="113665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직선 연결선 203">
                <a:extLst>
                  <a:ext uri="{FF2B5EF4-FFF2-40B4-BE49-F238E27FC236}">
                    <a16:creationId xmlns:a16="http://schemas.microsoft.com/office/drawing/2014/main" id="{3ADCD6CF-17C1-41DB-89A2-5B9A58BC2031}"/>
                  </a:ext>
                </a:extLst>
              </p:cNvPr>
              <p:cNvCxnSpPr/>
              <p:nvPr/>
            </p:nvCxnSpPr>
            <p:spPr>
              <a:xfrm>
                <a:off x="2241550" y="489588"/>
                <a:ext cx="0" cy="18351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2" name="직사각형 191">
              <a:extLst>
                <a:ext uri="{FF2B5EF4-FFF2-40B4-BE49-F238E27FC236}">
                  <a16:creationId xmlns:a16="http://schemas.microsoft.com/office/drawing/2014/main" id="{83CFAB06-5769-469F-8407-97FB7AE9DFE4}"/>
                </a:ext>
              </a:extLst>
            </p:cNvPr>
            <p:cNvSpPr/>
            <p:nvPr/>
          </p:nvSpPr>
          <p:spPr>
            <a:xfrm>
              <a:off x="4121867" y="631382"/>
              <a:ext cx="180974" cy="126521"/>
            </a:xfrm>
            <a:prstGeom prst="rect">
              <a:avLst/>
            </a:prstGeom>
            <a:pattFill prst="wdDnDiag">
              <a:fgClr>
                <a:srgbClr val="FBBC05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3" name="직사각형 192">
              <a:extLst>
                <a:ext uri="{FF2B5EF4-FFF2-40B4-BE49-F238E27FC236}">
                  <a16:creationId xmlns:a16="http://schemas.microsoft.com/office/drawing/2014/main" id="{A6FD7B0A-0A16-4AA8-AE03-7B819C1D186D}"/>
                </a:ext>
              </a:extLst>
            </p:cNvPr>
            <p:cNvSpPr/>
            <p:nvPr/>
          </p:nvSpPr>
          <p:spPr>
            <a:xfrm>
              <a:off x="3762841" y="1225037"/>
              <a:ext cx="360000" cy="126521"/>
            </a:xfrm>
            <a:prstGeom prst="rect">
              <a:avLst/>
            </a:prstGeom>
            <a:solidFill>
              <a:srgbClr val="76717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4" name="직사각형 193">
              <a:extLst>
                <a:ext uri="{FF2B5EF4-FFF2-40B4-BE49-F238E27FC236}">
                  <a16:creationId xmlns:a16="http://schemas.microsoft.com/office/drawing/2014/main" id="{5396A7A7-412D-4529-A7D6-8775C7AB3B70}"/>
                </a:ext>
              </a:extLst>
            </p:cNvPr>
            <p:cNvSpPr/>
            <p:nvPr/>
          </p:nvSpPr>
          <p:spPr>
            <a:xfrm>
              <a:off x="3553233" y="629863"/>
              <a:ext cx="540000" cy="126521"/>
            </a:xfrm>
            <a:prstGeom prst="rect">
              <a:avLst/>
            </a:prstGeom>
            <a:solidFill>
              <a:srgbClr val="FBBC05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5" name="직사각형 194">
              <a:extLst>
                <a:ext uri="{FF2B5EF4-FFF2-40B4-BE49-F238E27FC236}">
                  <a16:creationId xmlns:a16="http://schemas.microsoft.com/office/drawing/2014/main" id="{DD20F7CA-E3A4-4058-AA41-3C27F01479B0}"/>
                </a:ext>
              </a:extLst>
            </p:cNvPr>
            <p:cNvSpPr/>
            <p:nvPr/>
          </p:nvSpPr>
          <p:spPr>
            <a:xfrm>
              <a:off x="3554650" y="926791"/>
              <a:ext cx="720000" cy="126521"/>
            </a:xfrm>
            <a:prstGeom prst="rect">
              <a:avLst/>
            </a:prstGeom>
            <a:solidFill>
              <a:srgbClr val="4285F4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6" name="직사각형 195">
              <a:extLst>
                <a:ext uri="{FF2B5EF4-FFF2-40B4-BE49-F238E27FC236}">
                  <a16:creationId xmlns:a16="http://schemas.microsoft.com/office/drawing/2014/main" id="{9B830FA9-CA47-47E7-9034-92507DEBEFCA}"/>
                </a:ext>
              </a:extLst>
            </p:cNvPr>
            <p:cNvSpPr/>
            <p:nvPr/>
          </p:nvSpPr>
          <p:spPr>
            <a:xfrm>
              <a:off x="4302841" y="926791"/>
              <a:ext cx="360000" cy="126521"/>
            </a:xfrm>
            <a:prstGeom prst="rect">
              <a:avLst/>
            </a:prstGeom>
            <a:pattFill prst="wdDnDiag">
              <a:fgClr>
                <a:srgbClr val="4285F4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7" name="직사각형 196">
              <a:extLst>
                <a:ext uri="{FF2B5EF4-FFF2-40B4-BE49-F238E27FC236}">
                  <a16:creationId xmlns:a16="http://schemas.microsoft.com/office/drawing/2014/main" id="{10DC648D-787B-412E-A190-6CB5E8EE9E53}"/>
                </a:ext>
              </a:extLst>
            </p:cNvPr>
            <p:cNvSpPr/>
            <p:nvPr/>
          </p:nvSpPr>
          <p:spPr>
            <a:xfrm>
              <a:off x="3551713" y="1225037"/>
              <a:ext cx="180000" cy="126521"/>
            </a:xfrm>
            <a:prstGeom prst="rect">
              <a:avLst/>
            </a:prstGeom>
            <a:pattFill prst="wdDnDiag">
              <a:fgClr>
                <a:srgbClr val="76717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543D25AD-1476-406A-B379-1A3D4BDDB565}"/>
                </a:ext>
              </a:extLst>
            </p:cNvPr>
            <p:cNvSpPr txBox="1"/>
            <p:nvPr/>
          </p:nvSpPr>
          <p:spPr>
            <a:xfrm>
              <a:off x="3197041" y="1420077"/>
              <a:ext cx="1136647" cy="19642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rPr>
                <a:t>Short Flows</a:t>
              </a: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grpSp>
          <p:nvGrpSpPr>
            <p:cNvPr id="199" name="그룹 198">
              <a:extLst>
                <a:ext uri="{FF2B5EF4-FFF2-40B4-BE49-F238E27FC236}">
                  <a16:creationId xmlns:a16="http://schemas.microsoft.com/office/drawing/2014/main" id="{452CFB30-4E95-4E62-B202-18BC0FCD7126}"/>
                </a:ext>
              </a:extLst>
            </p:cNvPr>
            <p:cNvGrpSpPr/>
            <p:nvPr/>
          </p:nvGrpSpPr>
          <p:grpSpPr>
            <a:xfrm>
              <a:off x="3123679" y="590556"/>
              <a:ext cx="446388" cy="206912"/>
              <a:chOff x="141151" y="305380"/>
              <a:chExt cx="446388" cy="206912"/>
            </a:xfrm>
          </p:grpSpPr>
          <p:sp>
            <p:nvSpPr>
              <p:cNvPr id="200" name="사각형: 둥근 모서리 199">
                <a:extLst>
                  <a:ext uri="{FF2B5EF4-FFF2-40B4-BE49-F238E27FC236}">
                    <a16:creationId xmlns:a16="http://schemas.microsoft.com/office/drawing/2014/main" id="{D8C186A6-8913-41C3-98F5-04E607C1D679}"/>
                  </a:ext>
                </a:extLst>
              </p:cNvPr>
              <p:cNvSpPr/>
              <p:nvPr/>
            </p:nvSpPr>
            <p:spPr>
              <a:xfrm>
                <a:off x="213688" y="305380"/>
                <a:ext cx="276997" cy="203531"/>
              </a:xfrm>
              <a:prstGeom prst="roundRect">
                <a:avLst/>
              </a:prstGeom>
              <a:solidFill>
                <a:srgbClr val="FBBC05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5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01" name="TextBox 200">
                <a:extLst>
                  <a:ext uri="{FF2B5EF4-FFF2-40B4-BE49-F238E27FC236}">
                    <a16:creationId xmlns:a16="http://schemas.microsoft.com/office/drawing/2014/main" id="{64D332C0-F756-44A7-9B68-851A25D35648}"/>
                  </a:ext>
                </a:extLst>
              </p:cNvPr>
              <p:cNvSpPr txBox="1"/>
              <p:nvPr/>
            </p:nvSpPr>
            <p:spPr>
              <a:xfrm>
                <a:off x="141151" y="315863"/>
                <a:ext cx="446388" cy="196429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rPr>
                  <a:t>UE</a:t>
                </a:r>
                <a:r>
                  <a:rPr kumimoji="0" lang="en-US" altLang="ko-KR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rPr>
                  <a:t>1</a:t>
                </a:r>
                <a:endParaRPr kumimoji="0" lang="ko-KR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</p:grpSp>
      <p:sp>
        <p:nvSpPr>
          <p:cNvPr id="11" name="슬라이드 번호 개체 틀 10">
            <a:extLst>
              <a:ext uri="{FF2B5EF4-FFF2-40B4-BE49-F238E27FC236}">
                <a16:creationId xmlns:a16="http://schemas.microsoft.com/office/drawing/2014/main" id="{BA02968C-286D-400D-AD5B-DDF30195C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3671-8DB5-49BB-ADEF-274990B2FF7E}" type="slidenum">
              <a:rPr lang="ko-KR" altLang="en-US" smtClean="0"/>
              <a:t>26</a:t>
            </a:fld>
            <a:endParaRPr lang="ko-KR" altLang="en-US"/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F2BD9FD8-6079-49D6-9800-95607535D5B8}"/>
              </a:ext>
            </a:extLst>
          </p:cNvPr>
          <p:cNvSpPr txBox="1"/>
          <p:nvPr/>
        </p:nvSpPr>
        <p:spPr>
          <a:xfrm>
            <a:off x="4451611" y="5931592"/>
            <a:ext cx="5494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>
                <a:latin typeface="Calibri" panose="020F0502020204030204" pitchFamily="34" charset="0"/>
                <a:cs typeface="Calibri" panose="020F0502020204030204" pitchFamily="34" charset="0"/>
              </a:rPr>
              <a:t> : Queueing delay by large flow</a:t>
            </a:r>
            <a:endParaRPr lang="ko-KR" altLang="en-US" sz="3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4" name="폭발: 8pt 213">
            <a:extLst>
              <a:ext uri="{FF2B5EF4-FFF2-40B4-BE49-F238E27FC236}">
                <a16:creationId xmlns:a16="http://schemas.microsoft.com/office/drawing/2014/main" id="{163AC38F-9560-4DDE-B730-EFEDEBD8D0E0}"/>
              </a:ext>
            </a:extLst>
          </p:cNvPr>
          <p:cNvSpPr/>
          <p:nvPr/>
        </p:nvSpPr>
        <p:spPr>
          <a:xfrm>
            <a:off x="3590246" y="4073197"/>
            <a:ext cx="721500" cy="721500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5" name="폭발: 8pt 214">
            <a:extLst>
              <a:ext uri="{FF2B5EF4-FFF2-40B4-BE49-F238E27FC236}">
                <a16:creationId xmlns:a16="http://schemas.microsoft.com/office/drawing/2014/main" id="{8C5C9193-9162-4EEE-8961-2BAC51035D16}"/>
              </a:ext>
            </a:extLst>
          </p:cNvPr>
          <p:cNvSpPr/>
          <p:nvPr/>
        </p:nvSpPr>
        <p:spPr>
          <a:xfrm>
            <a:off x="4066883" y="5897745"/>
            <a:ext cx="721500" cy="721500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419917A0-7551-4220-1870-AF5148AE9FC3}"/>
              </a:ext>
            </a:extLst>
          </p:cNvPr>
          <p:cNvGrpSpPr/>
          <p:nvPr/>
        </p:nvGrpSpPr>
        <p:grpSpPr>
          <a:xfrm>
            <a:off x="6286501" y="2597228"/>
            <a:ext cx="5782341" cy="3231784"/>
            <a:chOff x="6286501" y="2597228"/>
            <a:chExt cx="5782341" cy="3231784"/>
          </a:xfrm>
        </p:grpSpPr>
        <p:sp>
          <p:nvSpPr>
            <p:cNvPr id="55" name="화살표: 왼쪽 54">
              <a:extLst>
                <a:ext uri="{FF2B5EF4-FFF2-40B4-BE49-F238E27FC236}">
                  <a16:creationId xmlns:a16="http://schemas.microsoft.com/office/drawing/2014/main" id="{048A702C-B78C-48EA-8675-FEA99A94B36F}"/>
                </a:ext>
              </a:extLst>
            </p:cNvPr>
            <p:cNvSpPr/>
            <p:nvPr/>
          </p:nvSpPr>
          <p:spPr>
            <a:xfrm>
              <a:off x="6303335" y="3978324"/>
              <a:ext cx="4045351" cy="875169"/>
            </a:xfrm>
            <a:prstGeom prst="leftArrow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직사각형 57">
              <a:extLst>
                <a:ext uri="{FF2B5EF4-FFF2-40B4-BE49-F238E27FC236}">
                  <a16:creationId xmlns:a16="http://schemas.microsoft.com/office/drawing/2014/main" id="{259AAE85-1510-4460-9DE6-3F9156DE22B3}"/>
                </a:ext>
              </a:extLst>
            </p:cNvPr>
            <p:cNvSpPr/>
            <p:nvPr/>
          </p:nvSpPr>
          <p:spPr>
            <a:xfrm>
              <a:off x="6286501" y="3877299"/>
              <a:ext cx="2496388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3200" b="1">
                  <a:latin typeface="Calibri" panose="020F0502020204030204" pitchFamily="34" charset="0"/>
                  <a:cs typeface="Calibri" panose="020F0502020204030204" pitchFamily="34" charset="0"/>
                </a:rPr>
                <a:t>Best Channel </a:t>
              </a:r>
            </a:p>
            <a:p>
              <a:pPr algn="ctr"/>
              <a:r>
                <a:rPr lang="en-US" altLang="ko-KR" sz="3200" b="1">
                  <a:latin typeface="Calibri" panose="020F0502020204030204" pitchFamily="34" charset="0"/>
                  <a:cs typeface="Calibri" panose="020F0502020204030204" pitchFamily="34" charset="0"/>
                </a:rPr>
                <a:t>Quality</a:t>
              </a:r>
            </a:p>
          </p:txBody>
        </p:sp>
        <p:sp>
          <p:nvSpPr>
            <p:cNvPr id="61" name="직사각형 60">
              <a:extLst>
                <a:ext uri="{FF2B5EF4-FFF2-40B4-BE49-F238E27FC236}">
                  <a16:creationId xmlns:a16="http://schemas.microsoft.com/office/drawing/2014/main" id="{9227924D-EAC7-4291-8DD4-272415B45CF2}"/>
                </a:ext>
              </a:extLst>
            </p:cNvPr>
            <p:cNvSpPr/>
            <p:nvPr/>
          </p:nvSpPr>
          <p:spPr>
            <a:xfrm>
              <a:off x="9201398" y="2597228"/>
              <a:ext cx="250325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3200" b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Improvement</a:t>
              </a:r>
            </a:p>
          </p:txBody>
        </p:sp>
        <p:cxnSp>
          <p:nvCxnSpPr>
            <p:cNvPr id="63" name="연결선: 구부러짐 62">
              <a:extLst>
                <a:ext uri="{FF2B5EF4-FFF2-40B4-BE49-F238E27FC236}">
                  <a16:creationId xmlns:a16="http://schemas.microsoft.com/office/drawing/2014/main" id="{6F6AF2EA-7597-4769-B90C-CB4770AEE330}"/>
                </a:ext>
              </a:extLst>
            </p:cNvPr>
            <p:cNvCxnSpPr>
              <a:cxnSpLocks/>
              <a:endCxn id="61" idx="3"/>
            </p:cNvCxnSpPr>
            <p:nvPr/>
          </p:nvCxnSpPr>
          <p:spPr>
            <a:xfrm rot="5400000" flipH="1" flipV="1">
              <a:off x="10857453" y="3255728"/>
              <a:ext cx="1213306" cy="481083"/>
            </a:xfrm>
            <a:prstGeom prst="curvedConnector4">
              <a:avLst>
                <a:gd name="adj1" fmla="val 37951"/>
                <a:gd name="adj2" fmla="val 147518"/>
              </a:avLst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3" name="그룹 152">
              <a:extLst>
                <a:ext uri="{FF2B5EF4-FFF2-40B4-BE49-F238E27FC236}">
                  <a16:creationId xmlns:a16="http://schemas.microsoft.com/office/drawing/2014/main" id="{05A95DB8-4D0D-4DD1-A57D-26ED7C9D94F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460390" y="3371850"/>
              <a:ext cx="3533555" cy="2457162"/>
              <a:chOff x="3109009" y="541868"/>
              <a:chExt cx="1555102" cy="1081386"/>
            </a:xfrm>
          </p:grpSpPr>
          <p:sp>
            <p:nvSpPr>
              <p:cNvPr id="154" name="사각형: 둥근 모서리 153">
                <a:extLst>
                  <a:ext uri="{FF2B5EF4-FFF2-40B4-BE49-F238E27FC236}">
                    <a16:creationId xmlns:a16="http://schemas.microsoft.com/office/drawing/2014/main" id="{48D5BA68-040A-42F9-B7DA-16D98767D2BF}"/>
                  </a:ext>
                </a:extLst>
              </p:cNvPr>
              <p:cNvSpPr/>
              <p:nvPr/>
            </p:nvSpPr>
            <p:spPr>
              <a:xfrm>
                <a:off x="3196113" y="1184382"/>
                <a:ext cx="276997" cy="203531"/>
              </a:xfrm>
              <a:prstGeom prst="roundRect">
                <a:avLst/>
              </a:prstGeom>
              <a:solidFill>
                <a:srgbClr val="76717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9136ECCF-4CDA-4E9C-9E4D-EC010595DE76}"/>
                  </a:ext>
                </a:extLst>
              </p:cNvPr>
              <p:cNvSpPr txBox="1"/>
              <p:nvPr/>
            </p:nvSpPr>
            <p:spPr>
              <a:xfrm>
                <a:off x="3109009" y="1191753"/>
                <a:ext cx="446388" cy="203177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rPr>
                  <a:t>UE</a:t>
                </a:r>
                <a:r>
                  <a:rPr kumimoji="0" lang="en-US" altLang="ko-KR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rPr>
                  <a:t>3</a:t>
                </a:r>
                <a:endParaRPr kumimoji="0" lang="ko-KR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56" name="직사각형 155">
                <a:extLst>
                  <a:ext uri="{FF2B5EF4-FFF2-40B4-BE49-F238E27FC236}">
                    <a16:creationId xmlns:a16="http://schemas.microsoft.com/office/drawing/2014/main" id="{605D0574-9A2D-46B9-98C2-6364B515A2D3}"/>
                  </a:ext>
                </a:extLst>
              </p:cNvPr>
              <p:cNvSpPr/>
              <p:nvPr/>
            </p:nvSpPr>
            <p:spPr>
              <a:xfrm>
                <a:off x="3500890" y="541868"/>
                <a:ext cx="365673" cy="1047750"/>
              </a:xfrm>
              <a:prstGeom prst="rect">
                <a:avLst/>
              </a:prstGeom>
              <a:solidFill>
                <a:srgbClr val="34A853">
                  <a:alpha val="37000"/>
                </a:srgb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grpSp>
            <p:nvGrpSpPr>
              <p:cNvPr id="157" name="그룹 156">
                <a:extLst>
                  <a:ext uri="{FF2B5EF4-FFF2-40B4-BE49-F238E27FC236}">
                    <a16:creationId xmlns:a16="http://schemas.microsoft.com/office/drawing/2014/main" id="{0AECD363-9A5C-401D-A3DE-3FB8AD6C0ECE}"/>
                  </a:ext>
                </a:extLst>
              </p:cNvPr>
              <p:cNvGrpSpPr/>
              <p:nvPr/>
            </p:nvGrpSpPr>
            <p:grpSpPr>
              <a:xfrm>
                <a:off x="3109010" y="890638"/>
                <a:ext cx="446388" cy="210824"/>
                <a:chOff x="144804" y="726343"/>
                <a:chExt cx="446388" cy="210824"/>
              </a:xfrm>
            </p:grpSpPr>
            <p:sp>
              <p:nvSpPr>
                <p:cNvPr id="182" name="사각형: 둥근 모서리 181">
                  <a:extLst>
                    <a:ext uri="{FF2B5EF4-FFF2-40B4-BE49-F238E27FC236}">
                      <a16:creationId xmlns:a16="http://schemas.microsoft.com/office/drawing/2014/main" id="{4B27652A-4B3D-40FD-9C27-381986001E5A}"/>
                    </a:ext>
                  </a:extLst>
                </p:cNvPr>
                <p:cNvSpPr/>
                <p:nvPr/>
              </p:nvSpPr>
              <p:spPr>
                <a:xfrm>
                  <a:off x="228560" y="726343"/>
                  <a:ext cx="276997" cy="203531"/>
                </a:xfrm>
                <a:prstGeom prst="roundRect">
                  <a:avLst/>
                </a:prstGeom>
                <a:solidFill>
                  <a:srgbClr val="4285F4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183" name="TextBox 182">
                  <a:extLst>
                    <a:ext uri="{FF2B5EF4-FFF2-40B4-BE49-F238E27FC236}">
                      <a16:creationId xmlns:a16="http://schemas.microsoft.com/office/drawing/2014/main" id="{343217F8-8327-4A21-821B-9C0947FE6E0C}"/>
                    </a:ext>
                  </a:extLst>
                </p:cNvPr>
                <p:cNvSpPr txBox="1"/>
                <p:nvPr/>
              </p:nvSpPr>
              <p:spPr>
                <a:xfrm>
                  <a:off x="144804" y="733990"/>
                  <a:ext cx="446388" cy="203177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맑은 고딕" panose="020B0503020000020004" pitchFamily="50" charset="-127"/>
                      <a:cs typeface="+mn-cs"/>
                    </a:rPr>
                    <a:t>UE</a:t>
                  </a:r>
                  <a:r>
                    <a:rPr kumimoji="0" lang="en-US" altLang="ko-KR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맑은 고딕" panose="020B0503020000020004" pitchFamily="50" charset="-127"/>
                      <a:cs typeface="+mn-cs"/>
                    </a:rPr>
                    <a:t>2</a:t>
                  </a:r>
                  <a:endParaRPr kumimoji="0" lang="ko-KR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p:grpSp>
          <p:grpSp>
            <p:nvGrpSpPr>
              <p:cNvPr id="158" name="그룹 157">
                <a:extLst>
                  <a:ext uri="{FF2B5EF4-FFF2-40B4-BE49-F238E27FC236}">
                    <a16:creationId xmlns:a16="http://schemas.microsoft.com/office/drawing/2014/main" id="{F38AEF23-53E5-4EC3-A0DC-BAB07810261A}"/>
                  </a:ext>
                </a:extLst>
              </p:cNvPr>
              <p:cNvGrpSpPr/>
              <p:nvPr/>
            </p:nvGrpSpPr>
            <p:grpSpPr>
              <a:xfrm>
                <a:off x="3526191" y="600536"/>
                <a:ext cx="1136650" cy="184150"/>
                <a:chOff x="2241550" y="489588"/>
                <a:chExt cx="1136650" cy="184150"/>
              </a:xfrm>
            </p:grpSpPr>
            <p:cxnSp>
              <p:nvCxnSpPr>
                <p:cNvPr id="179" name="직선 연결선 178">
                  <a:extLst>
                    <a:ext uri="{FF2B5EF4-FFF2-40B4-BE49-F238E27FC236}">
                      <a16:creationId xmlns:a16="http://schemas.microsoft.com/office/drawing/2014/main" id="{0A8D3675-C951-49A7-B6D7-09196EEF52EE}"/>
                    </a:ext>
                  </a:extLst>
                </p:cNvPr>
                <p:cNvCxnSpPr/>
                <p:nvPr/>
              </p:nvCxnSpPr>
              <p:spPr>
                <a:xfrm>
                  <a:off x="2241550" y="489588"/>
                  <a:ext cx="113665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직선 연결선 179">
                  <a:extLst>
                    <a:ext uri="{FF2B5EF4-FFF2-40B4-BE49-F238E27FC236}">
                      <a16:creationId xmlns:a16="http://schemas.microsoft.com/office/drawing/2014/main" id="{A607DEE5-6FD6-4B0C-92F9-87A3D56FDBB9}"/>
                    </a:ext>
                  </a:extLst>
                </p:cNvPr>
                <p:cNvCxnSpPr/>
                <p:nvPr/>
              </p:nvCxnSpPr>
              <p:spPr>
                <a:xfrm>
                  <a:off x="2241550" y="673738"/>
                  <a:ext cx="113665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직선 연결선 180">
                  <a:extLst>
                    <a:ext uri="{FF2B5EF4-FFF2-40B4-BE49-F238E27FC236}">
                      <a16:creationId xmlns:a16="http://schemas.microsoft.com/office/drawing/2014/main" id="{24DFFEDB-B90F-4BFA-AF47-7256983F12B3}"/>
                    </a:ext>
                  </a:extLst>
                </p:cNvPr>
                <p:cNvCxnSpPr/>
                <p:nvPr/>
              </p:nvCxnSpPr>
              <p:spPr>
                <a:xfrm>
                  <a:off x="2241550" y="489588"/>
                  <a:ext cx="0" cy="18351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그룹 158">
                <a:extLst>
                  <a:ext uri="{FF2B5EF4-FFF2-40B4-BE49-F238E27FC236}">
                    <a16:creationId xmlns:a16="http://schemas.microsoft.com/office/drawing/2014/main" id="{DBB00890-E583-43E6-BA37-DD946B4EC793}"/>
                  </a:ext>
                </a:extLst>
              </p:cNvPr>
              <p:cNvGrpSpPr/>
              <p:nvPr/>
            </p:nvGrpSpPr>
            <p:grpSpPr>
              <a:xfrm>
                <a:off x="3526191" y="897369"/>
                <a:ext cx="1136650" cy="184150"/>
                <a:chOff x="2241550" y="489588"/>
                <a:chExt cx="1136650" cy="184150"/>
              </a:xfrm>
            </p:grpSpPr>
            <p:cxnSp>
              <p:nvCxnSpPr>
                <p:cNvPr id="176" name="직선 연결선 175">
                  <a:extLst>
                    <a:ext uri="{FF2B5EF4-FFF2-40B4-BE49-F238E27FC236}">
                      <a16:creationId xmlns:a16="http://schemas.microsoft.com/office/drawing/2014/main" id="{F3A34BCF-7863-4BA7-9E7A-A9125D70E018}"/>
                    </a:ext>
                  </a:extLst>
                </p:cNvPr>
                <p:cNvCxnSpPr/>
                <p:nvPr/>
              </p:nvCxnSpPr>
              <p:spPr>
                <a:xfrm>
                  <a:off x="2241550" y="489588"/>
                  <a:ext cx="113665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직선 연결선 176">
                  <a:extLst>
                    <a:ext uri="{FF2B5EF4-FFF2-40B4-BE49-F238E27FC236}">
                      <a16:creationId xmlns:a16="http://schemas.microsoft.com/office/drawing/2014/main" id="{F7AF880E-94CC-4B4C-9087-A6253D55D7A6}"/>
                    </a:ext>
                  </a:extLst>
                </p:cNvPr>
                <p:cNvCxnSpPr/>
                <p:nvPr/>
              </p:nvCxnSpPr>
              <p:spPr>
                <a:xfrm>
                  <a:off x="2241550" y="673738"/>
                  <a:ext cx="113665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직선 연결선 177">
                  <a:extLst>
                    <a:ext uri="{FF2B5EF4-FFF2-40B4-BE49-F238E27FC236}">
                      <a16:creationId xmlns:a16="http://schemas.microsoft.com/office/drawing/2014/main" id="{8A4FBA91-2B6D-4F13-A1F6-39A0CF6C7B05}"/>
                    </a:ext>
                  </a:extLst>
                </p:cNvPr>
                <p:cNvCxnSpPr/>
                <p:nvPr/>
              </p:nvCxnSpPr>
              <p:spPr>
                <a:xfrm>
                  <a:off x="2241550" y="489588"/>
                  <a:ext cx="0" cy="18351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0" name="그룹 159">
                <a:extLst>
                  <a:ext uri="{FF2B5EF4-FFF2-40B4-BE49-F238E27FC236}">
                    <a16:creationId xmlns:a16="http://schemas.microsoft.com/office/drawing/2014/main" id="{2776F87E-B4BE-4DB4-BF53-9F2794065370}"/>
                  </a:ext>
                </a:extLst>
              </p:cNvPr>
              <p:cNvGrpSpPr/>
              <p:nvPr/>
            </p:nvGrpSpPr>
            <p:grpSpPr>
              <a:xfrm>
                <a:off x="3526191" y="1196170"/>
                <a:ext cx="1136650" cy="184150"/>
                <a:chOff x="2241550" y="489588"/>
                <a:chExt cx="1136650" cy="184150"/>
              </a:xfrm>
            </p:grpSpPr>
            <p:cxnSp>
              <p:nvCxnSpPr>
                <p:cNvPr id="173" name="직선 연결선 172">
                  <a:extLst>
                    <a:ext uri="{FF2B5EF4-FFF2-40B4-BE49-F238E27FC236}">
                      <a16:creationId xmlns:a16="http://schemas.microsoft.com/office/drawing/2014/main" id="{6CAF9840-4A44-424B-AF7C-1E4FADFD2A49}"/>
                    </a:ext>
                  </a:extLst>
                </p:cNvPr>
                <p:cNvCxnSpPr/>
                <p:nvPr/>
              </p:nvCxnSpPr>
              <p:spPr>
                <a:xfrm>
                  <a:off x="2241550" y="489588"/>
                  <a:ext cx="113665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직선 연결선 173">
                  <a:extLst>
                    <a:ext uri="{FF2B5EF4-FFF2-40B4-BE49-F238E27FC236}">
                      <a16:creationId xmlns:a16="http://schemas.microsoft.com/office/drawing/2014/main" id="{EC1DD46C-7291-4FAD-AB8B-6AEC952895AF}"/>
                    </a:ext>
                  </a:extLst>
                </p:cNvPr>
                <p:cNvCxnSpPr/>
                <p:nvPr/>
              </p:nvCxnSpPr>
              <p:spPr>
                <a:xfrm>
                  <a:off x="2241550" y="673738"/>
                  <a:ext cx="113665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직선 연결선 174">
                  <a:extLst>
                    <a:ext uri="{FF2B5EF4-FFF2-40B4-BE49-F238E27FC236}">
                      <a16:creationId xmlns:a16="http://schemas.microsoft.com/office/drawing/2014/main" id="{9E1EEDD7-325F-44EE-92DE-D1F5CDDF8814}"/>
                    </a:ext>
                  </a:extLst>
                </p:cNvPr>
                <p:cNvCxnSpPr/>
                <p:nvPr/>
              </p:nvCxnSpPr>
              <p:spPr>
                <a:xfrm>
                  <a:off x="2241550" y="489588"/>
                  <a:ext cx="0" cy="18351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1" name="직사각형 160">
                <a:extLst>
                  <a:ext uri="{FF2B5EF4-FFF2-40B4-BE49-F238E27FC236}">
                    <a16:creationId xmlns:a16="http://schemas.microsoft.com/office/drawing/2014/main" id="{E163F1DD-76AA-452A-B604-046647AD1456}"/>
                  </a:ext>
                </a:extLst>
              </p:cNvPr>
              <p:cNvSpPr/>
              <p:nvPr/>
            </p:nvSpPr>
            <p:spPr>
              <a:xfrm>
                <a:off x="3554603" y="631382"/>
                <a:ext cx="180974" cy="126521"/>
              </a:xfrm>
              <a:prstGeom prst="rect">
                <a:avLst/>
              </a:prstGeom>
              <a:pattFill prst="wdDnDiag">
                <a:fgClr>
                  <a:srgbClr val="FBBC05"/>
                </a:fgClr>
                <a:bgClr>
                  <a:schemeClr val="bg1"/>
                </a:bgClr>
              </a:patt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2" name="직사각형 161">
                <a:extLst>
                  <a:ext uri="{FF2B5EF4-FFF2-40B4-BE49-F238E27FC236}">
                    <a16:creationId xmlns:a16="http://schemas.microsoft.com/office/drawing/2014/main" id="{7A2F5739-2F21-4D58-8EDB-D0EAA5418AD0}"/>
                  </a:ext>
                </a:extLst>
              </p:cNvPr>
              <p:cNvSpPr/>
              <p:nvPr/>
            </p:nvSpPr>
            <p:spPr>
              <a:xfrm>
                <a:off x="3762841" y="1225037"/>
                <a:ext cx="360000" cy="126521"/>
              </a:xfrm>
              <a:prstGeom prst="rect">
                <a:avLst/>
              </a:prstGeom>
              <a:solidFill>
                <a:srgbClr val="76717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3" name="직사각형 162">
                <a:extLst>
                  <a:ext uri="{FF2B5EF4-FFF2-40B4-BE49-F238E27FC236}">
                    <a16:creationId xmlns:a16="http://schemas.microsoft.com/office/drawing/2014/main" id="{93653B1B-5297-4725-9366-0D22E8BEE593}"/>
                  </a:ext>
                </a:extLst>
              </p:cNvPr>
              <p:cNvSpPr/>
              <p:nvPr/>
            </p:nvSpPr>
            <p:spPr>
              <a:xfrm>
                <a:off x="3764902" y="629863"/>
                <a:ext cx="540000" cy="126521"/>
              </a:xfrm>
              <a:prstGeom prst="rect">
                <a:avLst/>
              </a:prstGeom>
              <a:solidFill>
                <a:srgbClr val="FBBC05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4" name="직사각형 163">
                <a:extLst>
                  <a:ext uri="{FF2B5EF4-FFF2-40B4-BE49-F238E27FC236}">
                    <a16:creationId xmlns:a16="http://schemas.microsoft.com/office/drawing/2014/main" id="{8ED36318-9FCB-4621-AD9D-3498FCE25BAF}"/>
                  </a:ext>
                </a:extLst>
              </p:cNvPr>
              <p:cNvSpPr/>
              <p:nvPr/>
            </p:nvSpPr>
            <p:spPr>
              <a:xfrm>
                <a:off x="3944111" y="926791"/>
                <a:ext cx="720000" cy="126521"/>
              </a:xfrm>
              <a:prstGeom prst="rect">
                <a:avLst/>
              </a:prstGeom>
              <a:solidFill>
                <a:srgbClr val="4285F4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5" name="직사각형 164">
                <a:extLst>
                  <a:ext uri="{FF2B5EF4-FFF2-40B4-BE49-F238E27FC236}">
                    <a16:creationId xmlns:a16="http://schemas.microsoft.com/office/drawing/2014/main" id="{CC3D8C82-B250-4D6B-8081-763B464644B6}"/>
                  </a:ext>
                </a:extLst>
              </p:cNvPr>
              <p:cNvSpPr/>
              <p:nvPr/>
            </p:nvSpPr>
            <p:spPr>
              <a:xfrm>
                <a:off x="3557777" y="926791"/>
                <a:ext cx="360000" cy="126521"/>
              </a:xfrm>
              <a:prstGeom prst="rect">
                <a:avLst/>
              </a:prstGeom>
              <a:pattFill prst="wdDnDiag">
                <a:fgClr>
                  <a:srgbClr val="4285F4"/>
                </a:fgClr>
                <a:bgClr>
                  <a:schemeClr val="bg1"/>
                </a:bgClr>
              </a:patt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6" name="직사각형 165">
                <a:extLst>
                  <a:ext uri="{FF2B5EF4-FFF2-40B4-BE49-F238E27FC236}">
                    <a16:creationId xmlns:a16="http://schemas.microsoft.com/office/drawing/2014/main" id="{7252B6B1-73C3-4277-AED5-088E58DB4755}"/>
                  </a:ext>
                </a:extLst>
              </p:cNvPr>
              <p:cNvSpPr/>
              <p:nvPr/>
            </p:nvSpPr>
            <p:spPr>
              <a:xfrm>
                <a:off x="3551713" y="1225037"/>
                <a:ext cx="180000" cy="126521"/>
              </a:xfrm>
              <a:prstGeom prst="rect">
                <a:avLst/>
              </a:prstGeom>
              <a:pattFill prst="wdDnDiag">
                <a:fgClr>
                  <a:srgbClr val="767171"/>
                </a:fgClr>
                <a:bgClr>
                  <a:schemeClr val="bg1"/>
                </a:bgClr>
              </a:patt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30E62937-8966-4E30-B1C9-196756E00F48}"/>
                  </a:ext>
                </a:extLst>
              </p:cNvPr>
              <p:cNvSpPr txBox="1"/>
              <p:nvPr/>
            </p:nvSpPr>
            <p:spPr>
              <a:xfrm>
                <a:off x="3197041" y="1420077"/>
                <a:ext cx="1136647" cy="203177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rPr>
                  <a:t>Short Flows</a:t>
                </a:r>
                <a:endParaRPr kumimoji="0" lang="ko-KR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grpSp>
            <p:nvGrpSpPr>
              <p:cNvPr id="168" name="그룹 167">
                <a:extLst>
                  <a:ext uri="{FF2B5EF4-FFF2-40B4-BE49-F238E27FC236}">
                    <a16:creationId xmlns:a16="http://schemas.microsoft.com/office/drawing/2014/main" id="{C608CC0B-3A90-402F-9DF1-B5E6914BEB69}"/>
                  </a:ext>
                </a:extLst>
              </p:cNvPr>
              <p:cNvGrpSpPr/>
              <p:nvPr/>
            </p:nvGrpSpPr>
            <p:grpSpPr>
              <a:xfrm>
                <a:off x="3115712" y="590556"/>
                <a:ext cx="446388" cy="214633"/>
                <a:chOff x="133184" y="305380"/>
                <a:chExt cx="446388" cy="214633"/>
              </a:xfrm>
            </p:grpSpPr>
            <p:sp>
              <p:nvSpPr>
                <p:cNvPr id="171" name="사각형: 둥근 모서리 170">
                  <a:extLst>
                    <a:ext uri="{FF2B5EF4-FFF2-40B4-BE49-F238E27FC236}">
                      <a16:creationId xmlns:a16="http://schemas.microsoft.com/office/drawing/2014/main" id="{6526E5D8-787D-401A-9293-3711AD7EB37B}"/>
                    </a:ext>
                  </a:extLst>
                </p:cNvPr>
                <p:cNvSpPr/>
                <p:nvPr/>
              </p:nvSpPr>
              <p:spPr>
                <a:xfrm>
                  <a:off x="213688" y="305380"/>
                  <a:ext cx="276997" cy="203531"/>
                </a:xfrm>
                <a:prstGeom prst="roundRect">
                  <a:avLst/>
                </a:prstGeom>
                <a:solidFill>
                  <a:srgbClr val="FBBC05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172" name="TextBox 171">
                  <a:extLst>
                    <a:ext uri="{FF2B5EF4-FFF2-40B4-BE49-F238E27FC236}">
                      <a16:creationId xmlns:a16="http://schemas.microsoft.com/office/drawing/2014/main" id="{78D1F3F8-9DB5-4E26-9BE7-AB1FBDDD9A0D}"/>
                    </a:ext>
                  </a:extLst>
                </p:cNvPr>
                <p:cNvSpPr txBox="1"/>
                <p:nvPr/>
              </p:nvSpPr>
              <p:spPr>
                <a:xfrm>
                  <a:off x="133184" y="316836"/>
                  <a:ext cx="446388" cy="203177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맑은 고딕" panose="020B0503020000020004" pitchFamily="50" charset="-127"/>
                      <a:cs typeface="+mn-cs"/>
                    </a:rPr>
                    <a:t>UE</a:t>
                  </a:r>
                  <a:r>
                    <a:rPr kumimoji="0" lang="en-US" altLang="ko-KR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맑은 고딕" panose="020B0503020000020004" pitchFamily="50" charset="-127"/>
                      <a:cs typeface="+mn-cs"/>
                    </a:rPr>
                    <a:t>1</a:t>
                  </a:r>
                  <a:endParaRPr kumimoji="0" lang="ko-KR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p:grpSp>
        </p:grpSp>
        <p:cxnSp>
          <p:nvCxnSpPr>
            <p:cNvPr id="60" name="직선 화살표 연결선 59">
              <a:extLst>
                <a:ext uri="{FF2B5EF4-FFF2-40B4-BE49-F238E27FC236}">
                  <a16:creationId xmlns:a16="http://schemas.microsoft.com/office/drawing/2014/main" id="{64159B9D-B474-4191-99AB-A8638ED30093}"/>
                </a:ext>
              </a:extLst>
            </p:cNvPr>
            <p:cNvCxnSpPr/>
            <p:nvPr/>
          </p:nvCxnSpPr>
          <p:spPr>
            <a:xfrm>
              <a:off x="10298100" y="4102922"/>
              <a:ext cx="1770742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113727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59A93F-507D-47BA-A5A6-DE95379F2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Design #1: Intra-user Flow Scheduler</a:t>
            </a:r>
            <a:endParaRPr lang="ko-KR" altLang="en-US"/>
          </a:p>
        </p:txBody>
      </p: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334826BF-743B-3376-DA88-79EB0DA5F019}"/>
              </a:ext>
            </a:extLst>
          </p:cNvPr>
          <p:cNvGrpSpPr/>
          <p:nvPr/>
        </p:nvGrpSpPr>
        <p:grpSpPr>
          <a:xfrm>
            <a:off x="467611" y="2765835"/>
            <a:ext cx="6306223" cy="3336790"/>
            <a:chOff x="467611" y="2626688"/>
            <a:chExt cx="7233763" cy="3827576"/>
          </a:xfrm>
        </p:grpSpPr>
        <p:sp>
          <p:nvSpPr>
            <p:cNvPr id="9" name="사각형: 둥근 모서리 8">
              <a:extLst>
                <a:ext uri="{FF2B5EF4-FFF2-40B4-BE49-F238E27FC236}">
                  <a16:creationId xmlns:a16="http://schemas.microsoft.com/office/drawing/2014/main" id="{EA1A8CB8-15F5-454C-9754-D77A30872C9E}"/>
                </a:ext>
              </a:extLst>
            </p:cNvPr>
            <p:cNvSpPr/>
            <p:nvPr/>
          </p:nvSpPr>
          <p:spPr>
            <a:xfrm>
              <a:off x="467611" y="2626688"/>
              <a:ext cx="6923314" cy="382757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타원 24">
              <a:extLst>
                <a:ext uri="{FF2B5EF4-FFF2-40B4-BE49-F238E27FC236}">
                  <a16:creationId xmlns:a16="http://schemas.microsoft.com/office/drawing/2014/main" id="{D55919D2-8F2D-4922-8750-490AFDE4D562}"/>
                </a:ext>
              </a:extLst>
            </p:cNvPr>
            <p:cNvSpPr/>
            <p:nvPr/>
          </p:nvSpPr>
          <p:spPr>
            <a:xfrm>
              <a:off x="2695554" y="3192009"/>
              <a:ext cx="4008163" cy="3026836"/>
            </a:xfrm>
            <a:prstGeom prst="ellipse">
              <a:avLst/>
            </a:prstGeom>
            <a:solidFill>
              <a:srgbClr val="79D1A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내용 개체 틀 2">
              <a:extLst>
                <a:ext uri="{FF2B5EF4-FFF2-40B4-BE49-F238E27FC236}">
                  <a16:creationId xmlns:a16="http://schemas.microsoft.com/office/drawing/2014/main" id="{6525BB57-A06D-409A-BAC9-660D7A1E32DE}"/>
                </a:ext>
              </a:extLst>
            </p:cNvPr>
            <p:cNvSpPr txBox="1">
              <a:spLocks/>
            </p:cNvSpPr>
            <p:nvPr/>
          </p:nvSpPr>
          <p:spPr>
            <a:xfrm>
              <a:off x="3327321" y="3463710"/>
              <a:ext cx="3392488" cy="59570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altLang="ko-KR" sz="2400" b="1" i="1">
                  <a:latin typeface="Calibri" panose="020F0502020204030204" pitchFamily="34" charset="0"/>
                  <a:cs typeface="Calibri" panose="020F0502020204030204" pitchFamily="34" charset="0"/>
                </a:rPr>
                <a:t>Short Flows</a:t>
              </a:r>
              <a:endParaRPr lang="ko-KR" altLang="en-US" sz="2400" b="1" i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내용 개체 틀 2">
              <a:extLst>
                <a:ext uri="{FF2B5EF4-FFF2-40B4-BE49-F238E27FC236}">
                  <a16:creationId xmlns:a16="http://schemas.microsoft.com/office/drawing/2014/main" id="{C731CB86-0F3E-4281-84ED-F75ED5C80551}"/>
                </a:ext>
              </a:extLst>
            </p:cNvPr>
            <p:cNvSpPr txBox="1">
              <a:spLocks/>
            </p:cNvSpPr>
            <p:nvPr/>
          </p:nvSpPr>
          <p:spPr>
            <a:xfrm>
              <a:off x="495805" y="2763747"/>
              <a:ext cx="3392488" cy="58578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altLang="ko-KR" sz="3600" b="1" i="1" dirty="0">
                  <a:latin typeface="Calibri" panose="020F0502020204030204" pitchFamily="34" charset="0"/>
                  <a:cs typeface="Calibri" panose="020F0502020204030204" pitchFamily="34" charset="0"/>
                </a:rPr>
                <a:t>Active Users</a:t>
              </a:r>
              <a:endParaRPr lang="ko-KR" altLang="en-US" sz="3600" b="1" i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타원 15">
              <a:extLst>
                <a:ext uri="{FF2B5EF4-FFF2-40B4-BE49-F238E27FC236}">
                  <a16:creationId xmlns:a16="http://schemas.microsoft.com/office/drawing/2014/main" id="{7A7CE479-6B9B-4B16-9C09-8ADA12AC9EB3}"/>
                </a:ext>
              </a:extLst>
            </p:cNvPr>
            <p:cNvSpPr/>
            <p:nvPr/>
          </p:nvSpPr>
          <p:spPr>
            <a:xfrm>
              <a:off x="4335884" y="4214532"/>
              <a:ext cx="1170664" cy="1026284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타원 17">
              <a:extLst>
                <a:ext uri="{FF2B5EF4-FFF2-40B4-BE49-F238E27FC236}">
                  <a16:creationId xmlns:a16="http://schemas.microsoft.com/office/drawing/2014/main" id="{282168F2-09F0-4918-B531-A6A236BB08A8}"/>
                </a:ext>
              </a:extLst>
            </p:cNvPr>
            <p:cNvSpPr/>
            <p:nvPr/>
          </p:nvSpPr>
          <p:spPr>
            <a:xfrm>
              <a:off x="2448451" y="4247142"/>
              <a:ext cx="1133465" cy="993673"/>
            </a:xfrm>
            <a:prstGeom prst="ellipse">
              <a:avLst/>
            </a:prstGeom>
            <a:solidFill>
              <a:schemeClr val="bg1">
                <a:lumMod val="50000"/>
                <a:alpha val="5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CA04FFF2-D43E-477E-BC63-96ED79005E3E}"/>
                </a:ext>
              </a:extLst>
            </p:cNvPr>
            <p:cNvSpPr/>
            <p:nvPr/>
          </p:nvSpPr>
          <p:spPr>
            <a:xfrm>
              <a:off x="1036395" y="5025072"/>
              <a:ext cx="239200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3200" b="1" i="1">
                  <a:latin typeface="Calibri" panose="020F0502020204030204" pitchFamily="34" charset="0"/>
                  <a:cs typeface="Calibri" panose="020F0502020204030204" pitchFamily="34" charset="0"/>
                </a:rPr>
                <a:t>Best Channel</a:t>
              </a:r>
              <a:endParaRPr lang="ko-KR" altLang="en-US" sz="3200"/>
            </a:p>
          </p:txBody>
        </p:sp>
        <p:cxnSp>
          <p:nvCxnSpPr>
            <p:cNvPr id="6" name="직선 연결선 5">
              <a:extLst>
                <a:ext uri="{FF2B5EF4-FFF2-40B4-BE49-F238E27FC236}">
                  <a16:creationId xmlns:a16="http://schemas.microsoft.com/office/drawing/2014/main" id="{DF616F44-7C3C-48FC-91AF-1C6AB9AEE7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37618" y="4605682"/>
              <a:ext cx="308094" cy="121993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연결선 20">
              <a:extLst>
                <a:ext uri="{FF2B5EF4-FFF2-40B4-BE49-F238E27FC236}">
                  <a16:creationId xmlns:a16="http://schemas.microsoft.com/office/drawing/2014/main" id="{5A695061-6729-4D59-82FF-72F3433A21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40405" y="4811194"/>
              <a:ext cx="441701" cy="296716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68FBFAB5-E1BF-43F1-9ABA-13272B65E850}"/>
                </a:ext>
              </a:extLst>
            </p:cNvPr>
            <p:cNvSpPr/>
            <p:nvPr/>
          </p:nvSpPr>
          <p:spPr>
            <a:xfrm>
              <a:off x="5204152" y="4340166"/>
              <a:ext cx="249722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3200" b="1" i="1">
                  <a:latin typeface="Calibri" panose="020F0502020204030204" pitchFamily="34" charset="0"/>
                  <a:cs typeface="Calibri" panose="020F0502020204030204" pitchFamily="34" charset="0"/>
                </a:rPr>
                <a:t>Shortest Flow</a:t>
              </a:r>
              <a:endParaRPr lang="ko-KR" altLang="en-US" sz="3200" b="1" i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5FABB79D-46D8-48E2-B68A-E52F389040ED}"/>
                </a:ext>
              </a:extLst>
            </p:cNvPr>
            <p:cNvSpPr/>
            <p:nvPr/>
          </p:nvSpPr>
          <p:spPr>
            <a:xfrm>
              <a:off x="2712070" y="4258245"/>
              <a:ext cx="886363" cy="993674"/>
            </a:xfrm>
            <a:custGeom>
              <a:avLst/>
              <a:gdLst>
                <a:gd name="connsiteX0" fmla="*/ 319630 w 886363"/>
                <a:gd name="connsiteY0" fmla="*/ 0 h 993674"/>
                <a:gd name="connsiteX1" fmla="*/ 886363 w 886363"/>
                <a:gd name="connsiteY1" fmla="*/ 496837 h 993674"/>
                <a:gd name="connsiteX2" fmla="*/ 319630 w 886363"/>
                <a:gd name="connsiteY2" fmla="*/ 993674 h 993674"/>
                <a:gd name="connsiteX3" fmla="*/ 205414 w 886363"/>
                <a:gd name="connsiteY3" fmla="*/ 983580 h 993674"/>
                <a:gd name="connsiteX4" fmla="*/ 114593 w 886363"/>
                <a:gd name="connsiteY4" fmla="*/ 958865 h 993674"/>
                <a:gd name="connsiteX5" fmla="*/ 90100 w 886363"/>
                <a:gd name="connsiteY5" fmla="*/ 908330 h 993674"/>
                <a:gd name="connsiteX6" fmla="*/ 0 w 886363"/>
                <a:gd name="connsiteY6" fmla="*/ 458285 h 993674"/>
                <a:gd name="connsiteX7" fmla="*/ 40716 w 886363"/>
                <a:gd name="connsiteY7" fmla="*/ 153279 h 993674"/>
                <a:gd name="connsiteX8" fmla="*/ 75857 w 886363"/>
                <a:gd name="connsiteY8" fmla="*/ 50072 h 993674"/>
                <a:gd name="connsiteX9" fmla="*/ 99032 w 886363"/>
                <a:gd name="connsiteY9" fmla="*/ 39044 h 993674"/>
                <a:gd name="connsiteX10" fmla="*/ 319630 w 886363"/>
                <a:gd name="connsiteY10" fmla="*/ 0 h 993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6363" h="993674">
                  <a:moveTo>
                    <a:pt x="319630" y="0"/>
                  </a:moveTo>
                  <a:cubicBezTo>
                    <a:pt x="632628" y="0"/>
                    <a:pt x="886363" y="222442"/>
                    <a:pt x="886363" y="496837"/>
                  </a:cubicBezTo>
                  <a:cubicBezTo>
                    <a:pt x="886363" y="771232"/>
                    <a:pt x="632628" y="993674"/>
                    <a:pt x="319630" y="993674"/>
                  </a:cubicBezTo>
                  <a:cubicBezTo>
                    <a:pt x="280506" y="993674"/>
                    <a:pt x="242307" y="990199"/>
                    <a:pt x="205414" y="983580"/>
                  </a:cubicBezTo>
                  <a:lnTo>
                    <a:pt x="114593" y="958865"/>
                  </a:lnTo>
                  <a:lnTo>
                    <a:pt x="90100" y="908330"/>
                  </a:lnTo>
                  <a:cubicBezTo>
                    <a:pt x="31545" y="766161"/>
                    <a:pt x="0" y="615005"/>
                    <a:pt x="0" y="458285"/>
                  </a:cubicBezTo>
                  <a:cubicBezTo>
                    <a:pt x="0" y="353806"/>
                    <a:pt x="14020" y="251799"/>
                    <a:pt x="40716" y="153279"/>
                  </a:cubicBezTo>
                  <a:lnTo>
                    <a:pt x="75857" y="50072"/>
                  </a:lnTo>
                  <a:lnTo>
                    <a:pt x="99032" y="39044"/>
                  </a:lnTo>
                  <a:cubicBezTo>
                    <a:pt x="166835" y="13903"/>
                    <a:pt x="241381" y="0"/>
                    <a:pt x="319630" y="0"/>
                  </a:cubicBezTo>
                  <a:close/>
                </a:path>
              </a:pathLst>
            </a:custGeom>
            <a:solidFill>
              <a:srgbClr val="FBBC05">
                <a:alpha val="70000"/>
              </a:srgbClr>
            </a:solidFill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6" name="내용 개체 틀 2">
            <a:extLst>
              <a:ext uri="{FF2B5EF4-FFF2-40B4-BE49-F238E27FC236}">
                <a16:creationId xmlns:a16="http://schemas.microsoft.com/office/drawing/2014/main" id="{C445F47B-4A05-41FE-8865-A008DB24E834}"/>
              </a:ext>
            </a:extLst>
          </p:cNvPr>
          <p:cNvSpPr txBox="1">
            <a:spLocks/>
          </p:cNvSpPr>
          <p:nvPr/>
        </p:nvSpPr>
        <p:spPr>
          <a:xfrm>
            <a:off x="838200" y="1466850"/>
            <a:ext cx="10515600" cy="4710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200"/>
              <a:t>Effectively improves the FCT without any loss of the</a:t>
            </a:r>
          </a:p>
          <a:p>
            <a:r>
              <a:rPr lang="en-US" altLang="ko-KR" sz="3200"/>
              <a:t>legacy scheduler metrics.</a:t>
            </a:r>
          </a:p>
        </p:txBody>
      </p:sp>
      <p:sp>
        <p:nvSpPr>
          <p:cNvPr id="17" name="슬라이드 번호 개체 틀 16">
            <a:extLst>
              <a:ext uri="{FF2B5EF4-FFF2-40B4-BE49-F238E27FC236}">
                <a16:creationId xmlns:a16="http://schemas.microsoft.com/office/drawing/2014/main" id="{D0AA5A94-2BF1-42FE-9C0C-36133785D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3671-8DB5-49BB-ADEF-274990B2FF7E}" type="slidenum">
              <a:rPr lang="ko-KR" altLang="en-US" smtClean="0"/>
              <a:t>27</a:t>
            </a:fld>
            <a:endParaRPr lang="ko-KR" altLang="en-US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41D41AC8-2DE8-AB88-3853-83C4977A0F67}"/>
              </a:ext>
            </a:extLst>
          </p:cNvPr>
          <p:cNvGrpSpPr/>
          <p:nvPr/>
        </p:nvGrpSpPr>
        <p:grpSpPr>
          <a:xfrm>
            <a:off x="6990298" y="2746173"/>
            <a:ext cx="4982936" cy="2769310"/>
            <a:chOff x="6242689" y="2597228"/>
            <a:chExt cx="5826153" cy="3237935"/>
          </a:xfrm>
        </p:grpSpPr>
        <p:sp>
          <p:nvSpPr>
            <p:cNvPr id="5" name="화살표: 왼쪽 54">
              <a:extLst>
                <a:ext uri="{FF2B5EF4-FFF2-40B4-BE49-F238E27FC236}">
                  <a16:creationId xmlns:a16="http://schemas.microsoft.com/office/drawing/2014/main" id="{E308E98F-0901-7181-CBB7-FE9A448DD276}"/>
                </a:ext>
              </a:extLst>
            </p:cNvPr>
            <p:cNvSpPr/>
            <p:nvPr/>
          </p:nvSpPr>
          <p:spPr>
            <a:xfrm>
              <a:off x="6303335" y="3978324"/>
              <a:ext cx="4045351" cy="875169"/>
            </a:xfrm>
            <a:prstGeom prst="leftArrow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9BB971E8-1EC0-B523-12F7-98F5AAD8FCFA}"/>
                </a:ext>
              </a:extLst>
            </p:cNvPr>
            <p:cNvSpPr/>
            <p:nvPr/>
          </p:nvSpPr>
          <p:spPr>
            <a:xfrm>
              <a:off x="6242689" y="3877299"/>
              <a:ext cx="2584012" cy="11155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Best Channel </a:t>
              </a:r>
            </a:p>
            <a:p>
              <a:pPr algn="ctr"/>
              <a:r>
                <a:rPr lang="en-US" altLang="ko-KR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Quality</a:t>
              </a:r>
            </a:p>
          </p:txBody>
        </p: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0551BAE1-8F39-A3BB-74C2-DA2D22909F3C}"/>
                </a:ext>
              </a:extLst>
            </p:cNvPr>
            <p:cNvSpPr/>
            <p:nvPr/>
          </p:nvSpPr>
          <p:spPr>
            <a:xfrm>
              <a:off x="9158207" y="2597228"/>
              <a:ext cx="2589634" cy="611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2800" b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Improvement</a:t>
              </a:r>
            </a:p>
          </p:txBody>
        </p:sp>
        <p:cxnSp>
          <p:nvCxnSpPr>
            <p:cNvPr id="10" name="연결선: 구부러짐 62">
              <a:extLst>
                <a:ext uri="{FF2B5EF4-FFF2-40B4-BE49-F238E27FC236}">
                  <a16:creationId xmlns:a16="http://schemas.microsoft.com/office/drawing/2014/main" id="{74F2B274-C9CC-22AA-B7D2-7FC3D9697DD1}"/>
                </a:ext>
              </a:extLst>
            </p:cNvPr>
            <p:cNvCxnSpPr>
              <a:cxnSpLocks/>
              <a:endCxn id="8" idx="3"/>
            </p:cNvCxnSpPr>
            <p:nvPr/>
          </p:nvCxnSpPr>
          <p:spPr>
            <a:xfrm rot="5400000" flipH="1" flipV="1">
              <a:off x="10885794" y="3240879"/>
              <a:ext cx="1199818" cy="524276"/>
            </a:xfrm>
            <a:prstGeom prst="curvedConnector4">
              <a:avLst>
                <a:gd name="adj1" fmla="val 37253"/>
                <a:gd name="adj2" fmla="val 150981"/>
              </a:avLst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E49FBCCB-1058-4590-EB71-E593B68256A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460390" y="3371850"/>
              <a:ext cx="3533555" cy="2463313"/>
              <a:chOff x="3109009" y="541868"/>
              <a:chExt cx="1555102" cy="1084093"/>
            </a:xfrm>
          </p:grpSpPr>
          <p:sp>
            <p:nvSpPr>
              <p:cNvPr id="13" name="사각형: 둥근 모서리 153">
                <a:extLst>
                  <a:ext uri="{FF2B5EF4-FFF2-40B4-BE49-F238E27FC236}">
                    <a16:creationId xmlns:a16="http://schemas.microsoft.com/office/drawing/2014/main" id="{3D20112A-F814-C3C5-DB3D-9007A028A180}"/>
                  </a:ext>
                </a:extLst>
              </p:cNvPr>
              <p:cNvSpPr/>
              <p:nvPr/>
            </p:nvSpPr>
            <p:spPr>
              <a:xfrm>
                <a:off x="3196113" y="1184382"/>
                <a:ext cx="276997" cy="203531"/>
              </a:xfrm>
              <a:prstGeom prst="roundRect">
                <a:avLst/>
              </a:prstGeom>
              <a:solidFill>
                <a:srgbClr val="76717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671FCC9-0B50-E205-C4AA-6D46DF715012}"/>
                  </a:ext>
                </a:extLst>
              </p:cNvPr>
              <p:cNvSpPr txBox="1"/>
              <p:nvPr/>
            </p:nvSpPr>
            <p:spPr>
              <a:xfrm>
                <a:off x="3109009" y="1191753"/>
                <a:ext cx="446388" cy="205884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rPr>
                  <a:t>UE</a:t>
                </a:r>
                <a:r>
                  <a:rPr kumimoji="0" lang="en-US" altLang="ko-K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rPr>
                  <a:t>3</a:t>
                </a:r>
                <a:endParaRPr kumimoji="0" lang="ko-KR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08124C14-492B-1F40-EF82-A8F4C99E91D2}"/>
                  </a:ext>
                </a:extLst>
              </p:cNvPr>
              <p:cNvSpPr/>
              <p:nvPr/>
            </p:nvSpPr>
            <p:spPr>
              <a:xfrm>
                <a:off x="3500890" y="541868"/>
                <a:ext cx="365673" cy="1047750"/>
              </a:xfrm>
              <a:prstGeom prst="rect">
                <a:avLst/>
              </a:prstGeom>
              <a:solidFill>
                <a:srgbClr val="34A853">
                  <a:alpha val="37000"/>
                </a:srgb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grpSp>
            <p:nvGrpSpPr>
              <p:cNvPr id="19" name="그룹 18">
                <a:extLst>
                  <a:ext uri="{FF2B5EF4-FFF2-40B4-BE49-F238E27FC236}">
                    <a16:creationId xmlns:a16="http://schemas.microsoft.com/office/drawing/2014/main" id="{947EEE2A-3082-5114-7E8B-3BADD8C4021F}"/>
                  </a:ext>
                </a:extLst>
              </p:cNvPr>
              <p:cNvGrpSpPr/>
              <p:nvPr/>
            </p:nvGrpSpPr>
            <p:grpSpPr>
              <a:xfrm>
                <a:off x="3109010" y="890638"/>
                <a:ext cx="446388" cy="213531"/>
                <a:chOff x="144804" y="726343"/>
                <a:chExt cx="446388" cy="213531"/>
              </a:xfrm>
            </p:grpSpPr>
            <p:sp>
              <p:nvSpPr>
                <p:cNvPr id="49" name="사각형: 둥근 모서리 181">
                  <a:extLst>
                    <a:ext uri="{FF2B5EF4-FFF2-40B4-BE49-F238E27FC236}">
                      <a16:creationId xmlns:a16="http://schemas.microsoft.com/office/drawing/2014/main" id="{3F56FEAE-09AE-124D-ED2D-5533267459ED}"/>
                    </a:ext>
                  </a:extLst>
                </p:cNvPr>
                <p:cNvSpPr/>
                <p:nvPr/>
              </p:nvSpPr>
              <p:spPr>
                <a:xfrm>
                  <a:off x="228560" y="726343"/>
                  <a:ext cx="276997" cy="203531"/>
                </a:xfrm>
                <a:prstGeom prst="roundRect">
                  <a:avLst/>
                </a:prstGeom>
                <a:solidFill>
                  <a:srgbClr val="4285F4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61B2D4AC-537D-CBFF-EC07-DCA940D568BA}"/>
                    </a:ext>
                  </a:extLst>
                </p:cNvPr>
                <p:cNvSpPr txBox="1"/>
                <p:nvPr/>
              </p:nvSpPr>
              <p:spPr>
                <a:xfrm>
                  <a:off x="144804" y="733990"/>
                  <a:ext cx="446388" cy="205884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맑은 고딕" panose="020B0503020000020004" pitchFamily="50" charset="-127"/>
                      <a:cs typeface="+mn-cs"/>
                    </a:rPr>
                    <a:t>UE</a:t>
                  </a:r>
                  <a:r>
                    <a:rPr kumimoji="0" lang="en-US" altLang="ko-KR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맑은 고딕" panose="020B0503020000020004" pitchFamily="50" charset="-127"/>
                      <a:cs typeface="+mn-cs"/>
                    </a:rPr>
                    <a:t>2</a:t>
                  </a:r>
                  <a:endParaRPr kumimoji="0" lang="ko-KR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p:grpSp>
          <p:grpSp>
            <p:nvGrpSpPr>
              <p:cNvPr id="22" name="그룹 21">
                <a:extLst>
                  <a:ext uri="{FF2B5EF4-FFF2-40B4-BE49-F238E27FC236}">
                    <a16:creationId xmlns:a16="http://schemas.microsoft.com/office/drawing/2014/main" id="{705DB8B4-6B43-D6B5-16CD-B59D103CE427}"/>
                  </a:ext>
                </a:extLst>
              </p:cNvPr>
              <p:cNvGrpSpPr/>
              <p:nvPr/>
            </p:nvGrpSpPr>
            <p:grpSpPr>
              <a:xfrm>
                <a:off x="3526191" y="600536"/>
                <a:ext cx="1136650" cy="184150"/>
                <a:chOff x="2241550" y="489588"/>
                <a:chExt cx="1136650" cy="184150"/>
              </a:xfrm>
            </p:grpSpPr>
            <p:cxnSp>
              <p:nvCxnSpPr>
                <p:cNvPr id="46" name="직선 연결선 178">
                  <a:extLst>
                    <a:ext uri="{FF2B5EF4-FFF2-40B4-BE49-F238E27FC236}">
                      <a16:creationId xmlns:a16="http://schemas.microsoft.com/office/drawing/2014/main" id="{E37BDE0D-5D76-B4A4-098A-3E006424C40A}"/>
                    </a:ext>
                  </a:extLst>
                </p:cNvPr>
                <p:cNvCxnSpPr/>
                <p:nvPr/>
              </p:nvCxnSpPr>
              <p:spPr>
                <a:xfrm>
                  <a:off x="2241550" y="489588"/>
                  <a:ext cx="113665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직선 연결선 179">
                  <a:extLst>
                    <a:ext uri="{FF2B5EF4-FFF2-40B4-BE49-F238E27FC236}">
                      <a16:creationId xmlns:a16="http://schemas.microsoft.com/office/drawing/2014/main" id="{7DBC3122-899E-09BF-13E7-E920086405E3}"/>
                    </a:ext>
                  </a:extLst>
                </p:cNvPr>
                <p:cNvCxnSpPr/>
                <p:nvPr/>
              </p:nvCxnSpPr>
              <p:spPr>
                <a:xfrm>
                  <a:off x="2241550" y="673738"/>
                  <a:ext cx="113665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직선 연결선 180">
                  <a:extLst>
                    <a:ext uri="{FF2B5EF4-FFF2-40B4-BE49-F238E27FC236}">
                      <a16:creationId xmlns:a16="http://schemas.microsoft.com/office/drawing/2014/main" id="{28B2B65D-A5CD-8A7B-3CC0-6E263A7D9360}"/>
                    </a:ext>
                  </a:extLst>
                </p:cNvPr>
                <p:cNvCxnSpPr/>
                <p:nvPr/>
              </p:nvCxnSpPr>
              <p:spPr>
                <a:xfrm>
                  <a:off x="2241550" y="489588"/>
                  <a:ext cx="0" cy="18351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그룹 22">
                <a:extLst>
                  <a:ext uri="{FF2B5EF4-FFF2-40B4-BE49-F238E27FC236}">
                    <a16:creationId xmlns:a16="http://schemas.microsoft.com/office/drawing/2014/main" id="{8A715F86-69E1-EBAC-CB26-7F3136B72576}"/>
                  </a:ext>
                </a:extLst>
              </p:cNvPr>
              <p:cNvGrpSpPr/>
              <p:nvPr/>
            </p:nvGrpSpPr>
            <p:grpSpPr>
              <a:xfrm>
                <a:off x="3526191" y="897369"/>
                <a:ext cx="1136650" cy="184150"/>
                <a:chOff x="2241550" y="489588"/>
                <a:chExt cx="1136650" cy="184150"/>
              </a:xfrm>
            </p:grpSpPr>
            <p:cxnSp>
              <p:nvCxnSpPr>
                <p:cNvPr id="42" name="직선 연결선 175">
                  <a:extLst>
                    <a:ext uri="{FF2B5EF4-FFF2-40B4-BE49-F238E27FC236}">
                      <a16:creationId xmlns:a16="http://schemas.microsoft.com/office/drawing/2014/main" id="{D126C649-413B-E1C8-8544-D0E291F50D7C}"/>
                    </a:ext>
                  </a:extLst>
                </p:cNvPr>
                <p:cNvCxnSpPr/>
                <p:nvPr/>
              </p:nvCxnSpPr>
              <p:spPr>
                <a:xfrm>
                  <a:off x="2241550" y="489588"/>
                  <a:ext cx="113665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직선 연결선 176">
                  <a:extLst>
                    <a:ext uri="{FF2B5EF4-FFF2-40B4-BE49-F238E27FC236}">
                      <a16:creationId xmlns:a16="http://schemas.microsoft.com/office/drawing/2014/main" id="{BDF1C3D2-49D2-930B-9728-BC728B408287}"/>
                    </a:ext>
                  </a:extLst>
                </p:cNvPr>
                <p:cNvCxnSpPr/>
                <p:nvPr/>
              </p:nvCxnSpPr>
              <p:spPr>
                <a:xfrm>
                  <a:off x="2241550" y="673738"/>
                  <a:ext cx="113665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직선 연결선 177">
                  <a:extLst>
                    <a:ext uri="{FF2B5EF4-FFF2-40B4-BE49-F238E27FC236}">
                      <a16:creationId xmlns:a16="http://schemas.microsoft.com/office/drawing/2014/main" id="{04A8BF10-0F2D-BFE7-3057-5F50922FF8A9}"/>
                    </a:ext>
                  </a:extLst>
                </p:cNvPr>
                <p:cNvCxnSpPr/>
                <p:nvPr/>
              </p:nvCxnSpPr>
              <p:spPr>
                <a:xfrm>
                  <a:off x="2241550" y="489588"/>
                  <a:ext cx="0" cy="18351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" name="그룹 27">
                <a:extLst>
                  <a:ext uri="{FF2B5EF4-FFF2-40B4-BE49-F238E27FC236}">
                    <a16:creationId xmlns:a16="http://schemas.microsoft.com/office/drawing/2014/main" id="{59286646-C442-BB5F-BDFC-8CE37E1C1D18}"/>
                  </a:ext>
                </a:extLst>
              </p:cNvPr>
              <p:cNvGrpSpPr/>
              <p:nvPr/>
            </p:nvGrpSpPr>
            <p:grpSpPr>
              <a:xfrm>
                <a:off x="3526191" y="1196170"/>
                <a:ext cx="1136650" cy="184150"/>
                <a:chOff x="2241550" y="489588"/>
                <a:chExt cx="1136650" cy="184150"/>
              </a:xfrm>
            </p:grpSpPr>
            <p:cxnSp>
              <p:nvCxnSpPr>
                <p:cNvPr id="39" name="직선 연결선 172">
                  <a:extLst>
                    <a:ext uri="{FF2B5EF4-FFF2-40B4-BE49-F238E27FC236}">
                      <a16:creationId xmlns:a16="http://schemas.microsoft.com/office/drawing/2014/main" id="{AB5FC823-46E4-F022-015F-A4C1717B4108}"/>
                    </a:ext>
                  </a:extLst>
                </p:cNvPr>
                <p:cNvCxnSpPr/>
                <p:nvPr/>
              </p:nvCxnSpPr>
              <p:spPr>
                <a:xfrm>
                  <a:off x="2241550" y="489588"/>
                  <a:ext cx="113665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직선 연결선 173">
                  <a:extLst>
                    <a:ext uri="{FF2B5EF4-FFF2-40B4-BE49-F238E27FC236}">
                      <a16:creationId xmlns:a16="http://schemas.microsoft.com/office/drawing/2014/main" id="{1163EAB3-7BD0-800B-FB2F-AE5FAD7461A4}"/>
                    </a:ext>
                  </a:extLst>
                </p:cNvPr>
                <p:cNvCxnSpPr/>
                <p:nvPr/>
              </p:nvCxnSpPr>
              <p:spPr>
                <a:xfrm>
                  <a:off x="2241550" y="673738"/>
                  <a:ext cx="113665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직선 연결선 174">
                  <a:extLst>
                    <a:ext uri="{FF2B5EF4-FFF2-40B4-BE49-F238E27FC236}">
                      <a16:creationId xmlns:a16="http://schemas.microsoft.com/office/drawing/2014/main" id="{5C167DC2-F66C-1B7E-6772-FFDD17B24A6E}"/>
                    </a:ext>
                  </a:extLst>
                </p:cNvPr>
                <p:cNvCxnSpPr/>
                <p:nvPr/>
              </p:nvCxnSpPr>
              <p:spPr>
                <a:xfrm>
                  <a:off x="2241550" y="489588"/>
                  <a:ext cx="0" cy="18351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9" name="직사각형 28">
                <a:extLst>
                  <a:ext uri="{FF2B5EF4-FFF2-40B4-BE49-F238E27FC236}">
                    <a16:creationId xmlns:a16="http://schemas.microsoft.com/office/drawing/2014/main" id="{9EC7729C-1A95-D2F3-9485-CF8805E00D54}"/>
                  </a:ext>
                </a:extLst>
              </p:cNvPr>
              <p:cNvSpPr/>
              <p:nvPr/>
            </p:nvSpPr>
            <p:spPr>
              <a:xfrm>
                <a:off x="3554603" y="631382"/>
                <a:ext cx="180974" cy="126521"/>
              </a:xfrm>
              <a:prstGeom prst="rect">
                <a:avLst/>
              </a:prstGeom>
              <a:pattFill prst="wdDnDiag">
                <a:fgClr>
                  <a:srgbClr val="FBBC05"/>
                </a:fgClr>
                <a:bgClr>
                  <a:schemeClr val="bg1"/>
                </a:bgClr>
              </a:patt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7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0" name="직사각형 29">
                <a:extLst>
                  <a:ext uri="{FF2B5EF4-FFF2-40B4-BE49-F238E27FC236}">
                    <a16:creationId xmlns:a16="http://schemas.microsoft.com/office/drawing/2014/main" id="{64AD2CC9-648F-11C0-C86B-BD4AEB60B85D}"/>
                  </a:ext>
                </a:extLst>
              </p:cNvPr>
              <p:cNvSpPr/>
              <p:nvPr/>
            </p:nvSpPr>
            <p:spPr>
              <a:xfrm>
                <a:off x="3762841" y="1225037"/>
                <a:ext cx="360000" cy="126521"/>
              </a:xfrm>
              <a:prstGeom prst="rect">
                <a:avLst/>
              </a:prstGeom>
              <a:solidFill>
                <a:srgbClr val="76717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7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1" name="직사각형 30">
                <a:extLst>
                  <a:ext uri="{FF2B5EF4-FFF2-40B4-BE49-F238E27FC236}">
                    <a16:creationId xmlns:a16="http://schemas.microsoft.com/office/drawing/2014/main" id="{09478D32-121C-CF60-D0DA-88AF1EE9F809}"/>
                  </a:ext>
                </a:extLst>
              </p:cNvPr>
              <p:cNvSpPr/>
              <p:nvPr/>
            </p:nvSpPr>
            <p:spPr>
              <a:xfrm>
                <a:off x="3764902" y="629863"/>
                <a:ext cx="540000" cy="126521"/>
              </a:xfrm>
              <a:prstGeom prst="rect">
                <a:avLst/>
              </a:prstGeom>
              <a:solidFill>
                <a:srgbClr val="FBBC05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7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2" name="직사각형 31">
                <a:extLst>
                  <a:ext uri="{FF2B5EF4-FFF2-40B4-BE49-F238E27FC236}">
                    <a16:creationId xmlns:a16="http://schemas.microsoft.com/office/drawing/2014/main" id="{EE599A1C-CE92-5A11-D2A1-F6A3964F769D}"/>
                  </a:ext>
                </a:extLst>
              </p:cNvPr>
              <p:cNvSpPr/>
              <p:nvPr/>
            </p:nvSpPr>
            <p:spPr>
              <a:xfrm>
                <a:off x="3944111" y="926791"/>
                <a:ext cx="720000" cy="126521"/>
              </a:xfrm>
              <a:prstGeom prst="rect">
                <a:avLst/>
              </a:prstGeom>
              <a:solidFill>
                <a:srgbClr val="4285F4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7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3" name="직사각형 32">
                <a:extLst>
                  <a:ext uri="{FF2B5EF4-FFF2-40B4-BE49-F238E27FC236}">
                    <a16:creationId xmlns:a16="http://schemas.microsoft.com/office/drawing/2014/main" id="{5F7A1128-7EF4-450C-A0CE-A64B5CA294F2}"/>
                  </a:ext>
                </a:extLst>
              </p:cNvPr>
              <p:cNvSpPr/>
              <p:nvPr/>
            </p:nvSpPr>
            <p:spPr>
              <a:xfrm>
                <a:off x="3557777" y="926791"/>
                <a:ext cx="360000" cy="126521"/>
              </a:xfrm>
              <a:prstGeom prst="rect">
                <a:avLst/>
              </a:prstGeom>
              <a:pattFill prst="wdDnDiag">
                <a:fgClr>
                  <a:srgbClr val="4285F4"/>
                </a:fgClr>
                <a:bgClr>
                  <a:schemeClr val="bg1"/>
                </a:bgClr>
              </a:patt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7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4" name="직사각형 33">
                <a:extLst>
                  <a:ext uri="{FF2B5EF4-FFF2-40B4-BE49-F238E27FC236}">
                    <a16:creationId xmlns:a16="http://schemas.microsoft.com/office/drawing/2014/main" id="{286FBCFF-8881-CE67-AB68-FC359EA9D3F9}"/>
                  </a:ext>
                </a:extLst>
              </p:cNvPr>
              <p:cNvSpPr/>
              <p:nvPr/>
            </p:nvSpPr>
            <p:spPr>
              <a:xfrm>
                <a:off x="3551713" y="1225037"/>
                <a:ext cx="180000" cy="126521"/>
              </a:xfrm>
              <a:prstGeom prst="rect">
                <a:avLst/>
              </a:prstGeom>
              <a:pattFill prst="wdDnDiag">
                <a:fgClr>
                  <a:srgbClr val="767171"/>
                </a:fgClr>
                <a:bgClr>
                  <a:schemeClr val="bg1"/>
                </a:bgClr>
              </a:patt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7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AB95032-656F-BDDA-1B95-E78328F37AB7}"/>
                  </a:ext>
                </a:extLst>
              </p:cNvPr>
              <p:cNvSpPr txBox="1"/>
              <p:nvPr/>
            </p:nvSpPr>
            <p:spPr>
              <a:xfrm>
                <a:off x="3197041" y="1420077"/>
                <a:ext cx="1136647" cy="205884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rPr>
                  <a:t>Short Flows</a:t>
                </a:r>
                <a:endParaRPr kumimoji="0" lang="ko-KR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grpSp>
            <p:nvGrpSpPr>
              <p:cNvPr id="36" name="그룹 35">
                <a:extLst>
                  <a:ext uri="{FF2B5EF4-FFF2-40B4-BE49-F238E27FC236}">
                    <a16:creationId xmlns:a16="http://schemas.microsoft.com/office/drawing/2014/main" id="{26A15B2B-B59D-6359-C3ED-6D32EBFD9C96}"/>
                  </a:ext>
                </a:extLst>
              </p:cNvPr>
              <p:cNvGrpSpPr/>
              <p:nvPr/>
            </p:nvGrpSpPr>
            <p:grpSpPr>
              <a:xfrm>
                <a:off x="3115712" y="590556"/>
                <a:ext cx="446388" cy="217340"/>
                <a:chOff x="133184" y="305380"/>
                <a:chExt cx="446388" cy="217340"/>
              </a:xfrm>
            </p:grpSpPr>
            <p:sp>
              <p:nvSpPr>
                <p:cNvPr id="37" name="사각형: 둥근 모서리 170">
                  <a:extLst>
                    <a:ext uri="{FF2B5EF4-FFF2-40B4-BE49-F238E27FC236}">
                      <a16:creationId xmlns:a16="http://schemas.microsoft.com/office/drawing/2014/main" id="{44A21D7A-BE3F-6986-46C9-02E09BF4550E}"/>
                    </a:ext>
                  </a:extLst>
                </p:cNvPr>
                <p:cNvSpPr/>
                <p:nvPr/>
              </p:nvSpPr>
              <p:spPr>
                <a:xfrm>
                  <a:off x="213688" y="305380"/>
                  <a:ext cx="276997" cy="203531"/>
                </a:xfrm>
                <a:prstGeom prst="roundRect">
                  <a:avLst/>
                </a:prstGeom>
                <a:solidFill>
                  <a:srgbClr val="FBBC05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9134E685-4DC8-C16F-429A-8896887FD32A}"/>
                    </a:ext>
                  </a:extLst>
                </p:cNvPr>
                <p:cNvSpPr txBox="1"/>
                <p:nvPr/>
              </p:nvSpPr>
              <p:spPr>
                <a:xfrm>
                  <a:off x="133184" y="316836"/>
                  <a:ext cx="446388" cy="205884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맑은 고딕" panose="020B0503020000020004" pitchFamily="50" charset="-127"/>
                      <a:cs typeface="+mn-cs"/>
                    </a:rPr>
                    <a:t>UE</a:t>
                  </a:r>
                  <a:r>
                    <a:rPr kumimoji="0" lang="en-US" altLang="ko-KR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맑은 고딕" panose="020B0503020000020004" pitchFamily="50" charset="-127"/>
                      <a:cs typeface="+mn-cs"/>
                    </a:rPr>
                    <a:t>1</a:t>
                  </a:r>
                  <a:endParaRPr kumimoji="0" lang="ko-KR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p:grpSp>
        </p:grpSp>
        <p:cxnSp>
          <p:nvCxnSpPr>
            <p:cNvPr id="12" name="직선 화살표 연결선 11">
              <a:extLst>
                <a:ext uri="{FF2B5EF4-FFF2-40B4-BE49-F238E27FC236}">
                  <a16:creationId xmlns:a16="http://schemas.microsoft.com/office/drawing/2014/main" id="{00EC3A5A-D696-51A3-3959-8E3EF792DC43}"/>
                </a:ext>
              </a:extLst>
            </p:cNvPr>
            <p:cNvCxnSpPr/>
            <p:nvPr/>
          </p:nvCxnSpPr>
          <p:spPr>
            <a:xfrm>
              <a:off x="10298100" y="4102922"/>
              <a:ext cx="1770742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329234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EA1A8CB8-15F5-454C-9754-D77A30872C9E}"/>
              </a:ext>
            </a:extLst>
          </p:cNvPr>
          <p:cNvSpPr/>
          <p:nvPr/>
        </p:nvSpPr>
        <p:spPr>
          <a:xfrm>
            <a:off x="2634343" y="2626688"/>
            <a:ext cx="6923314" cy="382757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3259A93F-507D-47BA-A5A6-DE95379F2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Design #2: Inter-user Flow Scheduler</a:t>
            </a:r>
            <a:endParaRPr lang="ko-KR" altLang="en-US"/>
          </a:p>
        </p:txBody>
      </p:sp>
      <p:sp>
        <p:nvSpPr>
          <p:cNvPr id="38" name="내용 개체 틀 2">
            <a:extLst>
              <a:ext uri="{FF2B5EF4-FFF2-40B4-BE49-F238E27FC236}">
                <a16:creationId xmlns:a16="http://schemas.microsoft.com/office/drawing/2014/main" id="{6D71DBEC-E3D9-46D3-802A-2C6417325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5900"/>
            <a:ext cx="10515600" cy="4691063"/>
          </a:xfrm>
        </p:spPr>
        <p:txBody>
          <a:bodyPr>
            <a:normAutofit/>
          </a:bodyPr>
          <a:lstStyle/>
          <a:p>
            <a:r>
              <a:rPr lang="en-US" altLang="ko-KR" sz="3200" dirty="0"/>
              <a:t>Effectively improves the FCT imposing minimal impact </a:t>
            </a:r>
            <a:br>
              <a:rPr lang="en-US" altLang="ko-KR" sz="3200" dirty="0"/>
            </a:br>
            <a:r>
              <a:rPr lang="en-US" altLang="ko-KR" sz="3200" dirty="0"/>
              <a:t>on the legacy scheduler metrics.</a:t>
            </a:r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D55919D2-8F2D-4922-8750-490AFDE4D562}"/>
              </a:ext>
            </a:extLst>
          </p:cNvPr>
          <p:cNvSpPr/>
          <p:nvPr/>
        </p:nvSpPr>
        <p:spPr>
          <a:xfrm>
            <a:off x="4862286" y="3192009"/>
            <a:ext cx="4008163" cy="3026836"/>
          </a:xfrm>
          <a:prstGeom prst="ellipse">
            <a:avLst/>
          </a:prstGeom>
          <a:solidFill>
            <a:srgbClr val="79D1A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내용 개체 틀 2">
            <a:extLst>
              <a:ext uri="{FF2B5EF4-FFF2-40B4-BE49-F238E27FC236}">
                <a16:creationId xmlns:a16="http://schemas.microsoft.com/office/drawing/2014/main" id="{6525BB57-A06D-409A-BAC9-660D7A1E32DE}"/>
              </a:ext>
            </a:extLst>
          </p:cNvPr>
          <p:cNvSpPr txBox="1">
            <a:spLocks/>
          </p:cNvSpPr>
          <p:nvPr/>
        </p:nvSpPr>
        <p:spPr>
          <a:xfrm>
            <a:off x="5494053" y="3463710"/>
            <a:ext cx="3392488" cy="595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sz="2400" b="1" i="1">
                <a:latin typeface="Calibri" panose="020F0502020204030204" pitchFamily="34" charset="0"/>
                <a:cs typeface="Calibri" panose="020F0502020204030204" pitchFamily="34" charset="0"/>
              </a:rPr>
              <a:t>Short Flows</a:t>
            </a:r>
            <a:endParaRPr lang="ko-KR" altLang="en-US" sz="2400" b="1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내용 개체 틀 2">
            <a:extLst>
              <a:ext uri="{FF2B5EF4-FFF2-40B4-BE49-F238E27FC236}">
                <a16:creationId xmlns:a16="http://schemas.microsoft.com/office/drawing/2014/main" id="{C731CB86-0F3E-4281-84ED-F75ED5C80551}"/>
              </a:ext>
            </a:extLst>
          </p:cNvPr>
          <p:cNvSpPr txBox="1">
            <a:spLocks/>
          </p:cNvSpPr>
          <p:nvPr/>
        </p:nvSpPr>
        <p:spPr>
          <a:xfrm>
            <a:off x="3005454" y="2807727"/>
            <a:ext cx="2622585" cy="585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sz="3600" b="1" i="1">
                <a:latin typeface="Calibri" panose="020F0502020204030204" pitchFamily="34" charset="0"/>
                <a:cs typeface="Calibri" panose="020F0502020204030204" pitchFamily="34" charset="0"/>
              </a:rPr>
              <a:t>Active Users</a:t>
            </a:r>
            <a:endParaRPr lang="ko-KR" altLang="en-US" sz="3600" b="1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7A7CE479-6B9B-4B16-9C09-8ADA12AC9EB3}"/>
              </a:ext>
            </a:extLst>
          </p:cNvPr>
          <p:cNvSpPr/>
          <p:nvPr/>
        </p:nvSpPr>
        <p:spPr>
          <a:xfrm>
            <a:off x="6502616" y="4214532"/>
            <a:ext cx="1170664" cy="1026284"/>
          </a:xfrm>
          <a:prstGeom prst="ellipse">
            <a:avLst/>
          </a:prstGeom>
          <a:solidFill>
            <a:srgbClr val="00B050">
              <a:alpha val="5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282168F2-09F0-4918-B531-A6A236BB08A8}"/>
              </a:ext>
            </a:extLst>
          </p:cNvPr>
          <p:cNvSpPr/>
          <p:nvPr/>
        </p:nvSpPr>
        <p:spPr>
          <a:xfrm>
            <a:off x="4615183" y="4247142"/>
            <a:ext cx="1133465" cy="993673"/>
          </a:xfrm>
          <a:prstGeom prst="ellipse">
            <a:avLst/>
          </a:prstGeom>
          <a:solidFill>
            <a:schemeClr val="bg1">
              <a:lumMod val="50000"/>
              <a:alpha val="5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내용 개체 틀 2">
            <a:extLst>
              <a:ext uri="{FF2B5EF4-FFF2-40B4-BE49-F238E27FC236}">
                <a16:creationId xmlns:a16="http://schemas.microsoft.com/office/drawing/2014/main" id="{E05E6620-1FB6-4A51-BA72-66A538431562}"/>
              </a:ext>
            </a:extLst>
          </p:cNvPr>
          <p:cNvSpPr txBox="1">
            <a:spLocks/>
          </p:cNvSpPr>
          <p:nvPr/>
        </p:nvSpPr>
        <p:spPr>
          <a:xfrm>
            <a:off x="2744508" y="3535943"/>
            <a:ext cx="2375201" cy="885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sz="2400" b="1" i="1">
                <a:latin typeface="Calibri" panose="020F0502020204030204" pitchFamily="34" charset="0"/>
                <a:cs typeface="Calibri" panose="020F0502020204030204" pitchFamily="34" charset="0"/>
              </a:rPr>
              <a:t>Excellent Channel Quality</a:t>
            </a:r>
            <a:endParaRPr lang="ko-KR" altLang="en-US" sz="2400" b="1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FDBF4091-49E3-433C-96F3-EFC2EF794F7C}"/>
              </a:ext>
            </a:extLst>
          </p:cNvPr>
          <p:cNvSpPr/>
          <p:nvPr/>
        </p:nvSpPr>
        <p:spPr>
          <a:xfrm>
            <a:off x="4045174" y="3463710"/>
            <a:ext cx="2605256" cy="2283947"/>
          </a:xfrm>
          <a:prstGeom prst="ellipse">
            <a:avLst/>
          </a:prstGeom>
          <a:solidFill>
            <a:schemeClr val="bg1">
              <a:lumMod val="50000"/>
              <a:alpha val="5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자유형: 도형 14">
            <a:extLst>
              <a:ext uri="{FF2B5EF4-FFF2-40B4-BE49-F238E27FC236}">
                <a16:creationId xmlns:a16="http://schemas.microsoft.com/office/drawing/2014/main" id="{E71BDAAD-42DF-4D2F-AD14-64C7ED3AF238}"/>
              </a:ext>
            </a:extLst>
          </p:cNvPr>
          <p:cNvSpPr/>
          <p:nvPr/>
        </p:nvSpPr>
        <p:spPr>
          <a:xfrm>
            <a:off x="4870332" y="3482456"/>
            <a:ext cx="1788144" cy="2246453"/>
          </a:xfrm>
          <a:custGeom>
            <a:avLst/>
            <a:gdLst>
              <a:gd name="connsiteX0" fmla="*/ 798800 w 1788144"/>
              <a:gd name="connsiteY0" fmla="*/ 0 h 2246453"/>
              <a:gd name="connsiteX1" fmla="*/ 872878 w 1788144"/>
              <a:gd name="connsiteY1" fmla="*/ 16698 h 2246453"/>
              <a:gd name="connsiteX2" fmla="*/ 1788144 w 1788144"/>
              <a:gd name="connsiteY2" fmla="*/ 1107331 h 2246453"/>
              <a:gd name="connsiteX3" fmla="*/ 618702 w 1788144"/>
              <a:gd name="connsiteY3" fmla="*/ 2243409 h 2246453"/>
              <a:gd name="connsiteX4" fmla="*/ 549950 w 1788144"/>
              <a:gd name="connsiteY4" fmla="*/ 2246453 h 2246453"/>
              <a:gd name="connsiteX5" fmla="*/ 457635 w 1788144"/>
              <a:gd name="connsiteY5" fmla="*/ 2169749 h 2246453"/>
              <a:gd name="connsiteX6" fmla="*/ 0 w 1788144"/>
              <a:gd name="connsiteY6" fmla="*/ 1207074 h 2246453"/>
              <a:gd name="connsiteX7" fmla="*/ 729300 w 1788144"/>
              <a:gd name="connsiteY7" fmla="*/ 39247 h 224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8144" h="2246453">
                <a:moveTo>
                  <a:pt x="798800" y="0"/>
                </a:moveTo>
                <a:lnTo>
                  <a:pt x="872878" y="16698"/>
                </a:lnTo>
                <a:cubicBezTo>
                  <a:pt x="1403137" y="161285"/>
                  <a:pt x="1788144" y="594892"/>
                  <a:pt x="1788144" y="1107331"/>
                </a:cubicBezTo>
                <a:cubicBezTo>
                  <a:pt x="1788144" y="1698608"/>
                  <a:pt x="1275561" y="2184929"/>
                  <a:pt x="618702" y="2243409"/>
                </a:cubicBezTo>
                <a:lnTo>
                  <a:pt x="549950" y="2246453"/>
                </a:lnTo>
                <a:lnTo>
                  <a:pt x="457635" y="2169749"/>
                </a:lnTo>
                <a:cubicBezTo>
                  <a:pt x="171741" y="1908141"/>
                  <a:pt x="0" y="1572753"/>
                  <a:pt x="0" y="1207074"/>
                </a:cubicBezTo>
                <a:cubicBezTo>
                  <a:pt x="0" y="736915"/>
                  <a:pt x="283898" y="316830"/>
                  <a:pt x="729300" y="39247"/>
                </a:cubicBezTo>
                <a:close/>
              </a:path>
            </a:pathLst>
          </a:custGeom>
          <a:solidFill>
            <a:srgbClr val="FBBC05">
              <a:alpha val="50000"/>
            </a:srgbClr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CA04FFF2-D43E-477E-BC63-96ED79005E3E}"/>
              </a:ext>
            </a:extLst>
          </p:cNvPr>
          <p:cNvSpPr/>
          <p:nvPr/>
        </p:nvSpPr>
        <p:spPr>
          <a:xfrm>
            <a:off x="3203127" y="5025072"/>
            <a:ext cx="23920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b="1" i="1">
                <a:latin typeface="Calibri" panose="020F0502020204030204" pitchFamily="34" charset="0"/>
                <a:cs typeface="Calibri" panose="020F0502020204030204" pitchFamily="34" charset="0"/>
              </a:rPr>
              <a:t>Best Channel</a:t>
            </a:r>
            <a:endParaRPr lang="ko-KR" altLang="en-US" sz="320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DF616F44-7C3C-48FC-91AF-1C6AB9AEE7F7}"/>
              </a:ext>
            </a:extLst>
          </p:cNvPr>
          <p:cNvCxnSpPr>
            <a:cxnSpLocks/>
          </p:cNvCxnSpPr>
          <p:nvPr/>
        </p:nvCxnSpPr>
        <p:spPr>
          <a:xfrm flipV="1">
            <a:off x="7104350" y="4605682"/>
            <a:ext cx="308094" cy="121993"/>
          </a:xfrm>
          <a:prstGeom prst="line">
            <a:avLst/>
          </a:prstGeom>
          <a:ln w="38100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>
            <a:extLst>
              <a:ext uri="{FF2B5EF4-FFF2-40B4-BE49-F238E27FC236}">
                <a16:creationId xmlns:a16="http://schemas.microsoft.com/office/drawing/2014/main" id="{5A695061-6729-4D59-82FF-72F3433A2173}"/>
              </a:ext>
            </a:extLst>
          </p:cNvPr>
          <p:cNvCxnSpPr>
            <a:cxnSpLocks/>
          </p:cNvCxnSpPr>
          <p:nvPr/>
        </p:nvCxnSpPr>
        <p:spPr>
          <a:xfrm flipH="1">
            <a:off x="4607137" y="4811194"/>
            <a:ext cx="441701" cy="296716"/>
          </a:xfrm>
          <a:prstGeom prst="line">
            <a:avLst/>
          </a:prstGeom>
          <a:ln w="38100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68FBFAB5-E1BF-43F1-9ABA-13272B65E850}"/>
              </a:ext>
            </a:extLst>
          </p:cNvPr>
          <p:cNvSpPr/>
          <p:nvPr/>
        </p:nvSpPr>
        <p:spPr>
          <a:xfrm>
            <a:off x="7370884" y="4340166"/>
            <a:ext cx="2497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3200" b="1" i="1">
                <a:latin typeface="Calibri" panose="020F0502020204030204" pitchFamily="34" charset="0"/>
                <a:cs typeface="Calibri" panose="020F0502020204030204" pitchFamily="34" charset="0"/>
              </a:rPr>
              <a:t>Shortest Flow</a:t>
            </a:r>
            <a:endParaRPr lang="ko-KR" altLang="en-US" sz="3200" b="1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자유형: 도형 18">
            <a:extLst>
              <a:ext uri="{FF2B5EF4-FFF2-40B4-BE49-F238E27FC236}">
                <a16:creationId xmlns:a16="http://schemas.microsoft.com/office/drawing/2014/main" id="{938E7156-DBB0-4347-B49F-C27D82FF057F}"/>
              </a:ext>
            </a:extLst>
          </p:cNvPr>
          <p:cNvSpPr/>
          <p:nvPr/>
        </p:nvSpPr>
        <p:spPr>
          <a:xfrm>
            <a:off x="4878802" y="4258245"/>
            <a:ext cx="886363" cy="993674"/>
          </a:xfrm>
          <a:custGeom>
            <a:avLst/>
            <a:gdLst>
              <a:gd name="connsiteX0" fmla="*/ 319630 w 886363"/>
              <a:gd name="connsiteY0" fmla="*/ 0 h 993674"/>
              <a:gd name="connsiteX1" fmla="*/ 886363 w 886363"/>
              <a:gd name="connsiteY1" fmla="*/ 496837 h 993674"/>
              <a:gd name="connsiteX2" fmla="*/ 319630 w 886363"/>
              <a:gd name="connsiteY2" fmla="*/ 993674 h 993674"/>
              <a:gd name="connsiteX3" fmla="*/ 205414 w 886363"/>
              <a:gd name="connsiteY3" fmla="*/ 983580 h 993674"/>
              <a:gd name="connsiteX4" fmla="*/ 114593 w 886363"/>
              <a:gd name="connsiteY4" fmla="*/ 958865 h 993674"/>
              <a:gd name="connsiteX5" fmla="*/ 90100 w 886363"/>
              <a:gd name="connsiteY5" fmla="*/ 908330 h 993674"/>
              <a:gd name="connsiteX6" fmla="*/ 0 w 886363"/>
              <a:gd name="connsiteY6" fmla="*/ 458285 h 993674"/>
              <a:gd name="connsiteX7" fmla="*/ 40716 w 886363"/>
              <a:gd name="connsiteY7" fmla="*/ 153279 h 993674"/>
              <a:gd name="connsiteX8" fmla="*/ 75857 w 886363"/>
              <a:gd name="connsiteY8" fmla="*/ 50072 h 993674"/>
              <a:gd name="connsiteX9" fmla="*/ 99032 w 886363"/>
              <a:gd name="connsiteY9" fmla="*/ 39044 h 993674"/>
              <a:gd name="connsiteX10" fmla="*/ 319630 w 886363"/>
              <a:gd name="connsiteY10" fmla="*/ 0 h 99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86363" h="993674">
                <a:moveTo>
                  <a:pt x="319630" y="0"/>
                </a:moveTo>
                <a:cubicBezTo>
                  <a:pt x="632628" y="0"/>
                  <a:pt x="886363" y="222442"/>
                  <a:pt x="886363" y="496837"/>
                </a:cubicBezTo>
                <a:cubicBezTo>
                  <a:pt x="886363" y="771232"/>
                  <a:pt x="632628" y="993674"/>
                  <a:pt x="319630" y="993674"/>
                </a:cubicBezTo>
                <a:cubicBezTo>
                  <a:pt x="280506" y="993674"/>
                  <a:pt x="242307" y="990199"/>
                  <a:pt x="205414" y="983580"/>
                </a:cubicBezTo>
                <a:lnTo>
                  <a:pt x="114593" y="958865"/>
                </a:lnTo>
                <a:lnTo>
                  <a:pt x="90100" y="908330"/>
                </a:lnTo>
                <a:cubicBezTo>
                  <a:pt x="31545" y="766161"/>
                  <a:pt x="0" y="615005"/>
                  <a:pt x="0" y="458285"/>
                </a:cubicBezTo>
                <a:cubicBezTo>
                  <a:pt x="0" y="353806"/>
                  <a:pt x="14020" y="251799"/>
                  <a:pt x="40716" y="153279"/>
                </a:cubicBezTo>
                <a:lnTo>
                  <a:pt x="75857" y="50072"/>
                </a:lnTo>
                <a:lnTo>
                  <a:pt x="99032" y="39044"/>
                </a:lnTo>
                <a:cubicBezTo>
                  <a:pt x="166835" y="13903"/>
                  <a:pt x="241381" y="0"/>
                  <a:pt x="319630" y="0"/>
                </a:cubicBezTo>
                <a:close/>
              </a:path>
            </a:pathLst>
          </a:custGeom>
          <a:solidFill>
            <a:srgbClr val="FBBC05">
              <a:alpha val="50000"/>
            </a:srgb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" name="슬라이드 번호 개체 틀 16">
            <a:extLst>
              <a:ext uri="{FF2B5EF4-FFF2-40B4-BE49-F238E27FC236}">
                <a16:creationId xmlns:a16="http://schemas.microsoft.com/office/drawing/2014/main" id="{357D01A7-EFA1-44EE-91C1-1BB01B306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3671-8DB5-49BB-ADEF-274990B2FF7E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62479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39A4E41-01A1-4D1C-A4C7-EF3A72221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Exploring</a:t>
            </a:r>
            <a:r>
              <a:rPr lang="ko-KR" altLang="en-US"/>
              <a:t> </a:t>
            </a:r>
            <a:r>
              <a:rPr lang="en-US" altLang="ko-KR"/>
              <a:t>more opportunity </a:t>
            </a:r>
            <a:endParaRPr lang="ko-KR" altLang="en-US"/>
          </a:p>
        </p:txBody>
      </p:sp>
      <p:sp>
        <p:nvSpPr>
          <p:cNvPr id="45" name="내용 개체 틀 2">
            <a:extLst>
              <a:ext uri="{FF2B5EF4-FFF2-40B4-BE49-F238E27FC236}">
                <a16:creationId xmlns:a16="http://schemas.microsoft.com/office/drawing/2014/main" id="{CB658705-11C7-4520-8D40-9E6134D50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7081"/>
            <a:ext cx="10515600" cy="4669882"/>
          </a:xfrm>
        </p:spPr>
        <p:txBody>
          <a:bodyPr>
            <a:normAutofit/>
          </a:bodyPr>
          <a:lstStyle/>
          <a:p>
            <a:r>
              <a:rPr lang="en-US" altLang="ko-KR" sz="3200"/>
              <a:t>Exploit the case where users are experiencing a </a:t>
            </a:r>
          </a:p>
          <a:p>
            <a:r>
              <a:rPr lang="en-US" altLang="ko-KR" sz="3200"/>
              <a:t>similar channel quality (or per Resource Block metric).</a:t>
            </a:r>
          </a:p>
        </p:txBody>
      </p:sp>
      <p:sp>
        <p:nvSpPr>
          <p:cNvPr id="68" name="타원 67">
            <a:extLst>
              <a:ext uri="{FF2B5EF4-FFF2-40B4-BE49-F238E27FC236}">
                <a16:creationId xmlns:a16="http://schemas.microsoft.com/office/drawing/2014/main" id="{034F0267-7BE2-4215-ADA6-5EF1DEAC699D}"/>
              </a:ext>
            </a:extLst>
          </p:cNvPr>
          <p:cNvSpPr/>
          <p:nvPr/>
        </p:nvSpPr>
        <p:spPr>
          <a:xfrm>
            <a:off x="6861059" y="3930603"/>
            <a:ext cx="3592729" cy="1395669"/>
          </a:xfrm>
          <a:prstGeom prst="ellipse">
            <a:avLst/>
          </a:prstGeom>
          <a:gradFill>
            <a:gsLst>
              <a:gs pos="88000">
                <a:schemeClr val="bg1">
                  <a:alpha val="0"/>
                </a:schemeClr>
              </a:gs>
              <a:gs pos="11000">
                <a:srgbClr val="BBD05B">
                  <a:alpha val="95000"/>
                </a:srgbClr>
              </a:gs>
              <a:gs pos="49000">
                <a:srgbClr val="BBD05B">
                  <a:alpha val="56832"/>
                </a:srgbClr>
              </a:gs>
              <a:gs pos="0">
                <a:srgbClr val="BBD05B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9" name="그룹 68">
            <a:extLst>
              <a:ext uri="{FF2B5EF4-FFF2-40B4-BE49-F238E27FC236}">
                <a16:creationId xmlns:a16="http://schemas.microsoft.com/office/drawing/2014/main" id="{06DA90DD-0D6C-4692-B940-EEB9D22EB8DE}"/>
              </a:ext>
            </a:extLst>
          </p:cNvPr>
          <p:cNvGrpSpPr/>
          <p:nvPr/>
        </p:nvGrpSpPr>
        <p:grpSpPr>
          <a:xfrm>
            <a:off x="8751710" y="4661113"/>
            <a:ext cx="359840" cy="689806"/>
            <a:chOff x="3099314" y="47792"/>
            <a:chExt cx="448113" cy="821327"/>
          </a:xfrm>
        </p:grpSpPr>
        <p:sp>
          <p:nvSpPr>
            <p:cNvPr id="70" name="직사각형 69">
              <a:extLst>
                <a:ext uri="{FF2B5EF4-FFF2-40B4-BE49-F238E27FC236}">
                  <a16:creationId xmlns:a16="http://schemas.microsoft.com/office/drawing/2014/main" id="{E4AD4301-C564-4614-8C42-6F90E27B4FED}"/>
                </a:ext>
              </a:extLst>
            </p:cNvPr>
            <p:cNvSpPr/>
            <p:nvPr/>
          </p:nvSpPr>
          <p:spPr>
            <a:xfrm>
              <a:off x="3131766" y="96808"/>
              <a:ext cx="382620" cy="7442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1" name="자유형 100">
              <a:extLst>
                <a:ext uri="{FF2B5EF4-FFF2-40B4-BE49-F238E27FC236}">
                  <a16:creationId xmlns:a16="http://schemas.microsoft.com/office/drawing/2014/main" id="{2B386EC7-9C98-4AE6-A3E3-E6B5E212DB92}"/>
                </a:ext>
              </a:extLst>
            </p:cNvPr>
            <p:cNvSpPr/>
            <p:nvPr/>
          </p:nvSpPr>
          <p:spPr>
            <a:xfrm>
              <a:off x="3099314" y="47792"/>
              <a:ext cx="448113" cy="821327"/>
            </a:xfrm>
            <a:custGeom>
              <a:avLst/>
              <a:gdLst>
                <a:gd name="connsiteX0" fmla="*/ 381143 w 448113"/>
                <a:gd name="connsiteY0" fmla="*/ 0 h 821327"/>
                <a:gd name="connsiteX1" fmla="*/ 66970 w 448113"/>
                <a:gd name="connsiteY1" fmla="*/ 0 h 821327"/>
                <a:gd name="connsiteX2" fmla="*/ 0 w 448113"/>
                <a:gd name="connsiteY2" fmla="*/ 66435 h 821327"/>
                <a:gd name="connsiteX3" fmla="*/ 0 w 448113"/>
                <a:gd name="connsiteY3" fmla="*/ 754893 h 821327"/>
                <a:gd name="connsiteX4" fmla="*/ 66970 w 448113"/>
                <a:gd name="connsiteY4" fmla="*/ 821328 h 821327"/>
                <a:gd name="connsiteX5" fmla="*/ 381143 w 448113"/>
                <a:gd name="connsiteY5" fmla="*/ 821328 h 821327"/>
                <a:gd name="connsiteX6" fmla="*/ 448113 w 448113"/>
                <a:gd name="connsiteY6" fmla="*/ 754893 h 821327"/>
                <a:gd name="connsiteX7" fmla="*/ 448113 w 448113"/>
                <a:gd name="connsiteY7" fmla="*/ 66444 h 821327"/>
                <a:gd name="connsiteX8" fmla="*/ 381143 w 448113"/>
                <a:gd name="connsiteY8" fmla="*/ 0 h 821327"/>
                <a:gd name="connsiteX9" fmla="*/ 150466 w 448113"/>
                <a:gd name="connsiteY9" fmla="*/ 52271 h 821327"/>
                <a:gd name="connsiteX10" fmla="*/ 297637 w 448113"/>
                <a:gd name="connsiteY10" fmla="*/ 52271 h 821327"/>
                <a:gd name="connsiteX11" fmla="*/ 308962 w 448113"/>
                <a:gd name="connsiteY11" fmla="*/ 63505 h 821327"/>
                <a:gd name="connsiteX12" fmla="*/ 297637 w 448113"/>
                <a:gd name="connsiteY12" fmla="*/ 74740 h 821327"/>
                <a:gd name="connsiteX13" fmla="*/ 150466 w 448113"/>
                <a:gd name="connsiteY13" fmla="*/ 74740 h 821327"/>
                <a:gd name="connsiteX14" fmla="*/ 139141 w 448113"/>
                <a:gd name="connsiteY14" fmla="*/ 63505 h 821327"/>
                <a:gd name="connsiteX15" fmla="*/ 150466 w 448113"/>
                <a:gd name="connsiteY15" fmla="*/ 52271 h 821327"/>
                <a:gd name="connsiteX16" fmla="*/ 224057 w 448113"/>
                <a:gd name="connsiteY16" fmla="*/ 793057 h 821327"/>
                <a:gd name="connsiteX17" fmla="*/ 184175 w 448113"/>
                <a:gd name="connsiteY17" fmla="*/ 753495 h 821327"/>
                <a:gd name="connsiteX18" fmla="*/ 224057 w 448113"/>
                <a:gd name="connsiteY18" fmla="*/ 713932 h 821327"/>
                <a:gd name="connsiteX19" fmla="*/ 263938 w 448113"/>
                <a:gd name="connsiteY19" fmla="*/ 753495 h 821327"/>
                <a:gd name="connsiteX20" fmla="*/ 224057 w 448113"/>
                <a:gd name="connsiteY20" fmla="*/ 793057 h 821327"/>
                <a:gd name="connsiteX21" fmla="*/ 416071 w 448113"/>
                <a:gd name="connsiteY21" fmla="*/ 686068 h 821327"/>
                <a:gd name="connsiteX22" fmla="*/ 32042 w 448113"/>
                <a:gd name="connsiteY22" fmla="*/ 686068 h 821327"/>
                <a:gd name="connsiteX23" fmla="*/ 32042 w 448113"/>
                <a:gd name="connsiteY23" fmla="*/ 121379 h 821327"/>
                <a:gd name="connsiteX24" fmla="*/ 416071 w 448113"/>
                <a:gd name="connsiteY24" fmla="*/ 121379 h 821327"/>
                <a:gd name="connsiteX25" fmla="*/ 416071 w 448113"/>
                <a:gd name="connsiteY25" fmla="*/ 686068 h 821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48113" h="821327">
                  <a:moveTo>
                    <a:pt x="381143" y="0"/>
                  </a:moveTo>
                  <a:lnTo>
                    <a:pt x="66970" y="0"/>
                  </a:lnTo>
                  <a:cubicBezTo>
                    <a:pt x="30137" y="0"/>
                    <a:pt x="0" y="29896"/>
                    <a:pt x="0" y="66435"/>
                  </a:cubicBezTo>
                  <a:lnTo>
                    <a:pt x="0" y="754893"/>
                  </a:lnTo>
                  <a:cubicBezTo>
                    <a:pt x="0" y="791431"/>
                    <a:pt x="30137" y="821328"/>
                    <a:pt x="66970" y="821328"/>
                  </a:cubicBezTo>
                  <a:lnTo>
                    <a:pt x="381143" y="821328"/>
                  </a:lnTo>
                  <a:cubicBezTo>
                    <a:pt x="417976" y="821328"/>
                    <a:pt x="448113" y="791431"/>
                    <a:pt x="448113" y="754893"/>
                  </a:cubicBezTo>
                  <a:lnTo>
                    <a:pt x="448113" y="66444"/>
                  </a:lnTo>
                  <a:cubicBezTo>
                    <a:pt x="448123" y="29905"/>
                    <a:pt x="417976" y="0"/>
                    <a:pt x="381143" y="0"/>
                  </a:cubicBezTo>
                  <a:close/>
                  <a:moveTo>
                    <a:pt x="150466" y="52271"/>
                  </a:moveTo>
                  <a:lnTo>
                    <a:pt x="297637" y="52271"/>
                  </a:lnTo>
                  <a:cubicBezTo>
                    <a:pt x="303867" y="52271"/>
                    <a:pt x="308962" y="57326"/>
                    <a:pt x="308962" y="63505"/>
                  </a:cubicBezTo>
                  <a:cubicBezTo>
                    <a:pt x="308962" y="69685"/>
                    <a:pt x="303867" y="74740"/>
                    <a:pt x="297637" y="74740"/>
                  </a:cubicBezTo>
                  <a:lnTo>
                    <a:pt x="150466" y="74740"/>
                  </a:lnTo>
                  <a:cubicBezTo>
                    <a:pt x="144237" y="74740"/>
                    <a:pt x="139141" y="69685"/>
                    <a:pt x="139141" y="63505"/>
                  </a:cubicBezTo>
                  <a:cubicBezTo>
                    <a:pt x="139141" y="57326"/>
                    <a:pt x="144237" y="52271"/>
                    <a:pt x="150466" y="52271"/>
                  </a:cubicBezTo>
                  <a:close/>
                  <a:moveTo>
                    <a:pt x="224057" y="793057"/>
                  </a:moveTo>
                  <a:cubicBezTo>
                    <a:pt x="202035" y="793057"/>
                    <a:pt x="184175" y="775340"/>
                    <a:pt x="184175" y="753495"/>
                  </a:cubicBezTo>
                  <a:cubicBezTo>
                    <a:pt x="184175" y="731649"/>
                    <a:pt x="202035" y="713932"/>
                    <a:pt x="224057" y="713932"/>
                  </a:cubicBezTo>
                  <a:cubicBezTo>
                    <a:pt x="246078" y="713932"/>
                    <a:pt x="263938" y="731649"/>
                    <a:pt x="263938" y="753495"/>
                  </a:cubicBezTo>
                  <a:cubicBezTo>
                    <a:pt x="263938" y="775350"/>
                    <a:pt x="246078" y="793057"/>
                    <a:pt x="224057" y="793057"/>
                  </a:cubicBezTo>
                  <a:close/>
                  <a:moveTo>
                    <a:pt x="416071" y="686068"/>
                  </a:moveTo>
                  <a:lnTo>
                    <a:pt x="32042" y="686068"/>
                  </a:lnTo>
                  <a:lnTo>
                    <a:pt x="32042" y="121379"/>
                  </a:lnTo>
                  <a:lnTo>
                    <a:pt x="416071" y="121379"/>
                  </a:lnTo>
                  <a:lnTo>
                    <a:pt x="416071" y="68606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ore-KR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2" name="그룹 71">
            <a:extLst>
              <a:ext uri="{FF2B5EF4-FFF2-40B4-BE49-F238E27FC236}">
                <a16:creationId xmlns:a16="http://schemas.microsoft.com/office/drawing/2014/main" id="{7FF4BBD0-CBE2-4857-9E32-C667ACDE80EF}"/>
              </a:ext>
            </a:extLst>
          </p:cNvPr>
          <p:cNvGrpSpPr/>
          <p:nvPr/>
        </p:nvGrpSpPr>
        <p:grpSpPr>
          <a:xfrm>
            <a:off x="7151304" y="3692238"/>
            <a:ext cx="373637" cy="716255"/>
            <a:chOff x="3099314" y="47792"/>
            <a:chExt cx="448113" cy="821327"/>
          </a:xfrm>
        </p:grpSpPr>
        <p:sp>
          <p:nvSpPr>
            <p:cNvPr id="73" name="직사각형 72">
              <a:extLst>
                <a:ext uri="{FF2B5EF4-FFF2-40B4-BE49-F238E27FC236}">
                  <a16:creationId xmlns:a16="http://schemas.microsoft.com/office/drawing/2014/main" id="{5B144FD7-A0F1-45A1-A5D8-1604C49C6CC9}"/>
                </a:ext>
              </a:extLst>
            </p:cNvPr>
            <p:cNvSpPr/>
            <p:nvPr/>
          </p:nvSpPr>
          <p:spPr>
            <a:xfrm>
              <a:off x="3131766" y="96808"/>
              <a:ext cx="382620" cy="7442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4" name="자유형 133">
              <a:extLst>
                <a:ext uri="{FF2B5EF4-FFF2-40B4-BE49-F238E27FC236}">
                  <a16:creationId xmlns:a16="http://schemas.microsoft.com/office/drawing/2014/main" id="{F4CDFC73-C68A-48AD-9079-CD51CC8B7FFC}"/>
                </a:ext>
              </a:extLst>
            </p:cNvPr>
            <p:cNvSpPr/>
            <p:nvPr/>
          </p:nvSpPr>
          <p:spPr>
            <a:xfrm>
              <a:off x="3099314" y="47792"/>
              <a:ext cx="448113" cy="821327"/>
            </a:xfrm>
            <a:custGeom>
              <a:avLst/>
              <a:gdLst>
                <a:gd name="connsiteX0" fmla="*/ 381143 w 448113"/>
                <a:gd name="connsiteY0" fmla="*/ 0 h 821327"/>
                <a:gd name="connsiteX1" fmla="*/ 66970 w 448113"/>
                <a:gd name="connsiteY1" fmla="*/ 0 h 821327"/>
                <a:gd name="connsiteX2" fmla="*/ 0 w 448113"/>
                <a:gd name="connsiteY2" fmla="*/ 66435 h 821327"/>
                <a:gd name="connsiteX3" fmla="*/ 0 w 448113"/>
                <a:gd name="connsiteY3" fmla="*/ 754893 h 821327"/>
                <a:gd name="connsiteX4" fmla="*/ 66970 w 448113"/>
                <a:gd name="connsiteY4" fmla="*/ 821328 h 821327"/>
                <a:gd name="connsiteX5" fmla="*/ 381143 w 448113"/>
                <a:gd name="connsiteY5" fmla="*/ 821328 h 821327"/>
                <a:gd name="connsiteX6" fmla="*/ 448113 w 448113"/>
                <a:gd name="connsiteY6" fmla="*/ 754893 h 821327"/>
                <a:gd name="connsiteX7" fmla="*/ 448113 w 448113"/>
                <a:gd name="connsiteY7" fmla="*/ 66444 h 821327"/>
                <a:gd name="connsiteX8" fmla="*/ 381143 w 448113"/>
                <a:gd name="connsiteY8" fmla="*/ 0 h 821327"/>
                <a:gd name="connsiteX9" fmla="*/ 150466 w 448113"/>
                <a:gd name="connsiteY9" fmla="*/ 52271 h 821327"/>
                <a:gd name="connsiteX10" fmla="*/ 297637 w 448113"/>
                <a:gd name="connsiteY10" fmla="*/ 52271 h 821327"/>
                <a:gd name="connsiteX11" fmla="*/ 308962 w 448113"/>
                <a:gd name="connsiteY11" fmla="*/ 63505 h 821327"/>
                <a:gd name="connsiteX12" fmla="*/ 297637 w 448113"/>
                <a:gd name="connsiteY12" fmla="*/ 74740 h 821327"/>
                <a:gd name="connsiteX13" fmla="*/ 150466 w 448113"/>
                <a:gd name="connsiteY13" fmla="*/ 74740 h 821327"/>
                <a:gd name="connsiteX14" fmla="*/ 139141 w 448113"/>
                <a:gd name="connsiteY14" fmla="*/ 63505 h 821327"/>
                <a:gd name="connsiteX15" fmla="*/ 150466 w 448113"/>
                <a:gd name="connsiteY15" fmla="*/ 52271 h 821327"/>
                <a:gd name="connsiteX16" fmla="*/ 224057 w 448113"/>
                <a:gd name="connsiteY16" fmla="*/ 793057 h 821327"/>
                <a:gd name="connsiteX17" fmla="*/ 184175 w 448113"/>
                <a:gd name="connsiteY17" fmla="*/ 753495 h 821327"/>
                <a:gd name="connsiteX18" fmla="*/ 224057 w 448113"/>
                <a:gd name="connsiteY18" fmla="*/ 713932 h 821327"/>
                <a:gd name="connsiteX19" fmla="*/ 263938 w 448113"/>
                <a:gd name="connsiteY19" fmla="*/ 753495 h 821327"/>
                <a:gd name="connsiteX20" fmla="*/ 224057 w 448113"/>
                <a:gd name="connsiteY20" fmla="*/ 793057 h 821327"/>
                <a:gd name="connsiteX21" fmla="*/ 416071 w 448113"/>
                <a:gd name="connsiteY21" fmla="*/ 686068 h 821327"/>
                <a:gd name="connsiteX22" fmla="*/ 32042 w 448113"/>
                <a:gd name="connsiteY22" fmla="*/ 686068 h 821327"/>
                <a:gd name="connsiteX23" fmla="*/ 32042 w 448113"/>
                <a:gd name="connsiteY23" fmla="*/ 121379 h 821327"/>
                <a:gd name="connsiteX24" fmla="*/ 416071 w 448113"/>
                <a:gd name="connsiteY24" fmla="*/ 121379 h 821327"/>
                <a:gd name="connsiteX25" fmla="*/ 416071 w 448113"/>
                <a:gd name="connsiteY25" fmla="*/ 686068 h 821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48113" h="821327">
                  <a:moveTo>
                    <a:pt x="381143" y="0"/>
                  </a:moveTo>
                  <a:lnTo>
                    <a:pt x="66970" y="0"/>
                  </a:lnTo>
                  <a:cubicBezTo>
                    <a:pt x="30137" y="0"/>
                    <a:pt x="0" y="29896"/>
                    <a:pt x="0" y="66435"/>
                  </a:cubicBezTo>
                  <a:lnTo>
                    <a:pt x="0" y="754893"/>
                  </a:lnTo>
                  <a:cubicBezTo>
                    <a:pt x="0" y="791431"/>
                    <a:pt x="30137" y="821328"/>
                    <a:pt x="66970" y="821328"/>
                  </a:cubicBezTo>
                  <a:lnTo>
                    <a:pt x="381143" y="821328"/>
                  </a:lnTo>
                  <a:cubicBezTo>
                    <a:pt x="417976" y="821328"/>
                    <a:pt x="448113" y="791431"/>
                    <a:pt x="448113" y="754893"/>
                  </a:cubicBezTo>
                  <a:lnTo>
                    <a:pt x="448113" y="66444"/>
                  </a:lnTo>
                  <a:cubicBezTo>
                    <a:pt x="448123" y="29905"/>
                    <a:pt x="417976" y="0"/>
                    <a:pt x="381143" y="0"/>
                  </a:cubicBezTo>
                  <a:close/>
                  <a:moveTo>
                    <a:pt x="150466" y="52271"/>
                  </a:moveTo>
                  <a:lnTo>
                    <a:pt x="297637" y="52271"/>
                  </a:lnTo>
                  <a:cubicBezTo>
                    <a:pt x="303867" y="52271"/>
                    <a:pt x="308962" y="57326"/>
                    <a:pt x="308962" y="63505"/>
                  </a:cubicBezTo>
                  <a:cubicBezTo>
                    <a:pt x="308962" y="69685"/>
                    <a:pt x="303867" y="74740"/>
                    <a:pt x="297637" y="74740"/>
                  </a:cubicBezTo>
                  <a:lnTo>
                    <a:pt x="150466" y="74740"/>
                  </a:lnTo>
                  <a:cubicBezTo>
                    <a:pt x="144237" y="74740"/>
                    <a:pt x="139141" y="69685"/>
                    <a:pt x="139141" y="63505"/>
                  </a:cubicBezTo>
                  <a:cubicBezTo>
                    <a:pt x="139141" y="57326"/>
                    <a:pt x="144237" y="52271"/>
                    <a:pt x="150466" y="52271"/>
                  </a:cubicBezTo>
                  <a:close/>
                  <a:moveTo>
                    <a:pt x="224057" y="793057"/>
                  </a:moveTo>
                  <a:cubicBezTo>
                    <a:pt x="202035" y="793057"/>
                    <a:pt x="184175" y="775340"/>
                    <a:pt x="184175" y="753495"/>
                  </a:cubicBezTo>
                  <a:cubicBezTo>
                    <a:pt x="184175" y="731649"/>
                    <a:pt x="202035" y="713932"/>
                    <a:pt x="224057" y="713932"/>
                  </a:cubicBezTo>
                  <a:cubicBezTo>
                    <a:pt x="246078" y="713932"/>
                    <a:pt x="263938" y="731649"/>
                    <a:pt x="263938" y="753495"/>
                  </a:cubicBezTo>
                  <a:cubicBezTo>
                    <a:pt x="263938" y="775350"/>
                    <a:pt x="246078" y="793057"/>
                    <a:pt x="224057" y="793057"/>
                  </a:cubicBezTo>
                  <a:close/>
                  <a:moveTo>
                    <a:pt x="416071" y="686068"/>
                  </a:moveTo>
                  <a:lnTo>
                    <a:pt x="32042" y="686068"/>
                  </a:lnTo>
                  <a:lnTo>
                    <a:pt x="32042" y="121379"/>
                  </a:lnTo>
                  <a:lnTo>
                    <a:pt x="416071" y="121379"/>
                  </a:lnTo>
                  <a:lnTo>
                    <a:pt x="416071" y="68606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ore-KR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5" name="자유형 142">
            <a:extLst>
              <a:ext uri="{FF2B5EF4-FFF2-40B4-BE49-F238E27FC236}">
                <a16:creationId xmlns:a16="http://schemas.microsoft.com/office/drawing/2014/main" id="{31AEB87C-C26A-4EBD-AA35-8F4D42A50F6A}"/>
              </a:ext>
            </a:extLst>
          </p:cNvPr>
          <p:cNvSpPr/>
          <p:nvPr/>
        </p:nvSpPr>
        <p:spPr>
          <a:xfrm>
            <a:off x="9148910" y="2888993"/>
            <a:ext cx="1040783" cy="1547384"/>
          </a:xfrm>
          <a:custGeom>
            <a:avLst/>
            <a:gdLst>
              <a:gd name="connsiteX0" fmla="*/ 161880 w 981954"/>
              <a:gd name="connsiteY0" fmla="*/ 562930 h 1395855"/>
              <a:gd name="connsiteX1" fmla="*/ 186785 w 981954"/>
              <a:gd name="connsiteY1" fmla="*/ 552342 h 1395855"/>
              <a:gd name="connsiteX2" fmla="*/ 186785 w 981954"/>
              <a:gd name="connsiteY2" fmla="*/ 502932 h 1395855"/>
              <a:gd name="connsiteX3" fmla="*/ 96061 w 981954"/>
              <a:gd name="connsiteY3" fmla="*/ 284112 h 1395855"/>
              <a:gd name="connsiteX4" fmla="*/ 186785 w 981954"/>
              <a:gd name="connsiteY4" fmla="*/ 65293 h 1395855"/>
              <a:gd name="connsiteX5" fmla="*/ 186785 w 981954"/>
              <a:gd name="connsiteY5" fmla="*/ 15882 h 1395855"/>
              <a:gd name="connsiteX6" fmla="*/ 136976 w 981954"/>
              <a:gd name="connsiteY6" fmla="*/ 15882 h 1395855"/>
              <a:gd name="connsiteX7" fmla="*/ 24905 w 981954"/>
              <a:gd name="connsiteY7" fmla="*/ 285877 h 1395855"/>
              <a:gd name="connsiteX8" fmla="*/ 136976 w 981954"/>
              <a:gd name="connsiteY8" fmla="*/ 555872 h 1395855"/>
              <a:gd name="connsiteX9" fmla="*/ 161880 w 981954"/>
              <a:gd name="connsiteY9" fmla="*/ 562930 h 1395855"/>
              <a:gd name="connsiteX10" fmla="*/ 243710 w 981954"/>
              <a:gd name="connsiteY10" fmla="*/ 446462 h 1395855"/>
              <a:gd name="connsiteX11" fmla="*/ 268614 w 981954"/>
              <a:gd name="connsiteY11" fmla="*/ 457050 h 1395855"/>
              <a:gd name="connsiteX12" fmla="*/ 293519 w 981954"/>
              <a:gd name="connsiteY12" fmla="*/ 446462 h 1395855"/>
              <a:gd name="connsiteX13" fmla="*/ 293519 w 981954"/>
              <a:gd name="connsiteY13" fmla="*/ 397051 h 1395855"/>
              <a:gd name="connsiteX14" fmla="*/ 245489 w 981954"/>
              <a:gd name="connsiteY14" fmla="*/ 284112 h 1395855"/>
              <a:gd name="connsiteX15" fmla="*/ 293519 w 981954"/>
              <a:gd name="connsiteY15" fmla="*/ 171173 h 1395855"/>
              <a:gd name="connsiteX16" fmla="*/ 293519 w 981954"/>
              <a:gd name="connsiteY16" fmla="*/ 121762 h 1395855"/>
              <a:gd name="connsiteX17" fmla="*/ 243710 w 981954"/>
              <a:gd name="connsiteY17" fmla="*/ 121762 h 1395855"/>
              <a:gd name="connsiteX18" fmla="*/ 176111 w 981954"/>
              <a:gd name="connsiteY18" fmla="*/ 284112 h 1395855"/>
              <a:gd name="connsiteX19" fmla="*/ 243710 w 981954"/>
              <a:gd name="connsiteY19" fmla="*/ 446462 h 1395855"/>
              <a:gd name="connsiteX20" fmla="*/ 896567 w 981954"/>
              <a:gd name="connsiteY20" fmla="*/ 282348 h 1395855"/>
              <a:gd name="connsiteX21" fmla="*/ 805843 w 981954"/>
              <a:gd name="connsiteY21" fmla="*/ 501167 h 1395855"/>
              <a:gd name="connsiteX22" fmla="*/ 805843 w 981954"/>
              <a:gd name="connsiteY22" fmla="*/ 550578 h 1395855"/>
              <a:gd name="connsiteX23" fmla="*/ 830748 w 981954"/>
              <a:gd name="connsiteY23" fmla="*/ 561166 h 1395855"/>
              <a:gd name="connsiteX24" fmla="*/ 855652 w 981954"/>
              <a:gd name="connsiteY24" fmla="*/ 550578 h 1395855"/>
              <a:gd name="connsiteX25" fmla="*/ 967723 w 981954"/>
              <a:gd name="connsiteY25" fmla="*/ 280583 h 1395855"/>
              <a:gd name="connsiteX26" fmla="*/ 855652 w 981954"/>
              <a:gd name="connsiteY26" fmla="*/ 10588 h 1395855"/>
              <a:gd name="connsiteX27" fmla="*/ 805843 w 981954"/>
              <a:gd name="connsiteY27" fmla="*/ 10588 h 1395855"/>
              <a:gd name="connsiteX28" fmla="*/ 805843 w 981954"/>
              <a:gd name="connsiteY28" fmla="*/ 59999 h 1395855"/>
              <a:gd name="connsiteX29" fmla="*/ 896567 w 981954"/>
              <a:gd name="connsiteY29" fmla="*/ 282348 h 1395855"/>
              <a:gd name="connsiteX30" fmla="*/ 699109 w 981954"/>
              <a:gd name="connsiteY30" fmla="*/ 446462 h 1395855"/>
              <a:gd name="connsiteX31" fmla="*/ 724014 w 981954"/>
              <a:gd name="connsiteY31" fmla="*/ 457050 h 1395855"/>
              <a:gd name="connsiteX32" fmla="*/ 748918 w 981954"/>
              <a:gd name="connsiteY32" fmla="*/ 446462 h 1395855"/>
              <a:gd name="connsiteX33" fmla="*/ 816517 w 981954"/>
              <a:gd name="connsiteY33" fmla="*/ 284112 h 1395855"/>
              <a:gd name="connsiteX34" fmla="*/ 748918 w 981954"/>
              <a:gd name="connsiteY34" fmla="*/ 119998 h 1395855"/>
              <a:gd name="connsiteX35" fmla="*/ 699109 w 981954"/>
              <a:gd name="connsiteY35" fmla="*/ 119998 h 1395855"/>
              <a:gd name="connsiteX36" fmla="*/ 699109 w 981954"/>
              <a:gd name="connsiteY36" fmla="*/ 169409 h 1395855"/>
              <a:gd name="connsiteX37" fmla="*/ 747139 w 981954"/>
              <a:gd name="connsiteY37" fmla="*/ 282348 h 1395855"/>
              <a:gd name="connsiteX38" fmla="*/ 699109 w 981954"/>
              <a:gd name="connsiteY38" fmla="*/ 395287 h 1395855"/>
              <a:gd name="connsiteX39" fmla="*/ 699109 w 981954"/>
              <a:gd name="connsiteY39" fmla="*/ 446462 h 1395855"/>
              <a:gd name="connsiteX40" fmla="*/ 946376 w 981954"/>
              <a:gd name="connsiteY40" fmla="*/ 1323504 h 1395855"/>
              <a:gd name="connsiteX41" fmla="*/ 876999 w 981954"/>
              <a:gd name="connsiteY41" fmla="*/ 1323504 h 1395855"/>
              <a:gd name="connsiteX42" fmla="*/ 576365 w 981954"/>
              <a:gd name="connsiteY42" fmla="*/ 398816 h 1395855"/>
              <a:gd name="connsiteX43" fmla="*/ 636847 w 981954"/>
              <a:gd name="connsiteY43" fmla="*/ 282348 h 1395855"/>
              <a:gd name="connsiteX44" fmla="*/ 494535 w 981954"/>
              <a:gd name="connsiteY44" fmla="*/ 141174 h 1395855"/>
              <a:gd name="connsiteX45" fmla="*/ 352223 w 981954"/>
              <a:gd name="connsiteY45" fmla="*/ 282348 h 1395855"/>
              <a:gd name="connsiteX46" fmla="*/ 416263 w 981954"/>
              <a:gd name="connsiteY46" fmla="*/ 400581 h 1395855"/>
              <a:gd name="connsiteX47" fmla="*/ 113850 w 981954"/>
              <a:gd name="connsiteY47" fmla="*/ 1323504 h 1395855"/>
              <a:gd name="connsiteX48" fmla="*/ 35578 w 981954"/>
              <a:gd name="connsiteY48" fmla="*/ 1323504 h 1395855"/>
              <a:gd name="connsiteX49" fmla="*/ 0 w 981954"/>
              <a:gd name="connsiteY49" fmla="*/ 1358797 h 1395855"/>
              <a:gd name="connsiteX50" fmla="*/ 35578 w 981954"/>
              <a:gd name="connsiteY50" fmla="*/ 1394091 h 1395855"/>
              <a:gd name="connsiteX51" fmla="*/ 140533 w 981954"/>
              <a:gd name="connsiteY51" fmla="*/ 1394091 h 1395855"/>
              <a:gd name="connsiteX52" fmla="*/ 140533 w 981954"/>
              <a:gd name="connsiteY52" fmla="*/ 1394091 h 1395855"/>
              <a:gd name="connsiteX53" fmla="*/ 140533 w 981954"/>
              <a:gd name="connsiteY53" fmla="*/ 1394091 h 1395855"/>
              <a:gd name="connsiteX54" fmla="*/ 245489 w 981954"/>
              <a:gd name="connsiteY54" fmla="*/ 1394091 h 1395855"/>
              <a:gd name="connsiteX55" fmla="*/ 281067 w 981954"/>
              <a:gd name="connsiteY55" fmla="*/ 1358797 h 1395855"/>
              <a:gd name="connsiteX56" fmla="*/ 245489 w 981954"/>
              <a:gd name="connsiteY56" fmla="*/ 1323504 h 1395855"/>
              <a:gd name="connsiteX57" fmla="*/ 188564 w 981954"/>
              <a:gd name="connsiteY57" fmla="*/ 1323504 h 1395855"/>
              <a:gd name="connsiteX58" fmla="*/ 217026 w 981954"/>
              <a:gd name="connsiteY58" fmla="*/ 1237035 h 1395855"/>
              <a:gd name="connsiteX59" fmla="*/ 494535 w 981954"/>
              <a:gd name="connsiteY59" fmla="*/ 1078215 h 1395855"/>
              <a:gd name="connsiteX60" fmla="*/ 772044 w 981954"/>
              <a:gd name="connsiteY60" fmla="*/ 1237035 h 1395855"/>
              <a:gd name="connsiteX61" fmla="*/ 800506 w 981954"/>
              <a:gd name="connsiteY61" fmla="*/ 1325269 h 1395855"/>
              <a:gd name="connsiteX62" fmla="*/ 736466 w 981954"/>
              <a:gd name="connsiteY62" fmla="*/ 1325269 h 1395855"/>
              <a:gd name="connsiteX63" fmla="*/ 700888 w 981954"/>
              <a:gd name="connsiteY63" fmla="*/ 1360562 h 1395855"/>
              <a:gd name="connsiteX64" fmla="*/ 736466 w 981954"/>
              <a:gd name="connsiteY64" fmla="*/ 1395856 h 1395855"/>
              <a:gd name="connsiteX65" fmla="*/ 850316 w 981954"/>
              <a:gd name="connsiteY65" fmla="*/ 1395856 h 1395855"/>
              <a:gd name="connsiteX66" fmla="*/ 850316 w 981954"/>
              <a:gd name="connsiteY66" fmla="*/ 1395856 h 1395855"/>
              <a:gd name="connsiteX67" fmla="*/ 850316 w 981954"/>
              <a:gd name="connsiteY67" fmla="*/ 1395856 h 1395855"/>
              <a:gd name="connsiteX68" fmla="*/ 946376 w 981954"/>
              <a:gd name="connsiteY68" fmla="*/ 1395856 h 1395855"/>
              <a:gd name="connsiteX69" fmla="*/ 981954 w 981954"/>
              <a:gd name="connsiteY69" fmla="*/ 1360562 h 1395855"/>
              <a:gd name="connsiteX70" fmla="*/ 946376 w 981954"/>
              <a:gd name="connsiteY70" fmla="*/ 1323504 h 1395855"/>
              <a:gd name="connsiteX71" fmla="*/ 357560 w 981954"/>
              <a:gd name="connsiteY71" fmla="*/ 806455 h 1395855"/>
              <a:gd name="connsiteX72" fmla="*/ 405590 w 981954"/>
              <a:gd name="connsiteY72" fmla="*/ 658223 h 1395855"/>
              <a:gd name="connsiteX73" fmla="*/ 533671 w 981954"/>
              <a:gd name="connsiteY73" fmla="*/ 658223 h 1395855"/>
              <a:gd name="connsiteX74" fmla="*/ 357560 w 981954"/>
              <a:gd name="connsiteY74" fmla="*/ 806455 h 1395855"/>
              <a:gd name="connsiteX75" fmla="*/ 597711 w 981954"/>
              <a:gd name="connsiteY75" fmla="*/ 697045 h 1395855"/>
              <a:gd name="connsiteX76" fmla="*/ 652857 w 981954"/>
              <a:gd name="connsiteY76" fmla="*/ 868219 h 1395855"/>
              <a:gd name="connsiteX77" fmla="*/ 394916 w 981954"/>
              <a:gd name="connsiteY77" fmla="*/ 868219 h 1395855"/>
              <a:gd name="connsiteX78" fmla="*/ 597711 w 981954"/>
              <a:gd name="connsiteY78" fmla="*/ 697045 h 1395855"/>
              <a:gd name="connsiteX79" fmla="*/ 595933 w 981954"/>
              <a:gd name="connsiteY79" fmla="*/ 938806 h 1395855"/>
              <a:gd name="connsiteX80" fmla="*/ 494535 w 981954"/>
              <a:gd name="connsiteY80" fmla="*/ 997040 h 1395855"/>
              <a:gd name="connsiteX81" fmla="*/ 393138 w 981954"/>
              <a:gd name="connsiteY81" fmla="*/ 938806 h 1395855"/>
              <a:gd name="connsiteX82" fmla="*/ 595933 w 981954"/>
              <a:gd name="connsiteY82" fmla="*/ 938806 h 1395855"/>
              <a:gd name="connsiteX83" fmla="*/ 492756 w 981954"/>
              <a:gd name="connsiteY83" fmla="*/ 211761 h 1395855"/>
              <a:gd name="connsiteX84" fmla="*/ 563912 w 981954"/>
              <a:gd name="connsiteY84" fmla="*/ 282348 h 1395855"/>
              <a:gd name="connsiteX85" fmla="*/ 492756 w 981954"/>
              <a:gd name="connsiteY85" fmla="*/ 352934 h 1395855"/>
              <a:gd name="connsiteX86" fmla="*/ 421600 w 981954"/>
              <a:gd name="connsiteY86" fmla="*/ 282348 h 1395855"/>
              <a:gd name="connsiteX87" fmla="*/ 492756 w 981954"/>
              <a:gd name="connsiteY87" fmla="*/ 211761 h 1395855"/>
              <a:gd name="connsiteX88" fmla="*/ 492756 w 981954"/>
              <a:gd name="connsiteY88" fmla="*/ 425286 h 1395855"/>
              <a:gd name="connsiteX89" fmla="*/ 508766 w 981954"/>
              <a:gd name="connsiteY89" fmla="*/ 423521 h 1395855"/>
              <a:gd name="connsiteX90" fmla="*/ 562133 w 981954"/>
              <a:gd name="connsiteY90" fmla="*/ 587636 h 1395855"/>
              <a:gd name="connsiteX91" fmla="*/ 426937 w 981954"/>
              <a:gd name="connsiteY91" fmla="*/ 587636 h 1395855"/>
              <a:gd name="connsiteX92" fmla="*/ 480304 w 981954"/>
              <a:gd name="connsiteY92" fmla="*/ 423521 h 1395855"/>
              <a:gd name="connsiteX93" fmla="*/ 492756 w 981954"/>
              <a:gd name="connsiteY93" fmla="*/ 425286 h 1395855"/>
              <a:gd name="connsiteX94" fmla="*/ 250825 w 981954"/>
              <a:gd name="connsiteY94" fmla="*/ 1136449 h 1395855"/>
              <a:gd name="connsiteX95" fmla="*/ 305971 w 981954"/>
              <a:gd name="connsiteY95" fmla="*/ 968805 h 1395855"/>
              <a:gd name="connsiteX96" fmla="*/ 425158 w 981954"/>
              <a:gd name="connsiteY96" fmla="*/ 1037627 h 1395855"/>
              <a:gd name="connsiteX97" fmla="*/ 250825 w 981954"/>
              <a:gd name="connsiteY97" fmla="*/ 1136449 h 1395855"/>
              <a:gd name="connsiteX98" fmla="*/ 565691 w 981954"/>
              <a:gd name="connsiteY98" fmla="*/ 1035862 h 1395855"/>
              <a:gd name="connsiteX99" fmla="*/ 684878 w 981954"/>
              <a:gd name="connsiteY99" fmla="*/ 967040 h 1395855"/>
              <a:gd name="connsiteX100" fmla="*/ 740024 w 981954"/>
              <a:gd name="connsiteY100" fmla="*/ 1134684 h 1395855"/>
              <a:gd name="connsiteX101" fmla="*/ 565691 w 981954"/>
              <a:gd name="connsiteY101" fmla="*/ 1035862 h 1395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81954" h="1395855">
                <a:moveTo>
                  <a:pt x="161880" y="562930"/>
                </a:moveTo>
                <a:cubicBezTo>
                  <a:pt x="170775" y="562930"/>
                  <a:pt x="179669" y="559401"/>
                  <a:pt x="186785" y="552342"/>
                </a:cubicBezTo>
                <a:cubicBezTo>
                  <a:pt x="201016" y="538225"/>
                  <a:pt x="201016" y="517049"/>
                  <a:pt x="186785" y="502932"/>
                </a:cubicBezTo>
                <a:cubicBezTo>
                  <a:pt x="128081" y="444697"/>
                  <a:pt x="96061" y="367052"/>
                  <a:pt x="96061" y="284112"/>
                </a:cubicBezTo>
                <a:cubicBezTo>
                  <a:pt x="96061" y="201173"/>
                  <a:pt x="128081" y="123527"/>
                  <a:pt x="186785" y="65293"/>
                </a:cubicBezTo>
                <a:cubicBezTo>
                  <a:pt x="201016" y="51175"/>
                  <a:pt x="201016" y="29999"/>
                  <a:pt x="186785" y="15882"/>
                </a:cubicBezTo>
                <a:cubicBezTo>
                  <a:pt x="172554" y="1765"/>
                  <a:pt x="151207" y="1765"/>
                  <a:pt x="136976" y="15882"/>
                </a:cubicBezTo>
                <a:cubicBezTo>
                  <a:pt x="64041" y="88234"/>
                  <a:pt x="24905" y="183526"/>
                  <a:pt x="24905" y="285877"/>
                </a:cubicBezTo>
                <a:cubicBezTo>
                  <a:pt x="24905" y="388228"/>
                  <a:pt x="64041" y="483520"/>
                  <a:pt x="136976" y="555872"/>
                </a:cubicBezTo>
                <a:cubicBezTo>
                  <a:pt x="144091" y="559401"/>
                  <a:pt x="152986" y="562930"/>
                  <a:pt x="161880" y="562930"/>
                </a:cubicBezTo>
                <a:close/>
                <a:moveTo>
                  <a:pt x="243710" y="446462"/>
                </a:moveTo>
                <a:cubicBezTo>
                  <a:pt x="250825" y="453521"/>
                  <a:pt x="259720" y="457050"/>
                  <a:pt x="268614" y="457050"/>
                </a:cubicBezTo>
                <a:cubicBezTo>
                  <a:pt x="277509" y="457050"/>
                  <a:pt x="286403" y="453521"/>
                  <a:pt x="293519" y="446462"/>
                </a:cubicBezTo>
                <a:cubicBezTo>
                  <a:pt x="307750" y="432345"/>
                  <a:pt x="307750" y="411169"/>
                  <a:pt x="293519" y="397051"/>
                </a:cubicBezTo>
                <a:cubicBezTo>
                  <a:pt x="263278" y="367052"/>
                  <a:pt x="245489" y="326464"/>
                  <a:pt x="245489" y="284112"/>
                </a:cubicBezTo>
                <a:cubicBezTo>
                  <a:pt x="245489" y="241760"/>
                  <a:pt x="261499" y="201173"/>
                  <a:pt x="293519" y="171173"/>
                </a:cubicBezTo>
                <a:cubicBezTo>
                  <a:pt x="307750" y="157056"/>
                  <a:pt x="307750" y="135880"/>
                  <a:pt x="293519" y="121762"/>
                </a:cubicBezTo>
                <a:cubicBezTo>
                  <a:pt x="279288" y="107645"/>
                  <a:pt x="257941" y="107645"/>
                  <a:pt x="243710" y="121762"/>
                </a:cubicBezTo>
                <a:cubicBezTo>
                  <a:pt x="199237" y="165879"/>
                  <a:pt x="176111" y="224113"/>
                  <a:pt x="176111" y="284112"/>
                </a:cubicBezTo>
                <a:cubicBezTo>
                  <a:pt x="176111" y="344111"/>
                  <a:pt x="201016" y="402345"/>
                  <a:pt x="243710" y="446462"/>
                </a:cubicBezTo>
                <a:close/>
                <a:moveTo>
                  <a:pt x="896567" y="282348"/>
                </a:moveTo>
                <a:cubicBezTo>
                  <a:pt x="896567" y="365287"/>
                  <a:pt x="864547" y="442933"/>
                  <a:pt x="805843" y="501167"/>
                </a:cubicBezTo>
                <a:cubicBezTo>
                  <a:pt x="791612" y="515284"/>
                  <a:pt x="791612" y="536460"/>
                  <a:pt x="805843" y="550578"/>
                </a:cubicBezTo>
                <a:cubicBezTo>
                  <a:pt x="812959" y="557636"/>
                  <a:pt x="821853" y="561166"/>
                  <a:pt x="830748" y="561166"/>
                </a:cubicBezTo>
                <a:cubicBezTo>
                  <a:pt x="839642" y="561166"/>
                  <a:pt x="848537" y="557636"/>
                  <a:pt x="855652" y="550578"/>
                </a:cubicBezTo>
                <a:cubicBezTo>
                  <a:pt x="928587" y="478226"/>
                  <a:pt x="967723" y="382934"/>
                  <a:pt x="967723" y="280583"/>
                </a:cubicBezTo>
                <a:cubicBezTo>
                  <a:pt x="967723" y="178232"/>
                  <a:pt x="928587" y="82940"/>
                  <a:pt x="855652" y="10588"/>
                </a:cubicBezTo>
                <a:cubicBezTo>
                  <a:pt x="841421" y="-3529"/>
                  <a:pt x="820074" y="-3529"/>
                  <a:pt x="805843" y="10588"/>
                </a:cubicBezTo>
                <a:cubicBezTo>
                  <a:pt x="791612" y="24705"/>
                  <a:pt x="791612" y="45881"/>
                  <a:pt x="805843" y="59999"/>
                </a:cubicBezTo>
                <a:cubicBezTo>
                  <a:pt x="864547" y="121762"/>
                  <a:pt x="896567" y="199408"/>
                  <a:pt x="896567" y="282348"/>
                </a:cubicBezTo>
                <a:close/>
                <a:moveTo>
                  <a:pt x="699109" y="446462"/>
                </a:moveTo>
                <a:cubicBezTo>
                  <a:pt x="706225" y="453521"/>
                  <a:pt x="715119" y="457050"/>
                  <a:pt x="724014" y="457050"/>
                </a:cubicBezTo>
                <a:cubicBezTo>
                  <a:pt x="732908" y="457050"/>
                  <a:pt x="741803" y="453521"/>
                  <a:pt x="748918" y="446462"/>
                </a:cubicBezTo>
                <a:cubicBezTo>
                  <a:pt x="793391" y="402345"/>
                  <a:pt x="816517" y="344111"/>
                  <a:pt x="816517" y="284112"/>
                </a:cubicBezTo>
                <a:cubicBezTo>
                  <a:pt x="816517" y="222349"/>
                  <a:pt x="791612" y="164114"/>
                  <a:pt x="748918" y="119998"/>
                </a:cubicBezTo>
                <a:cubicBezTo>
                  <a:pt x="734687" y="105880"/>
                  <a:pt x="713340" y="105880"/>
                  <a:pt x="699109" y="119998"/>
                </a:cubicBezTo>
                <a:cubicBezTo>
                  <a:pt x="684878" y="134115"/>
                  <a:pt x="684878" y="155291"/>
                  <a:pt x="699109" y="169409"/>
                </a:cubicBezTo>
                <a:cubicBezTo>
                  <a:pt x="729350" y="199408"/>
                  <a:pt x="747139" y="239995"/>
                  <a:pt x="747139" y="282348"/>
                </a:cubicBezTo>
                <a:cubicBezTo>
                  <a:pt x="747139" y="324700"/>
                  <a:pt x="731129" y="365287"/>
                  <a:pt x="699109" y="395287"/>
                </a:cubicBezTo>
                <a:cubicBezTo>
                  <a:pt x="684878" y="409404"/>
                  <a:pt x="684878" y="432345"/>
                  <a:pt x="699109" y="446462"/>
                </a:cubicBezTo>
                <a:close/>
                <a:moveTo>
                  <a:pt x="946376" y="1323504"/>
                </a:moveTo>
                <a:lnTo>
                  <a:pt x="876999" y="1323504"/>
                </a:lnTo>
                <a:lnTo>
                  <a:pt x="576365" y="398816"/>
                </a:lnTo>
                <a:cubicBezTo>
                  <a:pt x="613722" y="372346"/>
                  <a:pt x="636847" y="331758"/>
                  <a:pt x="636847" y="282348"/>
                </a:cubicBezTo>
                <a:cubicBezTo>
                  <a:pt x="636847" y="204702"/>
                  <a:pt x="572807" y="141174"/>
                  <a:pt x="494535" y="141174"/>
                </a:cubicBezTo>
                <a:cubicBezTo>
                  <a:pt x="416263" y="141174"/>
                  <a:pt x="352223" y="204702"/>
                  <a:pt x="352223" y="282348"/>
                </a:cubicBezTo>
                <a:cubicBezTo>
                  <a:pt x="352223" y="331758"/>
                  <a:pt x="377127" y="374110"/>
                  <a:pt x="416263" y="400581"/>
                </a:cubicBezTo>
                <a:lnTo>
                  <a:pt x="113850" y="1323504"/>
                </a:lnTo>
                <a:lnTo>
                  <a:pt x="35578" y="1323504"/>
                </a:lnTo>
                <a:cubicBezTo>
                  <a:pt x="16010" y="1323504"/>
                  <a:pt x="0" y="1339386"/>
                  <a:pt x="0" y="1358797"/>
                </a:cubicBezTo>
                <a:cubicBezTo>
                  <a:pt x="0" y="1378209"/>
                  <a:pt x="16010" y="1394091"/>
                  <a:pt x="35578" y="1394091"/>
                </a:cubicBezTo>
                <a:lnTo>
                  <a:pt x="140533" y="1394091"/>
                </a:lnTo>
                <a:lnTo>
                  <a:pt x="140533" y="1394091"/>
                </a:lnTo>
                <a:lnTo>
                  <a:pt x="140533" y="1394091"/>
                </a:lnTo>
                <a:lnTo>
                  <a:pt x="245489" y="1394091"/>
                </a:lnTo>
                <a:cubicBezTo>
                  <a:pt x="265057" y="1394091"/>
                  <a:pt x="281067" y="1378209"/>
                  <a:pt x="281067" y="1358797"/>
                </a:cubicBezTo>
                <a:cubicBezTo>
                  <a:pt x="281067" y="1339386"/>
                  <a:pt x="265057" y="1323504"/>
                  <a:pt x="245489" y="1323504"/>
                </a:cubicBezTo>
                <a:lnTo>
                  <a:pt x="188564" y="1323504"/>
                </a:lnTo>
                <a:lnTo>
                  <a:pt x="217026" y="1237035"/>
                </a:lnTo>
                <a:lnTo>
                  <a:pt x="494535" y="1078215"/>
                </a:lnTo>
                <a:lnTo>
                  <a:pt x="772044" y="1237035"/>
                </a:lnTo>
                <a:lnTo>
                  <a:pt x="800506" y="1325269"/>
                </a:lnTo>
                <a:lnTo>
                  <a:pt x="736466" y="1325269"/>
                </a:lnTo>
                <a:cubicBezTo>
                  <a:pt x="716898" y="1325269"/>
                  <a:pt x="700888" y="1341151"/>
                  <a:pt x="700888" y="1360562"/>
                </a:cubicBezTo>
                <a:cubicBezTo>
                  <a:pt x="700888" y="1379974"/>
                  <a:pt x="716898" y="1395856"/>
                  <a:pt x="736466" y="1395856"/>
                </a:cubicBezTo>
                <a:lnTo>
                  <a:pt x="850316" y="1395856"/>
                </a:lnTo>
                <a:lnTo>
                  <a:pt x="850316" y="1395856"/>
                </a:lnTo>
                <a:lnTo>
                  <a:pt x="850316" y="1395856"/>
                </a:lnTo>
                <a:lnTo>
                  <a:pt x="946376" y="1395856"/>
                </a:lnTo>
                <a:cubicBezTo>
                  <a:pt x="965944" y="1395856"/>
                  <a:pt x="981954" y="1379974"/>
                  <a:pt x="981954" y="1360562"/>
                </a:cubicBezTo>
                <a:cubicBezTo>
                  <a:pt x="981954" y="1341151"/>
                  <a:pt x="965944" y="1323504"/>
                  <a:pt x="946376" y="1323504"/>
                </a:cubicBezTo>
                <a:close/>
                <a:moveTo>
                  <a:pt x="357560" y="806455"/>
                </a:moveTo>
                <a:lnTo>
                  <a:pt x="405590" y="658223"/>
                </a:lnTo>
                <a:lnTo>
                  <a:pt x="533671" y="658223"/>
                </a:lnTo>
                <a:lnTo>
                  <a:pt x="357560" y="806455"/>
                </a:lnTo>
                <a:close/>
                <a:moveTo>
                  <a:pt x="597711" y="697045"/>
                </a:moveTo>
                <a:lnTo>
                  <a:pt x="652857" y="868219"/>
                </a:lnTo>
                <a:lnTo>
                  <a:pt x="394916" y="868219"/>
                </a:lnTo>
                <a:lnTo>
                  <a:pt x="597711" y="697045"/>
                </a:lnTo>
                <a:close/>
                <a:moveTo>
                  <a:pt x="595933" y="938806"/>
                </a:moveTo>
                <a:lnTo>
                  <a:pt x="494535" y="997040"/>
                </a:lnTo>
                <a:lnTo>
                  <a:pt x="393138" y="938806"/>
                </a:lnTo>
                <a:lnTo>
                  <a:pt x="595933" y="938806"/>
                </a:lnTo>
                <a:close/>
                <a:moveTo>
                  <a:pt x="492756" y="211761"/>
                </a:moveTo>
                <a:cubicBezTo>
                  <a:pt x="531892" y="211761"/>
                  <a:pt x="563912" y="243525"/>
                  <a:pt x="563912" y="282348"/>
                </a:cubicBezTo>
                <a:cubicBezTo>
                  <a:pt x="563912" y="321170"/>
                  <a:pt x="531892" y="352934"/>
                  <a:pt x="492756" y="352934"/>
                </a:cubicBezTo>
                <a:cubicBezTo>
                  <a:pt x="453620" y="352934"/>
                  <a:pt x="421600" y="321170"/>
                  <a:pt x="421600" y="282348"/>
                </a:cubicBezTo>
                <a:cubicBezTo>
                  <a:pt x="421600" y="243525"/>
                  <a:pt x="453620" y="211761"/>
                  <a:pt x="492756" y="211761"/>
                </a:cubicBezTo>
                <a:close/>
                <a:moveTo>
                  <a:pt x="492756" y="425286"/>
                </a:moveTo>
                <a:cubicBezTo>
                  <a:pt x="498093" y="425286"/>
                  <a:pt x="503430" y="425286"/>
                  <a:pt x="508766" y="423521"/>
                </a:cubicBezTo>
                <a:lnTo>
                  <a:pt x="562133" y="587636"/>
                </a:lnTo>
                <a:lnTo>
                  <a:pt x="426937" y="587636"/>
                </a:lnTo>
                <a:lnTo>
                  <a:pt x="480304" y="423521"/>
                </a:lnTo>
                <a:cubicBezTo>
                  <a:pt x="485641" y="425286"/>
                  <a:pt x="489198" y="425286"/>
                  <a:pt x="492756" y="425286"/>
                </a:cubicBezTo>
                <a:close/>
                <a:moveTo>
                  <a:pt x="250825" y="1136449"/>
                </a:moveTo>
                <a:lnTo>
                  <a:pt x="305971" y="968805"/>
                </a:lnTo>
                <a:lnTo>
                  <a:pt x="425158" y="1037627"/>
                </a:lnTo>
                <a:lnTo>
                  <a:pt x="250825" y="1136449"/>
                </a:lnTo>
                <a:close/>
                <a:moveTo>
                  <a:pt x="565691" y="1035862"/>
                </a:moveTo>
                <a:lnTo>
                  <a:pt x="684878" y="967040"/>
                </a:lnTo>
                <a:lnTo>
                  <a:pt x="740024" y="1134684"/>
                </a:lnTo>
                <a:lnTo>
                  <a:pt x="565691" y="1035862"/>
                </a:lnTo>
                <a:close/>
              </a:path>
            </a:pathLst>
          </a:custGeom>
          <a:solidFill>
            <a:srgbClr val="000000"/>
          </a:solidFill>
          <a:ln w="17717" cap="flat">
            <a:noFill/>
            <a:prstDash val="solid"/>
            <a:miter/>
          </a:ln>
        </p:spPr>
        <p:txBody>
          <a:bodyPr rtlCol="0" anchor="ctr"/>
          <a:lstStyle/>
          <a:p>
            <a:endParaRPr lang="ko-Kore-KR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E0D44C24-81DA-4545-BA3D-1D865B7FDDD3}"/>
              </a:ext>
            </a:extLst>
          </p:cNvPr>
          <p:cNvSpPr txBox="1"/>
          <p:nvPr/>
        </p:nvSpPr>
        <p:spPr>
          <a:xfrm>
            <a:off x="6768202" y="4369830"/>
            <a:ext cx="1131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>
                <a:latin typeface="Calibri" panose="020F0502020204030204" pitchFamily="34" charset="0"/>
                <a:cs typeface="Calibri" panose="020F0502020204030204" pitchFamily="34" charset="0"/>
              </a:rPr>
              <a:t>UE 1 </a:t>
            </a:r>
            <a:endParaRPr lang="ko-KR" altLang="en-US" sz="2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A72865E-F3D8-49C9-9B23-95224A7EAC05}"/>
              </a:ext>
            </a:extLst>
          </p:cNvPr>
          <p:cNvSpPr txBox="1"/>
          <p:nvPr/>
        </p:nvSpPr>
        <p:spPr>
          <a:xfrm>
            <a:off x="8410469" y="5308738"/>
            <a:ext cx="1040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>
                <a:latin typeface="Calibri" panose="020F0502020204030204" pitchFamily="34" charset="0"/>
                <a:cs typeface="Calibri" panose="020F0502020204030204" pitchFamily="34" charset="0"/>
              </a:rPr>
              <a:t>UE 2</a:t>
            </a:r>
            <a:endParaRPr lang="ko-KR" altLang="en-US" sz="2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" name="직사각형 78">
            <a:extLst>
              <a:ext uri="{FF2B5EF4-FFF2-40B4-BE49-F238E27FC236}">
                <a16:creationId xmlns:a16="http://schemas.microsoft.com/office/drawing/2014/main" id="{BA0B140F-9DBD-484B-BCD6-0957E42CFF92}"/>
              </a:ext>
            </a:extLst>
          </p:cNvPr>
          <p:cNvSpPr/>
          <p:nvPr/>
        </p:nvSpPr>
        <p:spPr>
          <a:xfrm>
            <a:off x="7333932" y="3293815"/>
            <a:ext cx="20409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b="1">
                <a:latin typeface="Calibri" panose="020F0502020204030204" pitchFamily="34" charset="0"/>
                <a:cs typeface="Calibri" panose="020F0502020204030204" pitchFamily="34" charset="0"/>
              </a:rPr>
              <a:t>Excellent</a:t>
            </a:r>
            <a:endParaRPr lang="ko-KR" altLang="en-US" sz="3200" b="1">
              <a:solidFill>
                <a:srgbClr val="0070C0"/>
              </a:solidFill>
            </a:endParaRPr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EF773F0F-A21B-4221-9E0F-B4A7A0EB56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84124">
            <a:off x="8091642" y="3151067"/>
            <a:ext cx="802440" cy="1662714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63A16C4B-B13D-4990-BE33-4D78BE20B4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59870">
            <a:off x="9237974" y="4156729"/>
            <a:ext cx="767227" cy="1303044"/>
          </a:xfrm>
          <a:prstGeom prst="rect">
            <a:avLst/>
          </a:prstGeom>
        </p:spPr>
      </p:pic>
      <p:sp>
        <p:nvSpPr>
          <p:cNvPr id="80" name="직사각형 79">
            <a:extLst>
              <a:ext uri="{FF2B5EF4-FFF2-40B4-BE49-F238E27FC236}">
                <a16:creationId xmlns:a16="http://schemas.microsoft.com/office/drawing/2014/main" id="{2A8CFE7E-5FE6-4FCE-8C57-FBFD1CDF53EA}"/>
              </a:ext>
            </a:extLst>
          </p:cNvPr>
          <p:cNvSpPr/>
          <p:nvPr/>
        </p:nvSpPr>
        <p:spPr>
          <a:xfrm>
            <a:off x="9325302" y="4708184"/>
            <a:ext cx="13137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b="1">
                <a:latin typeface="Calibri" panose="020F0502020204030204" pitchFamily="34" charset="0"/>
                <a:cs typeface="Calibri" panose="020F0502020204030204" pitchFamily="34" charset="0"/>
              </a:rPr>
              <a:t>Best</a:t>
            </a:r>
            <a:endParaRPr lang="ko-KR" altLang="en-US" sz="3200" b="1"/>
          </a:p>
        </p:txBody>
      </p:sp>
      <p:sp>
        <p:nvSpPr>
          <p:cNvPr id="30" name="타원 29">
            <a:extLst>
              <a:ext uri="{FF2B5EF4-FFF2-40B4-BE49-F238E27FC236}">
                <a16:creationId xmlns:a16="http://schemas.microsoft.com/office/drawing/2014/main" id="{AE6E0EE0-70E7-4377-BA53-9F7102746EBA}"/>
              </a:ext>
            </a:extLst>
          </p:cNvPr>
          <p:cNvSpPr/>
          <p:nvPr/>
        </p:nvSpPr>
        <p:spPr>
          <a:xfrm>
            <a:off x="1416890" y="4043165"/>
            <a:ext cx="3592729" cy="1334424"/>
          </a:xfrm>
          <a:prstGeom prst="ellipse">
            <a:avLst/>
          </a:prstGeom>
          <a:gradFill>
            <a:gsLst>
              <a:gs pos="88000">
                <a:schemeClr val="bg1">
                  <a:alpha val="0"/>
                </a:schemeClr>
              </a:gs>
              <a:gs pos="11000">
                <a:srgbClr val="BBD05B">
                  <a:alpha val="95000"/>
                </a:srgbClr>
              </a:gs>
              <a:gs pos="49000">
                <a:srgbClr val="BBD05B">
                  <a:alpha val="56832"/>
                </a:srgbClr>
              </a:gs>
              <a:gs pos="0">
                <a:srgbClr val="BBD05B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19C74536-FD41-4744-BAA3-F06DF780D156}"/>
              </a:ext>
            </a:extLst>
          </p:cNvPr>
          <p:cNvGrpSpPr/>
          <p:nvPr/>
        </p:nvGrpSpPr>
        <p:grpSpPr>
          <a:xfrm>
            <a:off x="3307541" y="4742700"/>
            <a:ext cx="359840" cy="659536"/>
            <a:chOff x="3099314" y="47792"/>
            <a:chExt cx="448113" cy="821327"/>
          </a:xfrm>
        </p:grpSpPr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5295731E-15C7-47C2-8110-4080B3B7A30A}"/>
                </a:ext>
              </a:extLst>
            </p:cNvPr>
            <p:cNvSpPr/>
            <p:nvPr/>
          </p:nvSpPr>
          <p:spPr>
            <a:xfrm>
              <a:off x="3131766" y="96808"/>
              <a:ext cx="382620" cy="7442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자유형 100">
              <a:extLst>
                <a:ext uri="{FF2B5EF4-FFF2-40B4-BE49-F238E27FC236}">
                  <a16:creationId xmlns:a16="http://schemas.microsoft.com/office/drawing/2014/main" id="{CD20D37C-A938-40F4-A0EE-E84DAC2A92C7}"/>
                </a:ext>
              </a:extLst>
            </p:cNvPr>
            <p:cNvSpPr/>
            <p:nvPr/>
          </p:nvSpPr>
          <p:spPr>
            <a:xfrm>
              <a:off x="3099314" y="47792"/>
              <a:ext cx="448113" cy="821327"/>
            </a:xfrm>
            <a:custGeom>
              <a:avLst/>
              <a:gdLst>
                <a:gd name="connsiteX0" fmla="*/ 381143 w 448113"/>
                <a:gd name="connsiteY0" fmla="*/ 0 h 821327"/>
                <a:gd name="connsiteX1" fmla="*/ 66970 w 448113"/>
                <a:gd name="connsiteY1" fmla="*/ 0 h 821327"/>
                <a:gd name="connsiteX2" fmla="*/ 0 w 448113"/>
                <a:gd name="connsiteY2" fmla="*/ 66435 h 821327"/>
                <a:gd name="connsiteX3" fmla="*/ 0 w 448113"/>
                <a:gd name="connsiteY3" fmla="*/ 754893 h 821327"/>
                <a:gd name="connsiteX4" fmla="*/ 66970 w 448113"/>
                <a:gd name="connsiteY4" fmla="*/ 821328 h 821327"/>
                <a:gd name="connsiteX5" fmla="*/ 381143 w 448113"/>
                <a:gd name="connsiteY5" fmla="*/ 821328 h 821327"/>
                <a:gd name="connsiteX6" fmla="*/ 448113 w 448113"/>
                <a:gd name="connsiteY6" fmla="*/ 754893 h 821327"/>
                <a:gd name="connsiteX7" fmla="*/ 448113 w 448113"/>
                <a:gd name="connsiteY7" fmla="*/ 66444 h 821327"/>
                <a:gd name="connsiteX8" fmla="*/ 381143 w 448113"/>
                <a:gd name="connsiteY8" fmla="*/ 0 h 821327"/>
                <a:gd name="connsiteX9" fmla="*/ 150466 w 448113"/>
                <a:gd name="connsiteY9" fmla="*/ 52271 h 821327"/>
                <a:gd name="connsiteX10" fmla="*/ 297637 w 448113"/>
                <a:gd name="connsiteY10" fmla="*/ 52271 h 821327"/>
                <a:gd name="connsiteX11" fmla="*/ 308962 w 448113"/>
                <a:gd name="connsiteY11" fmla="*/ 63505 h 821327"/>
                <a:gd name="connsiteX12" fmla="*/ 297637 w 448113"/>
                <a:gd name="connsiteY12" fmla="*/ 74740 h 821327"/>
                <a:gd name="connsiteX13" fmla="*/ 150466 w 448113"/>
                <a:gd name="connsiteY13" fmla="*/ 74740 h 821327"/>
                <a:gd name="connsiteX14" fmla="*/ 139141 w 448113"/>
                <a:gd name="connsiteY14" fmla="*/ 63505 h 821327"/>
                <a:gd name="connsiteX15" fmla="*/ 150466 w 448113"/>
                <a:gd name="connsiteY15" fmla="*/ 52271 h 821327"/>
                <a:gd name="connsiteX16" fmla="*/ 224057 w 448113"/>
                <a:gd name="connsiteY16" fmla="*/ 793057 h 821327"/>
                <a:gd name="connsiteX17" fmla="*/ 184175 w 448113"/>
                <a:gd name="connsiteY17" fmla="*/ 753495 h 821327"/>
                <a:gd name="connsiteX18" fmla="*/ 224057 w 448113"/>
                <a:gd name="connsiteY18" fmla="*/ 713932 h 821327"/>
                <a:gd name="connsiteX19" fmla="*/ 263938 w 448113"/>
                <a:gd name="connsiteY19" fmla="*/ 753495 h 821327"/>
                <a:gd name="connsiteX20" fmla="*/ 224057 w 448113"/>
                <a:gd name="connsiteY20" fmla="*/ 793057 h 821327"/>
                <a:gd name="connsiteX21" fmla="*/ 416071 w 448113"/>
                <a:gd name="connsiteY21" fmla="*/ 686068 h 821327"/>
                <a:gd name="connsiteX22" fmla="*/ 32042 w 448113"/>
                <a:gd name="connsiteY22" fmla="*/ 686068 h 821327"/>
                <a:gd name="connsiteX23" fmla="*/ 32042 w 448113"/>
                <a:gd name="connsiteY23" fmla="*/ 121379 h 821327"/>
                <a:gd name="connsiteX24" fmla="*/ 416071 w 448113"/>
                <a:gd name="connsiteY24" fmla="*/ 121379 h 821327"/>
                <a:gd name="connsiteX25" fmla="*/ 416071 w 448113"/>
                <a:gd name="connsiteY25" fmla="*/ 686068 h 821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48113" h="821327">
                  <a:moveTo>
                    <a:pt x="381143" y="0"/>
                  </a:moveTo>
                  <a:lnTo>
                    <a:pt x="66970" y="0"/>
                  </a:lnTo>
                  <a:cubicBezTo>
                    <a:pt x="30137" y="0"/>
                    <a:pt x="0" y="29896"/>
                    <a:pt x="0" y="66435"/>
                  </a:cubicBezTo>
                  <a:lnTo>
                    <a:pt x="0" y="754893"/>
                  </a:lnTo>
                  <a:cubicBezTo>
                    <a:pt x="0" y="791431"/>
                    <a:pt x="30137" y="821328"/>
                    <a:pt x="66970" y="821328"/>
                  </a:cubicBezTo>
                  <a:lnTo>
                    <a:pt x="381143" y="821328"/>
                  </a:lnTo>
                  <a:cubicBezTo>
                    <a:pt x="417976" y="821328"/>
                    <a:pt x="448113" y="791431"/>
                    <a:pt x="448113" y="754893"/>
                  </a:cubicBezTo>
                  <a:lnTo>
                    <a:pt x="448113" y="66444"/>
                  </a:lnTo>
                  <a:cubicBezTo>
                    <a:pt x="448123" y="29905"/>
                    <a:pt x="417976" y="0"/>
                    <a:pt x="381143" y="0"/>
                  </a:cubicBezTo>
                  <a:close/>
                  <a:moveTo>
                    <a:pt x="150466" y="52271"/>
                  </a:moveTo>
                  <a:lnTo>
                    <a:pt x="297637" y="52271"/>
                  </a:lnTo>
                  <a:cubicBezTo>
                    <a:pt x="303867" y="52271"/>
                    <a:pt x="308962" y="57326"/>
                    <a:pt x="308962" y="63505"/>
                  </a:cubicBezTo>
                  <a:cubicBezTo>
                    <a:pt x="308962" y="69685"/>
                    <a:pt x="303867" y="74740"/>
                    <a:pt x="297637" y="74740"/>
                  </a:cubicBezTo>
                  <a:lnTo>
                    <a:pt x="150466" y="74740"/>
                  </a:lnTo>
                  <a:cubicBezTo>
                    <a:pt x="144237" y="74740"/>
                    <a:pt x="139141" y="69685"/>
                    <a:pt x="139141" y="63505"/>
                  </a:cubicBezTo>
                  <a:cubicBezTo>
                    <a:pt x="139141" y="57326"/>
                    <a:pt x="144237" y="52271"/>
                    <a:pt x="150466" y="52271"/>
                  </a:cubicBezTo>
                  <a:close/>
                  <a:moveTo>
                    <a:pt x="224057" y="793057"/>
                  </a:moveTo>
                  <a:cubicBezTo>
                    <a:pt x="202035" y="793057"/>
                    <a:pt x="184175" y="775340"/>
                    <a:pt x="184175" y="753495"/>
                  </a:cubicBezTo>
                  <a:cubicBezTo>
                    <a:pt x="184175" y="731649"/>
                    <a:pt x="202035" y="713932"/>
                    <a:pt x="224057" y="713932"/>
                  </a:cubicBezTo>
                  <a:cubicBezTo>
                    <a:pt x="246078" y="713932"/>
                    <a:pt x="263938" y="731649"/>
                    <a:pt x="263938" y="753495"/>
                  </a:cubicBezTo>
                  <a:cubicBezTo>
                    <a:pt x="263938" y="775350"/>
                    <a:pt x="246078" y="793057"/>
                    <a:pt x="224057" y="793057"/>
                  </a:cubicBezTo>
                  <a:close/>
                  <a:moveTo>
                    <a:pt x="416071" y="686068"/>
                  </a:moveTo>
                  <a:lnTo>
                    <a:pt x="32042" y="686068"/>
                  </a:lnTo>
                  <a:lnTo>
                    <a:pt x="32042" y="121379"/>
                  </a:lnTo>
                  <a:lnTo>
                    <a:pt x="416071" y="121379"/>
                  </a:lnTo>
                  <a:lnTo>
                    <a:pt x="416071" y="68606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ore-KR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F26B2B6F-9D2D-45F6-9048-525DE07A9B75}"/>
              </a:ext>
            </a:extLst>
          </p:cNvPr>
          <p:cNvGrpSpPr/>
          <p:nvPr/>
        </p:nvGrpSpPr>
        <p:grpSpPr>
          <a:xfrm>
            <a:off x="1707135" y="3774986"/>
            <a:ext cx="373637" cy="684824"/>
            <a:chOff x="3099314" y="47792"/>
            <a:chExt cx="448113" cy="821327"/>
          </a:xfrm>
        </p:grpSpPr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775DEADA-41E5-4E2B-9061-2E85553E0B7F}"/>
                </a:ext>
              </a:extLst>
            </p:cNvPr>
            <p:cNvSpPr/>
            <p:nvPr/>
          </p:nvSpPr>
          <p:spPr>
            <a:xfrm>
              <a:off x="3131766" y="96808"/>
              <a:ext cx="382620" cy="7442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자유형 133">
              <a:extLst>
                <a:ext uri="{FF2B5EF4-FFF2-40B4-BE49-F238E27FC236}">
                  <a16:creationId xmlns:a16="http://schemas.microsoft.com/office/drawing/2014/main" id="{5A74B45F-9EC3-4E04-843D-D03AE3B1B5F5}"/>
                </a:ext>
              </a:extLst>
            </p:cNvPr>
            <p:cNvSpPr/>
            <p:nvPr/>
          </p:nvSpPr>
          <p:spPr>
            <a:xfrm>
              <a:off x="3099314" y="47792"/>
              <a:ext cx="448113" cy="821327"/>
            </a:xfrm>
            <a:custGeom>
              <a:avLst/>
              <a:gdLst>
                <a:gd name="connsiteX0" fmla="*/ 381143 w 448113"/>
                <a:gd name="connsiteY0" fmla="*/ 0 h 821327"/>
                <a:gd name="connsiteX1" fmla="*/ 66970 w 448113"/>
                <a:gd name="connsiteY1" fmla="*/ 0 h 821327"/>
                <a:gd name="connsiteX2" fmla="*/ 0 w 448113"/>
                <a:gd name="connsiteY2" fmla="*/ 66435 h 821327"/>
                <a:gd name="connsiteX3" fmla="*/ 0 w 448113"/>
                <a:gd name="connsiteY3" fmla="*/ 754893 h 821327"/>
                <a:gd name="connsiteX4" fmla="*/ 66970 w 448113"/>
                <a:gd name="connsiteY4" fmla="*/ 821328 h 821327"/>
                <a:gd name="connsiteX5" fmla="*/ 381143 w 448113"/>
                <a:gd name="connsiteY5" fmla="*/ 821328 h 821327"/>
                <a:gd name="connsiteX6" fmla="*/ 448113 w 448113"/>
                <a:gd name="connsiteY6" fmla="*/ 754893 h 821327"/>
                <a:gd name="connsiteX7" fmla="*/ 448113 w 448113"/>
                <a:gd name="connsiteY7" fmla="*/ 66444 h 821327"/>
                <a:gd name="connsiteX8" fmla="*/ 381143 w 448113"/>
                <a:gd name="connsiteY8" fmla="*/ 0 h 821327"/>
                <a:gd name="connsiteX9" fmla="*/ 150466 w 448113"/>
                <a:gd name="connsiteY9" fmla="*/ 52271 h 821327"/>
                <a:gd name="connsiteX10" fmla="*/ 297637 w 448113"/>
                <a:gd name="connsiteY10" fmla="*/ 52271 h 821327"/>
                <a:gd name="connsiteX11" fmla="*/ 308962 w 448113"/>
                <a:gd name="connsiteY11" fmla="*/ 63505 h 821327"/>
                <a:gd name="connsiteX12" fmla="*/ 297637 w 448113"/>
                <a:gd name="connsiteY12" fmla="*/ 74740 h 821327"/>
                <a:gd name="connsiteX13" fmla="*/ 150466 w 448113"/>
                <a:gd name="connsiteY13" fmla="*/ 74740 h 821327"/>
                <a:gd name="connsiteX14" fmla="*/ 139141 w 448113"/>
                <a:gd name="connsiteY14" fmla="*/ 63505 h 821327"/>
                <a:gd name="connsiteX15" fmla="*/ 150466 w 448113"/>
                <a:gd name="connsiteY15" fmla="*/ 52271 h 821327"/>
                <a:gd name="connsiteX16" fmla="*/ 224057 w 448113"/>
                <a:gd name="connsiteY16" fmla="*/ 793057 h 821327"/>
                <a:gd name="connsiteX17" fmla="*/ 184175 w 448113"/>
                <a:gd name="connsiteY17" fmla="*/ 753495 h 821327"/>
                <a:gd name="connsiteX18" fmla="*/ 224057 w 448113"/>
                <a:gd name="connsiteY18" fmla="*/ 713932 h 821327"/>
                <a:gd name="connsiteX19" fmla="*/ 263938 w 448113"/>
                <a:gd name="connsiteY19" fmla="*/ 753495 h 821327"/>
                <a:gd name="connsiteX20" fmla="*/ 224057 w 448113"/>
                <a:gd name="connsiteY20" fmla="*/ 793057 h 821327"/>
                <a:gd name="connsiteX21" fmla="*/ 416071 w 448113"/>
                <a:gd name="connsiteY21" fmla="*/ 686068 h 821327"/>
                <a:gd name="connsiteX22" fmla="*/ 32042 w 448113"/>
                <a:gd name="connsiteY22" fmla="*/ 686068 h 821327"/>
                <a:gd name="connsiteX23" fmla="*/ 32042 w 448113"/>
                <a:gd name="connsiteY23" fmla="*/ 121379 h 821327"/>
                <a:gd name="connsiteX24" fmla="*/ 416071 w 448113"/>
                <a:gd name="connsiteY24" fmla="*/ 121379 h 821327"/>
                <a:gd name="connsiteX25" fmla="*/ 416071 w 448113"/>
                <a:gd name="connsiteY25" fmla="*/ 686068 h 821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48113" h="821327">
                  <a:moveTo>
                    <a:pt x="381143" y="0"/>
                  </a:moveTo>
                  <a:lnTo>
                    <a:pt x="66970" y="0"/>
                  </a:lnTo>
                  <a:cubicBezTo>
                    <a:pt x="30137" y="0"/>
                    <a:pt x="0" y="29896"/>
                    <a:pt x="0" y="66435"/>
                  </a:cubicBezTo>
                  <a:lnTo>
                    <a:pt x="0" y="754893"/>
                  </a:lnTo>
                  <a:cubicBezTo>
                    <a:pt x="0" y="791431"/>
                    <a:pt x="30137" y="821328"/>
                    <a:pt x="66970" y="821328"/>
                  </a:cubicBezTo>
                  <a:lnTo>
                    <a:pt x="381143" y="821328"/>
                  </a:lnTo>
                  <a:cubicBezTo>
                    <a:pt x="417976" y="821328"/>
                    <a:pt x="448113" y="791431"/>
                    <a:pt x="448113" y="754893"/>
                  </a:cubicBezTo>
                  <a:lnTo>
                    <a:pt x="448113" y="66444"/>
                  </a:lnTo>
                  <a:cubicBezTo>
                    <a:pt x="448123" y="29905"/>
                    <a:pt x="417976" y="0"/>
                    <a:pt x="381143" y="0"/>
                  </a:cubicBezTo>
                  <a:close/>
                  <a:moveTo>
                    <a:pt x="150466" y="52271"/>
                  </a:moveTo>
                  <a:lnTo>
                    <a:pt x="297637" y="52271"/>
                  </a:lnTo>
                  <a:cubicBezTo>
                    <a:pt x="303867" y="52271"/>
                    <a:pt x="308962" y="57326"/>
                    <a:pt x="308962" y="63505"/>
                  </a:cubicBezTo>
                  <a:cubicBezTo>
                    <a:pt x="308962" y="69685"/>
                    <a:pt x="303867" y="74740"/>
                    <a:pt x="297637" y="74740"/>
                  </a:cubicBezTo>
                  <a:lnTo>
                    <a:pt x="150466" y="74740"/>
                  </a:lnTo>
                  <a:cubicBezTo>
                    <a:pt x="144237" y="74740"/>
                    <a:pt x="139141" y="69685"/>
                    <a:pt x="139141" y="63505"/>
                  </a:cubicBezTo>
                  <a:cubicBezTo>
                    <a:pt x="139141" y="57326"/>
                    <a:pt x="144237" y="52271"/>
                    <a:pt x="150466" y="52271"/>
                  </a:cubicBezTo>
                  <a:close/>
                  <a:moveTo>
                    <a:pt x="224057" y="793057"/>
                  </a:moveTo>
                  <a:cubicBezTo>
                    <a:pt x="202035" y="793057"/>
                    <a:pt x="184175" y="775340"/>
                    <a:pt x="184175" y="753495"/>
                  </a:cubicBezTo>
                  <a:cubicBezTo>
                    <a:pt x="184175" y="731649"/>
                    <a:pt x="202035" y="713932"/>
                    <a:pt x="224057" y="713932"/>
                  </a:cubicBezTo>
                  <a:cubicBezTo>
                    <a:pt x="246078" y="713932"/>
                    <a:pt x="263938" y="731649"/>
                    <a:pt x="263938" y="753495"/>
                  </a:cubicBezTo>
                  <a:cubicBezTo>
                    <a:pt x="263938" y="775350"/>
                    <a:pt x="246078" y="793057"/>
                    <a:pt x="224057" y="793057"/>
                  </a:cubicBezTo>
                  <a:close/>
                  <a:moveTo>
                    <a:pt x="416071" y="686068"/>
                  </a:moveTo>
                  <a:lnTo>
                    <a:pt x="32042" y="686068"/>
                  </a:lnTo>
                  <a:lnTo>
                    <a:pt x="32042" y="121379"/>
                  </a:lnTo>
                  <a:lnTo>
                    <a:pt x="416071" y="121379"/>
                  </a:lnTo>
                  <a:lnTo>
                    <a:pt x="416071" y="68606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ore-KR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8" name="자유형 142">
            <a:extLst>
              <a:ext uri="{FF2B5EF4-FFF2-40B4-BE49-F238E27FC236}">
                <a16:creationId xmlns:a16="http://schemas.microsoft.com/office/drawing/2014/main" id="{B6765A84-3FA9-4EDA-BBE6-7F4648BF60AF}"/>
              </a:ext>
            </a:extLst>
          </p:cNvPr>
          <p:cNvSpPr/>
          <p:nvPr/>
        </p:nvSpPr>
        <p:spPr>
          <a:xfrm>
            <a:off x="3704741" y="3008212"/>
            <a:ext cx="1040783" cy="1479481"/>
          </a:xfrm>
          <a:custGeom>
            <a:avLst/>
            <a:gdLst>
              <a:gd name="connsiteX0" fmla="*/ 161880 w 981954"/>
              <a:gd name="connsiteY0" fmla="*/ 562930 h 1395855"/>
              <a:gd name="connsiteX1" fmla="*/ 186785 w 981954"/>
              <a:gd name="connsiteY1" fmla="*/ 552342 h 1395855"/>
              <a:gd name="connsiteX2" fmla="*/ 186785 w 981954"/>
              <a:gd name="connsiteY2" fmla="*/ 502932 h 1395855"/>
              <a:gd name="connsiteX3" fmla="*/ 96061 w 981954"/>
              <a:gd name="connsiteY3" fmla="*/ 284112 h 1395855"/>
              <a:gd name="connsiteX4" fmla="*/ 186785 w 981954"/>
              <a:gd name="connsiteY4" fmla="*/ 65293 h 1395855"/>
              <a:gd name="connsiteX5" fmla="*/ 186785 w 981954"/>
              <a:gd name="connsiteY5" fmla="*/ 15882 h 1395855"/>
              <a:gd name="connsiteX6" fmla="*/ 136976 w 981954"/>
              <a:gd name="connsiteY6" fmla="*/ 15882 h 1395855"/>
              <a:gd name="connsiteX7" fmla="*/ 24905 w 981954"/>
              <a:gd name="connsiteY7" fmla="*/ 285877 h 1395855"/>
              <a:gd name="connsiteX8" fmla="*/ 136976 w 981954"/>
              <a:gd name="connsiteY8" fmla="*/ 555872 h 1395855"/>
              <a:gd name="connsiteX9" fmla="*/ 161880 w 981954"/>
              <a:gd name="connsiteY9" fmla="*/ 562930 h 1395855"/>
              <a:gd name="connsiteX10" fmla="*/ 243710 w 981954"/>
              <a:gd name="connsiteY10" fmla="*/ 446462 h 1395855"/>
              <a:gd name="connsiteX11" fmla="*/ 268614 w 981954"/>
              <a:gd name="connsiteY11" fmla="*/ 457050 h 1395855"/>
              <a:gd name="connsiteX12" fmla="*/ 293519 w 981954"/>
              <a:gd name="connsiteY12" fmla="*/ 446462 h 1395855"/>
              <a:gd name="connsiteX13" fmla="*/ 293519 w 981954"/>
              <a:gd name="connsiteY13" fmla="*/ 397051 h 1395855"/>
              <a:gd name="connsiteX14" fmla="*/ 245489 w 981954"/>
              <a:gd name="connsiteY14" fmla="*/ 284112 h 1395855"/>
              <a:gd name="connsiteX15" fmla="*/ 293519 w 981954"/>
              <a:gd name="connsiteY15" fmla="*/ 171173 h 1395855"/>
              <a:gd name="connsiteX16" fmla="*/ 293519 w 981954"/>
              <a:gd name="connsiteY16" fmla="*/ 121762 h 1395855"/>
              <a:gd name="connsiteX17" fmla="*/ 243710 w 981954"/>
              <a:gd name="connsiteY17" fmla="*/ 121762 h 1395855"/>
              <a:gd name="connsiteX18" fmla="*/ 176111 w 981954"/>
              <a:gd name="connsiteY18" fmla="*/ 284112 h 1395855"/>
              <a:gd name="connsiteX19" fmla="*/ 243710 w 981954"/>
              <a:gd name="connsiteY19" fmla="*/ 446462 h 1395855"/>
              <a:gd name="connsiteX20" fmla="*/ 896567 w 981954"/>
              <a:gd name="connsiteY20" fmla="*/ 282348 h 1395855"/>
              <a:gd name="connsiteX21" fmla="*/ 805843 w 981954"/>
              <a:gd name="connsiteY21" fmla="*/ 501167 h 1395855"/>
              <a:gd name="connsiteX22" fmla="*/ 805843 w 981954"/>
              <a:gd name="connsiteY22" fmla="*/ 550578 h 1395855"/>
              <a:gd name="connsiteX23" fmla="*/ 830748 w 981954"/>
              <a:gd name="connsiteY23" fmla="*/ 561166 h 1395855"/>
              <a:gd name="connsiteX24" fmla="*/ 855652 w 981954"/>
              <a:gd name="connsiteY24" fmla="*/ 550578 h 1395855"/>
              <a:gd name="connsiteX25" fmla="*/ 967723 w 981954"/>
              <a:gd name="connsiteY25" fmla="*/ 280583 h 1395855"/>
              <a:gd name="connsiteX26" fmla="*/ 855652 w 981954"/>
              <a:gd name="connsiteY26" fmla="*/ 10588 h 1395855"/>
              <a:gd name="connsiteX27" fmla="*/ 805843 w 981954"/>
              <a:gd name="connsiteY27" fmla="*/ 10588 h 1395855"/>
              <a:gd name="connsiteX28" fmla="*/ 805843 w 981954"/>
              <a:gd name="connsiteY28" fmla="*/ 59999 h 1395855"/>
              <a:gd name="connsiteX29" fmla="*/ 896567 w 981954"/>
              <a:gd name="connsiteY29" fmla="*/ 282348 h 1395855"/>
              <a:gd name="connsiteX30" fmla="*/ 699109 w 981954"/>
              <a:gd name="connsiteY30" fmla="*/ 446462 h 1395855"/>
              <a:gd name="connsiteX31" fmla="*/ 724014 w 981954"/>
              <a:gd name="connsiteY31" fmla="*/ 457050 h 1395855"/>
              <a:gd name="connsiteX32" fmla="*/ 748918 w 981954"/>
              <a:gd name="connsiteY32" fmla="*/ 446462 h 1395855"/>
              <a:gd name="connsiteX33" fmla="*/ 816517 w 981954"/>
              <a:gd name="connsiteY33" fmla="*/ 284112 h 1395855"/>
              <a:gd name="connsiteX34" fmla="*/ 748918 w 981954"/>
              <a:gd name="connsiteY34" fmla="*/ 119998 h 1395855"/>
              <a:gd name="connsiteX35" fmla="*/ 699109 w 981954"/>
              <a:gd name="connsiteY35" fmla="*/ 119998 h 1395855"/>
              <a:gd name="connsiteX36" fmla="*/ 699109 w 981954"/>
              <a:gd name="connsiteY36" fmla="*/ 169409 h 1395855"/>
              <a:gd name="connsiteX37" fmla="*/ 747139 w 981954"/>
              <a:gd name="connsiteY37" fmla="*/ 282348 h 1395855"/>
              <a:gd name="connsiteX38" fmla="*/ 699109 w 981954"/>
              <a:gd name="connsiteY38" fmla="*/ 395287 h 1395855"/>
              <a:gd name="connsiteX39" fmla="*/ 699109 w 981954"/>
              <a:gd name="connsiteY39" fmla="*/ 446462 h 1395855"/>
              <a:gd name="connsiteX40" fmla="*/ 946376 w 981954"/>
              <a:gd name="connsiteY40" fmla="*/ 1323504 h 1395855"/>
              <a:gd name="connsiteX41" fmla="*/ 876999 w 981954"/>
              <a:gd name="connsiteY41" fmla="*/ 1323504 h 1395855"/>
              <a:gd name="connsiteX42" fmla="*/ 576365 w 981954"/>
              <a:gd name="connsiteY42" fmla="*/ 398816 h 1395855"/>
              <a:gd name="connsiteX43" fmla="*/ 636847 w 981954"/>
              <a:gd name="connsiteY43" fmla="*/ 282348 h 1395855"/>
              <a:gd name="connsiteX44" fmla="*/ 494535 w 981954"/>
              <a:gd name="connsiteY44" fmla="*/ 141174 h 1395855"/>
              <a:gd name="connsiteX45" fmla="*/ 352223 w 981954"/>
              <a:gd name="connsiteY45" fmla="*/ 282348 h 1395855"/>
              <a:gd name="connsiteX46" fmla="*/ 416263 w 981954"/>
              <a:gd name="connsiteY46" fmla="*/ 400581 h 1395855"/>
              <a:gd name="connsiteX47" fmla="*/ 113850 w 981954"/>
              <a:gd name="connsiteY47" fmla="*/ 1323504 h 1395855"/>
              <a:gd name="connsiteX48" fmla="*/ 35578 w 981954"/>
              <a:gd name="connsiteY48" fmla="*/ 1323504 h 1395855"/>
              <a:gd name="connsiteX49" fmla="*/ 0 w 981954"/>
              <a:gd name="connsiteY49" fmla="*/ 1358797 h 1395855"/>
              <a:gd name="connsiteX50" fmla="*/ 35578 w 981954"/>
              <a:gd name="connsiteY50" fmla="*/ 1394091 h 1395855"/>
              <a:gd name="connsiteX51" fmla="*/ 140533 w 981954"/>
              <a:gd name="connsiteY51" fmla="*/ 1394091 h 1395855"/>
              <a:gd name="connsiteX52" fmla="*/ 140533 w 981954"/>
              <a:gd name="connsiteY52" fmla="*/ 1394091 h 1395855"/>
              <a:gd name="connsiteX53" fmla="*/ 140533 w 981954"/>
              <a:gd name="connsiteY53" fmla="*/ 1394091 h 1395855"/>
              <a:gd name="connsiteX54" fmla="*/ 245489 w 981954"/>
              <a:gd name="connsiteY54" fmla="*/ 1394091 h 1395855"/>
              <a:gd name="connsiteX55" fmla="*/ 281067 w 981954"/>
              <a:gd name="connsiteY55" fmla="*/ 1358797 h 1395855"/>
              <a:gd name="connsiteX56" fmla="*/ 245489 w 981954"/>
              <a:gd name="connsiteY56" fmla="*/ 1323504 h 1395855"/>
              <a:gd name="connsiteX57" fmla="*/ 188564 w 981954"/>
              <a:gd name="connsiteY57" fmla="*/ 1323504 h 1395855"/>
              <a:gd name="connsiteX58" fmla="*/ 217026 w 981954"/>
              <a:gd name="connsiteY58" fmla="*/ 1237035 h 1395855"/>
              <a:gd name="connsiteX59" fmla="*/ 494535 w 981954"/>
              <a:gd name="connsiteY59" fmla="*/ 1078215 h 1395855"/>
              <a:gd name="connsiteX60" fmla="*/ 772044 w 981954"/>
              <a:gd name="connsiteY60" fmla="*/ 1237035 h 1395855"/>
              <a:gd name="connsiteX61" fmla="*/ 800506 w 981954"/>
              <a:gd name="connsiteY61" fmla="*/ 1325269 h 1395855"/>
              <a:gd name="connsiteX62" fmla="*/ 736466 w 981954"/>
              <a:gd name="connsiteY62" fmla="*/ 1325269 h 1395855"/>
              <a:gd name="connsiteX63" fmla="*/ 700888 w 981954"/>
              <a:gd name="connsiteY63" fmla="*/ 1360562 h 1395855"/>
              <a:gd name="connsiteX64" fmla="*/ 736466 w 981954"/>
              <a:gd name="connsiteY64" fmla="*/ 1395856 h 1395855"/>
              <a:gd name="connsiteX65" fmla="*/ 850316 w 981954"/>
              <a:gd name="connsiteY65" fmla="*/ 1395856 h 1395855"/>
              <a:gd name="connsiteX66" fmla="*/ 850316 w 981954"/>
              <a:gd name="connsiteY66" fmla="*/ 1395856 h 1395855"/>
              <a:gd name="connsiteX67" fmla="*/ 850316 w 981954"/>
              <a:gd name="connsiteY67" fmla="*/ 1395856 h 1395855"/>
              <a:gd name="connsiteX68" fmla="*/ 946376 w 981954"/>
              <a:gd name="connsiteY68" fmla="*/ 1395856 h 1395855"/>
              <a:gd name="connsiteX69" fmla="*/ 981954 w 981954"/>
              <a:gd name="connsiteY69" fmla="*/ 1360562 h 1395855"/>
              <a:gd name="connsiteX70" fmla="*/ 946376 w 981954"/>
              <a:gd name="connsiteY70" fmla="*/ 1323504 h 1395855"/>
              <a:gd name="connsiteX71" fmla="*/ 357560 w 981954"/>
              <a:gd name="connsiteY71" fmla="*/ 806455 h 1395855"/>
              <a:gd name="connsiteX72" fmla="*/ 405590 w 981954"/>
              <a:gd name="connsiteY72" fmla="*/ 658223 h 1395855"/>
              <a:gd name="connsiteX73" fmla="*/ 533671 w 981954"/>
              <a:gd name="connsiteY73" fmla="*/ 658223 h 1395855"/>
              <a:gd name="connsiteX74" fmla="*/ 357560 w 981954"/>
              <a:gd name="connsiteY74" fmla="*/ 806455 h 1395855"/>
              <a:gd name="connsiteX75" fmla="*/ 597711 w 981954"/>
              <a:gd name="connsiteY75" fmla="*/ 697045 h 1395855"/>
              <a:gd name="connsiteX76" fmla="*/ 652857 w 981954"/>
              <a:gd name="connsiteY76" fmla="*/ 868219 h 1395855"/>
              <a:gd name="connsiteX77" fmla="*/ 394916 w 981954"/>
              <a:gd name="connsiteY77" fmla="*/ 868219 h 1395855"/>
              <a:gd name="connsiteX78" fmla="*/ 597711 w 981954"/>
              <a:gd name="connsiteY78" fmla="*/ 697045 h 1395855"/>
              <a:gd name="connsiteX79" fmla="*/ 595933 w 981954"/>
              <a:gd name="connsiteY79" fmla="*/ 938806 h 1395855"/>
              <a:gd name="connsiteX80" fmla="*/ 494535 w 981954"/>
              <a:gd name="connsiteY80" fmla="*/ 997040 h 1395855"/>
              <a:gd name="connsiteX81" fmla="*/ 393138 w 981954"/>
              <a:gd name="connsiteY81" fmla="*/ 938806 h 1395855"/>
              <a:gd name="connsiteX82" fmla="*/ 595933 w 981954"/>
              <a:gd name="connsiteY82" fmla="*/ 938806 h 1395855"/>
              <a:gd name="connsiteX83" fmla="*/ 492756 w 981954"/>
              <a:gd name="connsiteY83" fmla="*/ 211761 h 1395855"/>
              <a:gd name="connsiteX84" fmla="*/ 563912 w 981954"/>
              <a:gd name="connsiteY84" fmla="*/ 282348 h 1395855"/>
              <a:gd name="connsiteX85" fmla="*/ 492756 w 981954"/>
              <a:gd name="connsiteY85" fmla="*/ 352934 h 1395855"/>
              <a:gd name="connsiteX86" fmla="*/ 421600 w 981954"/>
              <a:gd name="connsiteY86" fmla="*/ 282348 h 1395855"/>
              <a:gd name="connsiteX87" fmla="*/ 492756 w 981954"/>
              <a:gd name="connsiteY87" fmla="*/ 211761 h 1395855"/>
              <a:gd name="connsiteX88" fmla="*/ 492756 w 981954"/>
              <a:gd name="connsiteY88" fmla="*/ 425286 h 1395855"/>
              <a:gd name="connsiteX89" fmla="*/ 508766 w 981954"/>
              <a:gd name="connsiteY89" fmla="*/ 423521 h 1395855"/>
              <a:gd name="connsiteX90" fmla="*/ 562133 w 981954"/>
              <a:gd name="connsiteY90" fmla="*/ 587636 h 1395855"/>
              <a:gd name="connsiteX91" fmla="*/ 426937 w 981954"/>
              <a:gd name="connsiteY91" fmla="*/ 587636 h 1395855"/>
              <a:gd name="connsiteX92" fmla="*/ 480304 w 981954"/>
              <a:gd name="connsiteY92" fmla="*/ 423521 h 1395855"/>
              <a:gd name="connsiteX93" fmla="*/ 492756 w 981954"/>
              <a:gd name="connsiteY93" fmla="*/ 425286 h 1395855"/>
              <a:gd name="connsiteX94" fmla="*/ 250825 w 981954"/>
              <a:gd name="connsiteY94" fmla="*/ 1136449 h 1395855"/>
              <a:gd name="connsiteX95" fmla="*/ 305971 w 981954"/>
              <a:gd name="connsiteY95" fmla="*/ 968805 h 1395855"/>
              <a:gd name="connsiteX96" fmla="*/ 425158 w 981954"/>
              <a:gd name="connsiteY96" fmla="*/ 1037627 h 1395855"/>
              <a:gd name="connsiteX97" fmla="*/ 250825 w 981954"/>
              <a:gd name="connsiteY97" fmla="*/ 1136449 h 1395855"/>
              <a:gd name="connsiteX98" fmla="*/ 565691 w 981954"/>
              <a:gd name="connsiteY98" fmla="*/ 1035862 h 1395855"/>
              <a:gd name="connsiteX99" fmla="*/ 684878 w 981954"/>
              <a:gd name="connsiteY99" fmla="*/ 967040 h 1395855"/>
              <a:gd name="connsiteX100" fmla="*/ 740024 w 981954"/>
              <a:gd name="connsiteY100" fmla="*/ 1134684 h 1395855"/>
              <a:gd name="connsiteX101" fmla="*/ 565691 w 981954"/>
              <a:gd name="connsiteY101" fmla="*/ 1035862 h 1395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81954" h="1395855">
                <a:moveTo>
                  <a:pt x="161880" y="562930"/>
                </a:moveTo>
                <a:cubicBezTo>
                  <a:pt x="170775" y="562930"/>
                  <a:pt x="179669" y="559401"/>
                  <a:pt x="186785" y="552342"/>
                </a:cubicBezTo>
                <a:cubicBezTo>
                  <a:pt x="201016" y="538225"/>
                  <a:pt x="201016" y="517049"/>
                  <a:pt x="186785" y="502932"/>
                </a:cubicBezTo>
                <a:cubicBezTo>
                  <a:pt x="128081" y="444697"/>
                  <a:pt x="96061" y="367052"/>
                  <a:pt x="96061" y="284112"/>
                </a:cubicBezTo>
                <a:cubicBezTo>
                  <a:pt x="96061" y="201173"/>
                  <a:pt x="128081" y="123527"/>
                  <a:pt x="186785" y="65293"/>
                </a:cubicBezTo>
                <a:cubicBezTo>
                  <a:pt x="201016" y="51175"/>
                  <a:pt x="201016" y="29999"/>
                  <a:pt x="186785" y="15882"/>
                </a:cubicBezTo>
                <a:cubicBezTo>
                  <a:pt x="172554" y="1765"/>
                  <a:pt x="151207" y="1765"/>
                  <a:pt x="136976" y="15882"/>
                </a:cubicBezTo>
                <a:cubicBezTo>
                  <a:pt x="64041" y="88234"/>
                  <a:pt x="24905" y="183526"/>
                  <a:pt x="24905" y="285877"/>
                </a:cubicBezTo>
                <a:cubicBezTo>
                  <a:pt x="24905" y="388228"/>
                  <a:pt x="64041" y="483520"/>
                  <a:pt x="136976" y="555872"/>
                </a:cubicBezTo>
                <a:cubicBezTo>
                  <a:pt x="144091" y="559401"/>
                  <a:pt x="152986" y="562930"/>
                  <a:pt x="161880" y="562930"/>
                </a:cubicBezTo>
                <a:close/>
                <a:moveTo>
                  <a:pt x="243710" y="446462"/>
                </a:moveTo>
                <a:cubicBezTo>
                  <a:pt x="250825" y="453521"/>
                  <a:pt x="259720" y="457050"/>
                  <a:pt x="268614" y="457050"/>
                </a:cubicBezTo>
                <a:cubicBezTo>
                  <a:pt x="277509" y="457050"/>
                  <a:pt x="286403" y="453521"/>
                  <a:pt x="293519" y="446462"/>
                </a:cubicBezTo>
                <a:cubicBezTo>
                  <a:pt x="307750" y="432345"/>
                  <a:pt x="307750" y="411169"/>
                  <a:pt x="293519" y="397051"/>
                </a:cubicBezTo>
                <a:cubicBezTo>
                  <a:pt x="263278" y="367052"/>
                  <a:pt x="245489" y="326464"/>
                  <a:pt x="245489" y="284112"/>
                </a:cubicBezTo>
                <a:cubicBezTo>
                  <a:pt x="245489" y="241760"/>
                  <a:pt x="261499" y="201173"/>
                  <a:pt x="293519" y="171173"/>
                </a:cubicBezTo>
                <a:cubicBezTo>
                  <a:pt x="307750" y="157056"/>
                  <a:pt x="307750" y="135880"/>
                  <a:pt x="293519" y="121762"/>
                </a:cubicBezTo>
                <a:cubicBezTo>
                  <a:pt x="279288" y="107645"/>
                  <a:pt x="257941" y="107645"/>
                  <a:pt x="243710" y="121762"/>
                </a:cubicBezTo>
                <a:cubicBezTo>
                  <a:pt x="199237" y="165879"/>
                  <a:pt x="176111" y="224113"/>
                  <a:pt x="176111" y="284112"/>
                </a:cubicBezTo>
                <a:cubicBezTo>
                  <a:pt x="176111" y="344111"/>
                  <a:pt x="201016" y="402345"/>
                  <a:pt x="243710" y="446462"/>
                </a:cubicBezTo>
                <a:close/>
                <a:moveTo>
                  <a:pt x="896567" y="282348"/>
                </a:moveTo>
                <a:cubicBezTo>
                  <a:pt x="896567" y="365287"/>
                  <a:pt x="864547" y="442933"/>
                  <a:pt x="805843" y="501167"/>
                </a:cubicBezTo>
                <a:cubicBezTo>
                  <a:pt x="791612" y="515284"/>
                  <a:pt x="791612" y="536460"/>
                  <a:pt x="805843" y="550578"/>
                </a:cubicBezTo>
                <a:cubicBezTo>
                  <a:pt x="812959" y="557636"/>
                  <a:pt x="821853" y="561166"/>
                  <a:pt x="830748" y="561166"/>
                </a:cubicBezTo>
                <a:cubicBezTo>
                  <a:pt x="839642" y="561166"/>
                  <a:pt x="848537" y="557636"/>
                  <a:pt x="855652" y="550578"/>
                </a:cubicBezTo>
                <a:cubicBezTo>
                  <a:pt x="928587" y="478226"/>
                  <a:pt x="967723" y="382934"/>
                  <a:pt x="967723" y="280583"/>
                </a:cubicBezTo>
                <a:cubicBezTo>
                  <a:pt x="967723" y="178232"/>
                  <a:pt x="928587" y="82940"/>
                  <a:pt x="855652" y="10588"/>
                </a:cubicBezTo>
                <a:cubicBezTo>
                  <a:pt x="841421" y="-3529"/>
                  <a:pt x="820074" y="-3529"/>
                  <a:pt x="805843" y="10588"/>
                </a:cubicBezTo>
                <a:cubicBezTo>
                  <a:pt x="791612" y="24705"/>
                  <a:pt x="791612" y="45881"/>
                  <a:pt x="805843" y="59999"/>
                </a:cubicBezTo>
                <a:cubicBezTo>
                  <a:pt x="864547" y="121762"/>
                  <a:pt x="896567" y="199408"/>
                  <a:pt x="896567" y="282348"/>
                </a:cubicBezTo>
                <a:close/>
                <a:moveTo>
                  <a:pt x="699109" y="446462"/>
                </a:moveTo>
                <a:cubicBezTo>
                  <a:pt x="706225" y="453521"/>
                  <a:pt x="715119" y="457050"/>
                  <a:pt x="724014" y="457050"/>
                </a:cubicBezTo>
                <a:cubicBezTo>
                  <a:pt x="732908" y="457050"/>
                  <a:pt x="741803" y="453521"/>
                  <a:pt x="748918" y="446462"/>
                </a:cubicBezTo>
                <a:cubicBezTo>
                  <a:pt x="793391" y="402345"/>
                  <a:pt x="816517" y="344111"/>
                  <a:pt x="816517" y="284112"/>
                </a:cubicBezTo>
                <a:cubicBezTo>
                  <a:pt x="816517" y="222349"/>
                  <a:pt x="791612" y="164114"/>
                  <a:pt x="748918" y="119998"/>
                </a:cubicBezTo>
                <a:cubicBezTo>
                  <a:pt x="734687" y="105880"/>
                  <a:pt x="713340" y="105880"/>
                  <a:pt x="699109" y="119998"/>
                </a:cubicBezTo>
                <a:cubicBezTo>
                  <a:pt x="684878" y="134115"/>
                  <a:pt x="684878" y="155291"/>
                  <a:pt x="699109" y="169409"/>
                </a:cubicBezTo>
                <a:cubicBezTo>
                  <a:pt x="729350" y="199408"/>
                  <a:pt x="747139" y="239995"/>
                  <a:pt x="747139" y="282348"/>
                </a:cubicBezTo>
                <a:cubicBezTo>
                  <a:pt x="747139" y="324700"/>
                  <a:pt x="731129" y="365287"/>
                  <a:pt x="699109" y="395287"/>
                </a:cubicBezTo>
                <a:cubicBezTo>
                  <a:pt x="684878" y="409404"/>
                  <a:pt x="684878" y="432345"/>
                  <a:pt x="699109" y="446462"/>
                </a:cubicBezTo>
                <a:close/>
                <a:moveTo>
                  <a:pt x="946376" y="1323504"/>
                </a:moveTo>
                <a:lnTo>
                  <a:pt x="876999" y="1323504"/>
                </a:lnTo>
                <a:lnTo>
                  <a:pt x="576365" y="398816"/>
                </a:lnTo>
                <a:cubicBezTo>
                  <a:pt x="613722" y="372346"/>
                  <a:pt x="636847" y="331758"/>
                  <a:pt x="636847" y="282348"/>
                </a:cubicBezTo>
                <a:cubicBezTo>
                  <a:pt x="636847" y="204702"/>
                  <a:pt x="572807" y="141174"/>
                  <a:pt x="494535" y="141174"/>
                </a:cubicBezTo>
                <a:cubicBezTo>
                  <a:pt x="416263" y="141174"/>
                  <a:pt x="352223" y="204702"/>
                  <a:pt x="352223" y="282348"/>
                </a:cubicBezTo>
                <a:cubicBezTo>
                  <a:pt x="352223" y="331758"/>
                  <a:pt x="377127" y="374110"/>
                  <a:pt x="416263" y="400581"/>
                </a:cubicBezTo>
                <a:lnTo>
                  <a:pt x="113850" y="1323504"/>
                </a:lnTo>
                <a:lnTo>
                  <a:pt x="35578" y="1323504"/>
                </a:lnTo>
                <a:cubicBezTo>
                  <a:pt x="16010" y="1323504"/>
                  <a:pt x="0" y="1339386"/>
                  <a:pt x="0" y="1358797"/>
                </a:cubicBezTo>
                <a:cubicBezTo>
                  <a:pt x="0" y="1378209"/>
                  <a:pt x="16010" y="1394091"/>
                  <a:pt x="35578" y="1394091"/>
                </a:cubicBezTo>
                <a:lnTo>
                  <a:pt x="140533" y="1394091"/>
                </a:lnTo>
                <a:lnTo>
                  <a:pt x="140533" y="1394091"/>
                </a:lnTo>
                <a:lnTo>
                  <a:pt x="140533" y="1394091"/>
                </a:lnTo>
                <a:lnTo>
                  <a:pt x="245489" y="1394091"/>
                </a:lnTo>
                <a:cubicBezTo>
                  <a:pt x="265057" y="1394091"/>
                  <a:pt x="281067" y="1378209"/>
                  <a:pt x="281067" y="1358797"/>
                </a:cubicBezTo>
                <a:cubicBezTo>
                  <a:pt x="281067" y="1339386"/>
                  <a:pt x="265057" y="1323504"/>
                  <a:pt x="245489" y="1323504"/>
                </a:cubicBezTo>
                <a:lnTo>
                  <a:pt x="188564" y="1323504"/>
                </a:lnTo>
                <a:lnTo>
                  <a:pt x="217026" y="1237035"/>
                </a:lnTo>
                <a:lnTo>
                  <a:pt x="494535" y="1078215"/>
                </a:lnTo>
                <a:lnTo>
                  <a:pt x="772044" y="1237035"/>
                </a:lnTo>
                <a:lnTo>
                  <a:pt x="800506" y="1325269"/>
                </a:lnTo>
                <a:lnTo>
                  <a:pt x="736466" y="1325269"/>
                </a:lnTo>
                <a:cubicBezTo>
                  <a:pt x="716898" y="1325269"/>
                  <a:pt x="700888" y="1341151"/>
                  <a:pt x="700888" y="1360562"/>
                </a:cubicBezTo>
                <a:cubicBezTo>
                  <a:pt x="700888" y="1379974"/>
                  <a:pt x="716898" y="1395856"/>
                  <a:pt x="736466" y="1395856"/>
                </a:cubicBezTo>
                <a:lnTo>
                  <a:pt x="850316" y="1395856"/>
                </a:lnTo>
                <a:lnTo>
                  <a:pt x="850316" y="1395856"/>
                </a:lnTo>
                <a:lnTo>
                  <a:pt x="850316" y="1395856"/>
                </a:lnTo>
                <a:lnTo>
                  <a:pt x="946376" y="1395856"/>
                </a:lnTo>
                <a:cubicBezTo>
                  <a:pt x="965944" y="1395856"/>
                  <a:pt x="981954" y="1379974"/>
                  <a:pt x="981954" y="1360562"/>
                </a:cubicBezTo>
                <a:cubicBezTo>
                  <a:pt x="981954" y="1341151"/>
                  <a:pt x="965944" y="1323504"/>
                  <a:pt x="946376" y="1323504"/>
                </a:cubicBezTo>
                <a:close/>
                <a:moveTo>
                  <a:pt x="357560" y="806455"/>
                </a:moveTo>
                <a:lnTo>
                  <a:pt x="405590" y="658223"/>
                </a:lnTo>
                <a:lnTo>
                  <a:pt x="533671" y="658223"/>
                </a:lnTo>
                <a:lnTo>
                  <a:pt x="357560" y="806455"/>
                </a:lnTo>
                <a:close/>
                <a:moveTo>
                  <a:pt x="597711" y="697045"/>
                </a:moveTo>
                <a:lnTo>
                  <a:pt x="652857" y="868219"/>
                </a:lnTo>
                <a:lnTo>
                  <a:pt x="394916" y="868219"/>
                </a:lnTo>
                <a:lnTo>
                  <a:pt x="597711" y="697045"/>
                </a:lnTo>
                <a:close/>
                <a:moveTo>
                  <a:pt x="595933" y="938806"/>
                </a:moveTo>
                <a:lnTo>
                  <a:pt x="494535" y="997040"/>
                </a:lnTo>
                <a:lnTo>
                  <a:pt x="393138" y="938806"/>
                </a:lnTo>
                <a:lnTo>
                  <a:pt x="595933" y="938806"/>
                </a:lnTo>
                <a:close/>
                <a:moveTo>
                  <a:pt x="492756" y="211761"/>
                </a:moveTo>
                <a:cubicBezTo>
                  <a:pt x="531892" y="211761"/>
                  <a:pt x="563912" y="243525"/>
                  <a:pt x="563912" y="282348"/>
                </a:cubicBezTo>
                <a:cubicBezTo>
                  <a:pt x="563912" y="321170"/>
                  <a:pt x="531892" y="352934"/>
                  <a:pt x="492756" y="352934"/>
                </a:cubicBezTo>
                <a:cubicBezTo>
                  <a:pt x="453620" y="352934"/>
                  <a:pt x="421600" y="321170"/>
                  <a:pt x="421600" y="282348"/>
                </a:cubicBezTo>
                <a:cubicBezTo>
                  <a:pt x="421600" y="243525"/>
                  <a:pt x="453620" y="211761"/>
                  <a:pt x="492756" y="211761"/>
                </a:cubicBezTo>
                <a:close/>
                <a:moveTo>
                  <a:pt x="492756" y="425286"/>
                </a:moveTo>
                <a:cubicBezTo>
                  <a:pt x="498093" y="425286"/>
                  <a:pt x="503430" y="425286"/>
                  <a:pt x="508766" y="423521"/>
                </a:cubicBezTo>
                <a:lnTo>
                  <a:pt x="562133" y="587636"/>
                </a:lnTo>
                <a:lnTo>
                  <a:pt x="426937" y="587636"/>
                </a:lnTo>
                <a:lnTo>
                  <a:pt x="480304" y="423521"/>
                </a:lnTo>
                <a:cubicBezTo>
                  <a:pt x="485641" y="425286"/>
                  <a:pt x="489198" y="425286"/>
                  <a:pt x="492756" y="425286"/>
                </a:cubicBezTo>
                <a:close/>
                <a:moveTo>
                  <a:pt x="250825" y="1136449"/>
                </a:moveTo>
                <a:lnTo>
                  <a:pt x="305971" y="968805"/>
                </a:lnTo>
                <a:lnTo>
                  <a:pt x="425158" y="1037627"/>
                </a:lnTo>
                <a:lnTo>
                  <a:pt x="250825" y="1136449"/>
                </a:lnTo>
                <a:close/>
                <a:moveTo>
                  <a:pt x="565691" y="1035862"/>
                </a:moveTo>
                <a:lnTo>
                  <a:pt x="684878" y="967040"/>
                </a:lnTo>
                <a:lnTo>
                  <a:pt x="740024" y="1134684"/>
                </a:lnTo>
                <a:lnTo>
                  <a:pt x="565691" y="1035862"/>
                </a:lnTo>
                <a:close/>
              </a:path>
            </a:pathLst>
          </a:custGeom>
          <a:solidFill>
            <a:srgbClr val="000000"/>
          </a:solidFill>
          <a:ln w="17717" cap="flat">
            <a:noFill/>
            <a:prstDash val="solid"/>
            <a:miter/>
          </a:ln>
        </p:spPr>
        <p:txBody>
          <a:bodyPr rtlCol="0" anchor="ctr"/>
          <a:lstStyle/>
          <a:p>
            <a:endParaRPr lang="ko-Kore-KR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CEEC462-6C4C-4CD1-BD72-4E30A5B19EAF}"/>
              </a:ext>
            </a:extLst>
          </p:cNvPr>
          <p:cNvSpPr txBox="1"/>
          <p:nvPr/>
        </p:nvSpPr>
        <p:spPr>
          <a:xfrm>
            <a:off x="1324033" y="4421147"/>
            <a:ext cx="1131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>
                <a:latin typeface="Calibri" panose="020F0502020204030204" pitchFamily="34" charset="0"/>
                <a:cs typeface="Calibri" panose="020F0502020204030204" pitchFamily="34" charset="0"/>
              </a:rPr>
              <a:t>UE 1 </a:t>
            </a:r>
            <a:endParaRPr lang="ko-KR" altLang="en-US" sz="2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6CED625-F816-4719-8F60-EC892115DABC}"/>
              </a:ext>
            </a:extLst>
          </p:cNvPr>
          <p:cNvSpPr txBox="1"/>
          <p:nvPr/>
        </p:nvSpPr>
        <p:spPr>
          <a:xfrm>
            <a:off x="2966300" y="5360055"/>
            <a:ext cx="1040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>
                <a:latin typeface="Calibri" panose="020F0502020204030204" pitchFamily="34" charset="0"/>
                <a:cs typeface="Calibri" panose="020F0502020204030204" pitchFamily="34" charset="0"/>
              </a:rPr>
              <a:t>UE 2</a:t>
            </a:r>
            <a:endParaRPr lang="ko-KR" altLang="en-US" sz="2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A5859DDD-EA98-4593-BE5B-20A374903EC1}"/>
              </a:ext>
            </a:extLst>
          </p:cNvPr>
          <p:cNvSpPr/>
          <p:nvPr/>
        </p:nvSpPr>
        <p:spPr>
          <a:xfrm>
            <a:off x="1889763" y="3345132"/>
            <a:ext cx="20409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>
                <a:latin typeface="Calibri" panose="020F0502020204030204" pitchFamily="34" charset="0"/>
                <a:cs typeface="Calibri" panose="020F0502020204030204" pitchFamily="34" charset="0"/>
              </a:rPr>
              <a:t>Poor</a:t>
            </a:r>
            <a:endParaRPr lang="ko-KR" altLang="en-US" sz="3200">
              <a:solidFill>
                <a:srgbClr val="0070C0"/>
              </a:solidFill>
            </a:endParaRPr>
          </a:p>
        </p:txBody>
      </p:sp>
      <p:pic>
        <p:nvPicPr>
          <p:cNvPr id="42" name="그림 41">
            <a:extLst>
              <a:ext uri="{FF2B5EF4-FFF2-40B4-BE49-F238E27FC236}">
                <a16:creationId xmlns:a16="http://schemas.microsoft.com/office/drawing/2014/main" id="{81EAABB4-D476-4247-8CF3-CA708C1FFE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84124">
            <a:off x="2724892" y="3628016"/>
            <a:ext cx="335729" cy="727583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7B770E06-52CE-4103-A8C7-E798473A08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59870">
            <a:off x="3781274" y="4262334"/>
            <a:ext cx="767227" cy="1245863"/>
          </a:xfrm>
          <a:prstGeom prst="rect">
            <a:avLst/>
          </a:prstGeom>
        </p:spPr>
      </p:pic>
      <p:sp>
        <p:nvSpPr>
          <p:cNvPr id="44" name="직사각형 43">
            <a:extLst>
              <a:ext uri="{FF2B5EF4-FFF2-40B4-BE49-F238E27FC236}">
                <a16:creationId xmlns:a16="http://schemas.microsoft.com/office/drawing/2014/main" id="{662935F0-512A-4AFC-A98D-230E52680AF0}"/>
              </a:ext>
            </a:extLst>
          </p:cNvPr>
          <p:cNvSpPr/>
          <p:nvPr/>
        </p:nvSpPr>
        <p:spPr>
          <a:xfrm>
            <a:off x="3881133" y="4759501"/>
            <a:ext cx="13137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b="1">
                <a:latin typeface="Calibri" panose="020F0502020204030204" pitchFamily="34" charset="0"/>
                <a:cs typeface="Calibri" panose="020F0502020204030204" pitchFamily="34" charset="0"/>
              </a:rPr>
              <a:t>Best</a:t>
            </a:r>
            <a:endParaRPr lang="ko-KR" altLang="en-US" sz="3200" b="1"/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20158D41-BBBB-49DB-B8DA-86D3E320BFD6}"/>
              </a:ext>
            </a:extLst>
          </p:cNvPr>
          <p:cNvSpPr/>
          <p:nvPr/>
        </p:nvSpPr>
        <p:spPr>
          <a:xfrm>
            <a:off x="1014340" y="5907383"/>
            <a:ext cx="43978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b="1">
                <a:latin typeface="Calibri" panose="020F0502020204030204" pitchFamily="34" charset="0"/>
                <a:cs typeface="Calibri" panose="020F0502020204030204" pitchFamily="34" charset="0"/>
              </a:rPr>
              <a:t>Heterogenous Users</a:t>
            </a:r>
            <a:endParaRPr lang="ko-KR" altLang="en-US" sz="3200" b="1">
              <a:solidFill>
                <a:srgbClr val="0070C0"/>
              </a:solidFill>
            </a:endParaRPr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875B3748-8E50-4155-9937-97E5D742F9C4}"/>
              </a:ext>
            </a:extLst>
          </p:cNvPr>
          <p:cNvSpPr/>
          <p:nvPr/>
        </p:nvSpPr>
        <p:spPr>
          <a:xfrm>
            <a:off x="6578855" y="5880803"/>
            <a:ext cx="43978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b="1">
                <a:latin typeface="Calibri" panose="020F0502020204030204" pitchFamily="34" charset="0"/>
                <a:cs typeface="Calibri" panose="020F0502020204030204" pitchFamily="34" charset="0"/>
              </a:rPr>
              <a:t>Homogeneous Users</a:t>
            </a:r>
            <a:endParaRPr lang="ko-KR" altLang="en-US" sz="3200" b="1">
              <a:solidFill>
                <a:srgbClr val="0070C0"/>
              </a:solidFill>
            </a:endParaRPr>
          </a:p>
        </p:txBody>
      </p:sp>
      <p:sp>
        <p:nvSpPr>
          <p:cNvPr id="11" name="슬라이드 번호 개체 틀 10">
            <a:extLst>
              <a:ext uri="{FF2B5EF4-FFF2-40B4-BE49-F238E27FC236}">
                <a16:creationId xmlns:a16="http://schemas.microsoft.com/office/drawing/2014/main" id="{C406199F-9E7F-4691-9BA8-E581AF6B1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3671-8DB5-49BB-ADEF-274990B2FF7E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7173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6CF1A64-3775-49D5-A92F-10D42BCAF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/>
              <a:t>QoS provisioning defined in the standard</a:t>
            </a:r>
            <a:endParaRPr lang="ko-KR" altLang="en-US"/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14AA2DB6-2A40-433E-8CFA-FF3F2B95AF15}"/>
              </a:ext>
            </a:extLst>
          </p:cNvPr>
          <p:cNvGrpSpPr/>
          <p:nvPr/>
        </p:nvGrpSpPr>
        <p:grpSpPr>
          <a:xfrm>
            <a:off x="412297" y="2978811"/>
            <a:ext cx="11245888" cy="3210534"/>
            <a:chOff x="412297" y="2978811"/>
            <a:chExt cx="11245888" cy="3210534"/>
          </a:xfrm>
        </p:grpSpPr>
        <p:pic>
          <p:nvPicPr>
            <p:cNvPr id="64" name="Picture 24" descr="YouTube (channel) - Wikipedia">
              <a:extLst>
                <a:ext uri="{FF2B5EF4-FFF2-40B4-BE49-F238E27FC236}">
                  <a16:creationId xmlns:a16="http://schemas.microsoft.com/office/drawing/2014/main" id="{97805F2B-F03B-4E02-A8E5-1D17141F45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1164" y="3881065"/>
              <a:ext cx="1073429" cy="1073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14" descr="1000logos.net/wp-content/uploads/2021/05/Gmail-...">
              <a:extLst>
                <a:ext uri="{FF2B5EF4-FFF2-40B4-BE49-F238E27FC236}">
                  <a16:creationId xmlns:a16="http://schemas.microsoft.com/office/drawing/2014/main" id="{A48E0031-1DD8-4AA4-8B47-0482B2424D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43449" y="4861612"/>
              <a:ext cx="1162667" cy="6510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20" descr="upload.wikimedia.org/wikipedia/commons/thumb/6/...">
              <a:extLst>
                <a:ext uri="{FF2B5EF4-FFF2-40B4-BE49-F238E27FC236}">
                  <a16:creationId xmlns:a16="http://schemas.microsoft.com/office/drawing/2014/main" id="{D27B6DB9-6CEC-4AEB-B6AA-A40F61C5BF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6679" y="4565381"/>
              <a:ext cx="729190" cy="735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22" descr="File:Dropbox Icon.svg - Wikimedia Commons">
              <a:extLst>
                <a:ext uri="{FF2B5EF4-FFF2-40B4-BE49-F238E27FC236}">
                  <a16:creationId xmlns:a16="http://schemas.microsoft.com/office/drawing/2014/main" id="{748A7811-49B7-44CB-9B08-6E6B261EF1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24319" y="4945413"/>
              <a:ext cx="600075" cy="558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30" descr="LTE / VoLTE · Issue #3103 · Templarian/MaterialDesign · GitHub">
              <a:extLst>
                <a:ext uri="{FF2B5EF4-FFF2-40B4-BE49-F238E27FC236}">
                  <a16:creationId xmlns:a16="http://schemas.microsoft.com/office/drawing/2014/main" id="{F2AF31AC-AED3-49DA-A119-9FE7F53C91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7020" y="4286337"/>
              <a:ext cx="1705145" cy="1077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32" descr="Zoom Logo and Its History | LogoMyWay">
              <a:extLst>
                <a:ext uri="{FF2B5EF4-FFF2-40B4-BE49-F238E27FC236}">
                  <a16:creationId xmlns:a16="http://schemas.microsoft.com/office/drawing/2014/main" id="{99E558CC-164C-45D5-AD51-4F2D96AB37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6017" y="4560499"/>
              <a:ext cx="729190" cy="745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4" name="직사각형 73">
              <a:extLst>
                <a:ext uri="{FF2B5EF4-FFF2-40B4-BE49-F238E27FC236}">
                  <a16:creationId xmlns:a16="http://schemas.microsoft.com/office/drawing/2014/main" id="{667990B7-07F5-4F0F-8F4B-F367F335080C}"/>
                </a:ext>
              </a:extLst>
            </p:cNvPr>
            <p:cNvSpPr/>
            <p:nvPr/>
          </p:nvSpPr>
          <p:spPr>
            <a:xfrm>
              <a:off x="9706560" y="5648697"/>
              <a:ext cx="195162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2800">
                  <a:latin typeface="Calibri" panose="020F0502020204030204" pitchFamily="34" charset="0"/>
                  <a:cs typeface="Calibri" panose="020F0502020204030204" pitchFamily="34" charset="0"/>
                </a:rPr>
                <a:t>Background</a:t>
              </a:r>
            </a:p>
          </p:txBody>
        </p:sp>
        <p:sp>
          <p:nvSpPr>
            <p:cNvPr id="75" name="직사각형 74">
              <a:extLst>
                <a:ext uri="{FF2B5EF4-FFF2-40B4-BE49-F238E27FC236}">
                  <a16:creationId xmlns:a16="http://schemas.microsoft.com/office/drawing/2014/main" id="{EB830C55-DFF7-464D-95C0-C2084B312B1E}"/>
                </a:ext>
              </a:extLst>
            </p:cNvPr>
            <p:cNvSpPr/>
            <p:nvPr/>
          </p:nvSpPr>
          <p:spPr>
            <a:xfrm>
              <a:off x="656844" y="5648697"/>
              <a:ext cx="240796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2800">
                  <a:latin typeface="Calibri" panose="020F0502020204030204" pitchFamily="34" charset="0"/>
                  <a:cs typeface="Calibri" panose="020F0502020204030204" pitchFamily="34" charset="0"/>
                </a:rPr>
                <a:t>Conversational</a:t>
              </a:r>
            </a:p>
          </p:txBody>
        </p:sp>
        <p:sp>
          <p:nvSpPr>
            <p:cNvPr id="76" name="직사각형 75">
              <a:extLst>
                <a:ext uri="{FF2B5EF4-FFF2-40B4-BE49-F238E27FC236}">
                  <a16:creationId xmlns:a16="http://schemas.microsoft.com/office/drawing/2014/main" id="{E2EFA1C1-DBD3-4876-800E-F015C86C04C0}"/>
                </a:ext>
              </a:extLst>
            </p:cNvPr>
            <p:cNvSpPr/>
            <p:nvPr/>
          </p:nvSpPr>
          <p:spPr>
            <a:xfrm>
              <a:off x="6992131" y="5666125"/>
              <a:ext cx="178157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2800">
                  <a:latin typeface="Calibri" panose="020F0502020204030204" pitchFamily="34" charset="0"/>
                  <a:cs typeface="Calibri" panose="020F0502020204030204" pitchFamily="34" charset="0"/>
                </a:rPr>
                <a:t>Interactive</a:t>
              </a:r>
            </a:p>
          </p:txBody>
        </p:sp>
        <p:sp>
          <p:nvSpPr>
            <p:cNvPr id="77" name="직사각형 76">
              <a:extLst>
                <a:ext uri="{FF2B5EF4-FFF2-40B4-BE49-F238E27FC236}">
                  <a16:creationId xmlns:a16="http://schemas.microsoft.com/office/drawing/2014/main" id="{4B9C0639-7558-4977-B146-A4048E8F2BC6}"/>
                </a:ext>
              </a:extLst>
            </p:cNvPr>
            <p:cNvSpPr/>
            <p:nvPr/>
          </p:nvSpPr>
          <p:spPr>
            <a:xfrm>
              <a:off x="3537810" y="5648697"/>
              <a:ext cx="216322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2800">
                  <a:latin typeface="Calibri" panose="020F0502020204030204" pitchFamily="34" charset="0"/>
                  <a:cs typeface="Calibri" panose="020F0502020204030204" pitchFamily="34" charset="0"/>
                </a:rPr>
                <a:t>RT Streaming</a:t>
              </a:r>
            </a:p>
          </p:txBody>
        </p:sp>
        <p:sp>
          <p:nvSpPr>
            <p:cNvPr id="84" name="화살표: 왼쪽 83">
              <a:extLst>
                <a:ext uri="{FF2B5EF4-FFF2-40B4-BE49-F238E27FC236}">
                  <a16:creationId xmlns:a16="http://schemas.microsoft.com/office/drawing/2014/main" id="{2C0AF68A-F064-4EF5-ABB3-64263589B3FE}"/>
                </a:ext>
              </a:extLst>
            </p:cNvPr>
            <p:cNvSpPr/>
            <p:nvPr/>
          </p:nvSpPr>
          <p:spPr>
            <a:xfrm>
              <a:off x="1636252" y="2978811"/>
              <a:ext cx="8728984" cy="991179"/>
            </a:xfrm>
            <a:prstGeom prst="left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5" name="직사각형 84">
              <a:extLst>
                <a:ext uri="{FF2B5EF4-FFF2-40B4-BE49-F238E27FC236}">
                  <a16:creationId xmlns:a16="http://schemas.microsoft.com/office/drawing/2014/main" id="{79DF8314-AE90-46BC-89A5-3BF20AEE2AB2}"/>
                </a:ext>
              </a:extLst>
            </p:cNvPr>
            <p:cNvSpPr/>
            <p:nvPr/>
          </p:nvSpPr>
          <p:spPr>
            <a:xfrm>
              <a:off x="10550949" y="3135390"/>
              <a:ext cx="97244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3600" b="1">
                  <a:latin typeface="Calibri" panose="020F0502020204030204" pitchFamily="34" charset="0"/>
                  <a:cs typeface="Calibri" panose="020F0502020204030204" pitchFamily="34" charset="0"/>
                </a:rPr>
                <a:t>Low</a:t>
              </a:r>
            </a:p>
          </p:txBody>
        </p:sp>
        <p:sp>
          <p:nvSpPr>
            <p:cNvPr id="86" name="직사각형 85">
              <a:extLst>
                <a:ext uri="{FF2B5EF4-FFF2-40B4-BE49-F238E27FC236}">
                  <a16:creationId xmlns:a16="http://schemas.microsoft.com/office/drawing/2014/main" id="{8C3E999E-18C0-4E38-B233-61B300689FCB}"/>
                </a:ext>
              </a:extLst>
            </p:cNvPr>
            <p:cNvSpPr/>
            <p:nvPr/>
          </p:nvSpPr>
          <p:spPr>
            <a:xfrm>
              <a:off x="412297" y="3148876"/>
              <a:ext cx="105830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3600" b="1">
                  <a:latin typeface="Calibri" panose="020F0502020204030204" pitchFamily="34" charset="0"/>
                  <a:cs typeface="Calibri" panose="020F0502020204030204" pitchFamily="34" charset="0"/>
                </a:rPr>
                <a:t>High</a:t>
              </a:r>
            </a:p>
          </p:txBody>
        </p:sp>
        <p:sp>
          <p:nvSpPr>
            <p:cNvPr id="87" name="직사각형 86">
              <a:extLst>
                <a:ext uri="{FF2B5EF4-FFF2-40B4-BE49-F238E27FC236}">
                  <a16:creationId xmlns:a16="http://schemas.microsoft.com/office/drawing/2014/main" id="{A02FDB3C-5A17-4475-8976-8145D925D5F6}"/>
                </a:ext>
              </a:extLst>
            </p:cNvPr>
            <p:cNvSpPr/>
            <p:nvPr/>
          </p:nvSpPr>
          <p:spPr>
            <a:xfrm>
              <a:off x="4430196" y="3158889"/>
              <a:ext cx="384400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3600" b="1">
                  <a:latin typeface="Calibri" panose="020F0502020204030204" pitchFamily="34" charset="0"/>
                  <a:cs typeface="Calibri" panose="020F0502020204030204" pitchFamily="34" charset="0"/>
                </a:rPr>
                <a:t>Latency-sensitivity </a:t>
              </a:r>
              <a:endParaRPr lang="en-US" altLang="ko-KR" sz="36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16" name="그림 115">
              <a:extLst>
                <a:ext uri="{FF2B5EF4-FFF2-40B4-BE49-F238E27FC236}">
                  <a16:creationId xmlns:a16="http://schemas.microsoft.com/office/drawing/2014/main" id="{16E3FB4A-6253-4E49-8FF9-49CCD338C8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542513" y="4337477"/>
              <a:ext cx="2805594" cy="1289057"/>
            </a:xfrm>
            <a:prstGeom prst="rect">
              <a:avLst/>
            </a:prstGeom>
          </p:spPr>
        </p:pic>
      </p:grp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5E681033-ECB6-4EF1-B632-B4C961BEBC93}"/>
              </a:ext>
            </a:extLst>
          </p:cNvPr>
          <p:cNvSpPr/>
          <p:nvPr/>
        </p:nvSpPr>
        <p:spPr>
          <a:xfrm>
            <a:off x="2094450" y="1504546"/>
            <a:ext cx="800315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3200">
                <a:latin typeface="Calibri" panose="020F0502020204030204" pitchFamily="34" charset="0"/>
                <a:cs typeface="Calibri" panose="020F0502020204030204" pitchFamily="34" charset="0"/>
              </a:rPr>
              <a:t>The 3GPP defines multiple QoS classes with</a:t>
            </a:r>
            <a:br>
              <a:rPr lang="en-US" altLang="ko-KR" sz="32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z="3200">
                <a:latin typeface="Calibri" panose="020F0502020204030204" pitchFamily="34" charset="0"/>
                <a:cs typeface="Calibri" panose="020F0502020204030204" pitchFamily="34" charset="0"/>
              </a:rPr>
              <a:t>different priorities based on latency-sensitivity.</a:t>
            </a:r>
          </a:p>
        </p:txBody>
      </p:sp>
      <p:sp>
        <p:nvSpPr>
          <p:cNvPr id="13" name="슬라이드 번호 개체 틀 12">
            <a:extLst>
              <a:ext uri="{FF2B5EF4-FFF2-40B4-BE49-F238E27FC236}">
                <a16:creationId xmlns:a16="http://schemas.microsoft.com/office/drawing/2014/main" id="{1891B6CA-D389-4D8A-8F43-8AC819D3C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3671-8DB5-49BB-ADEF-274990B2FF7E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69923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화살표: 왼쪽 58">
            <a:extLst>
              <a:ext uri="{FF2B5EF4-FFF2-40B4-BE49-F238E27FC236}">
                <a16:creationId xmlns:a16="http://schemas.microsoft.com/office/drawing/2014/main" id="{F296A8AA-C27C-41C6-9DB6-525FBA068BFF}"/>
              </a:ext>
            </a:extLst>
          </p:cNvPr>
          <p:cNvSpPr/>
          <p:nvPr/>
        </p:nvSpPr>
        <p:spPr>
          <a:xfrm>
            <a:off x="5904229" y="2694705"/>
            <a:ext cx="4281714" cy="2235200"/>
          </a:xfrm>
          <a:prstGeom prst="leftArrow">
            <a:avLst>
              <a:gd name="adj1" fmla="val 50000"/>
              <a:gd name="adj2" fmla="val 1233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F39A4E41-01A1-4D1C-A4C7-EF3A72221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Design #2: Inter-user Flow Scheduler</a:t>
            </a:r>
            <a:endParaRPr lang="ko-KR" altLang="en-US"/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C1D73288-A0E5-404E-92CC-A0BE0AE09A83}"/>
              </a:ext>
            </a:extLst>
          </p:cNvPr>
          <p:cNvSpPr/>
          <p:nvPr/>
        </p:nvSpPr>
        <p:spPr>
          <a:xfrm>
            <a:off x="6395112" y="3044820"/>
            <a:ext cx="180331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b="1">
                <a:latin typeface="Calibri" panose="020F0502020204030204" pitchFamily="34" charset="0"/>
                <a:cs typeface="Calibri" panose="020F0502020204030204" pitchFamily="34" charset="0"/>
              </a:rPr>
              <a:t>Excellent </a:t>
            </a:r>
            <a:br>
              <a:rPr lang="en-US" altLang="ko-KR" sz="3200" b="1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z="3200" b="1">
                <a:latin typeface="Calibri" panose="020F0502020204030204" pitchFamily="34" charset="0"/>
                <a:cs typeface="Calibri" panose="020F0502020204030204" pitchFamily="34" charset="0"/>
              </a:rPr>
              <a:t>Channel </a:t>
            </a:r>
          </a:p>
          <a:p>
            <a:r>
              <a:rPr lang="en-US" altLang="ko-KR" sz="3200" b="1">
                <a:latin typeface="Calibri" panose="020F0502020204030204" pitchFamily="34" charset="0"/>
                <a:cs typeface="Calibri" panose="020F0502020204030204" pitchFamily="34" charset="0"/>
              </a:rPr>
              <a:t>Quality</a:t>
            </a:r>
          </a:p>
        </p:txBody>
      </p:sp>
      <p:sp>
        <p:nvSpPr>
          <p:cNvPr id="50" name="말풍선: 모서리가 둥근 사각형 49">
            <a:extLst>
              <a:ext uri="{FF2B5EF4-FFF2-40B4-BE49-F238E27FC236}">
                <a16:creationId xmlns:a16="http://schemas.microsoft.com/office/drawing/2014/main" id="{2D7DBF4A-14E3-4088-9CEE-808B5D826A1B}"/>
              </a:ext>
            </a:extLst>
          </p:cNvPr>
          <p:cNvSpPr/>
          <p:nvPr/>
        </p:nvSpPr>
        <p:spPr>
          <a:xfrm>
            <a:off x="5702411" y="2606689"/>
            <a:ext cx="6036465" cy="3006628"/>
          </a:xfrm>
          <a:prstGeom prst="wedgeRoundRectCallout">
            <a:avLst>
              <a:gd name="adj1" fmla="val -64461"/>
              <a:gd name="adj2" fmla="val -20155"/>
              <a:gd name="adj3" fmla="val 1666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26222D7B-200C-45A0-88B7-1173D2F5BD06}"/>
              </a:ext>
            </a:extLst>
          </p:cNvPr>
          <p:cNvSpPr/>
          <p:nvPr/>
        </p:nvSpPr>
        <p:spPr>
          <a:xfrm>
            <a:off x="1374426" y="3956258"/>
            <a:ext cx="3592729" cy="1395669"/>
          </a:xfrm>
          <a:prstGeom prst="ellipse">
            <a:avLst/>
          </a:prstGeom>
          <a:gradFill>
            <a:gsLst>
              <a:gs pos="88000">
                <a:schemeClr val="bg1">
                  <a:alpha val="0"/>
                </a:schemeClr>
              </a:gs>
              <a:gs pos="11000">
                <a:srgbClr val="BBD05B">
                  <a:alpha val="95000"/>
                </a:srgbClr>
              </a:gs>
              <a:gs pos="49000">
                <a:srgbClr val="BBD05B">
                  <a:alpha val="56832"/>
                </a:srgbClr>
              </a:gs>
              <a:gs pos="0">
                <a:srgbClr val="BBD05B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82448F28-5D24-4A79-8D74-311114496CF6}"/>
              </a:ext>
            </a:extLst>
          </p:cNvPr>
          <p:cNvGrpSpPr/>
          <p:nvPr/>
        </p:nvGrpSpPr>
        <p:grpSpPr>
          <a:xfrm>
            <a:off x="3265077" y="4686768"/>
            <a:ext cx="359840" cy="689806"/>
            <a:chOff x="3099314" y="47792"/>
            <a:chExt cx="448113" cy="821327"/>
          </a:xfrm>
        </p:grpSpPr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9C92E869-DBE8-4A74-92B6-BB1D113CCF0A}"/>
                </a:ext>
              </a:extLst>
            </p:cNvPr>
            <p:cNvSpPr/>
            <p:nvPr/>
          </p:nvSpPr>
          <p:spPr>
            <a:xfrm>
              <a:off x="3131766" y="96808"/>
              <a:ext cx="382620" cy="7442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자유형 100">
              <a:extLst>
                <a:ext uri="{FF2B5EF4-FFF2-40B4-BE49-F238E27FC236}">
                  <a16:creationId xmlns:a16="http://schemas.microsoft.com/office/drawing/2014/main" id="{521B171C-1E2F-403C-84D1-B5067D3F2F37}"/>
                </a:ext>
              </a:extLst>
            </p:cNvPr>
            <p:cNvSpPr/>
            <p:nvPr/>
          </p:nvSpPr>
          <p:spPr>
            <a:xfrm>
              <a:off x="3099314" y="47792"/>
              <a:ext cx="448113" cy="821327"/>
            </a:xfrm>
            <a:custGeom>
              <a:avLst/>
              <a:gdLst>
                <a:gd name="connsiteX0" fmla="*/ 381143 w 448113"/>
                <a:gd name="connsiteY0" fmla="*/ 0 h 821327"/>
                <a:gd name="connsiteX1" fmla="*/ 66970 w 448113"/>
                <a:gd name="connsiteY1" fmla="*/ 0 h 821327"/>
                <a:gd name="connsiteX2" fmla="*/ 0 w 448113"/>
                <a:gd name="connsiteY2" fmla="*/ 66435 h 821327"/>
                <a:gd name="connsiteX3" fmla="*/ 0 w 448113"/>
                <a:gd name="connsiteY3" fmla="*/ 754893 h 821327"/>
                <a:gd name="connsiteX4" fmla="*/ 66970 w 448113"/>
                <a:gd name="connsiteY4" fmla="*/ 821328 h 821327"/>
                <a:gd name="connsiteX5" fmla="*/ 381143 w 448113"/>
                <a:gd name="connsiteY5" fmla="*/ 821328 h 821327"/>
                <a:gd name="connsiteX6" fmla="*/ 448113 w 448113"/>
                <a:gd name="connsiteY6" fmla="*/ 754893 h 821327"/>
                <a:gd name="connsiteX7" fmla="*/ 448113 w 448113"/>
                <a:gd name="connsiteY7" fmla="*/ 66444 h 821327"/>
                <a:gd name="connsiteX8" fmla="*/ 381143 w 448113"/>
                <a:gd name="connsiteY8" fmla="*/ 0 h 821327"/>
                <a:gd name="connsiteX9" fmla="*/ 150466 w 448113"/>
                <a:gd name="connsiteY9" fmla="*/ 52271 h 821327"/>
                <a:gd name="connsiteX10" fmla="*/ 297637 w 448113"/>
                <a:gd name="connsiteY10" fmla="*/ 52271 h 821327"/>
                <a:gd name="connsiteX11" fmla="*/ 308962 w 448113"/>
                <a:gd name="connsiteY11" fmla="*/ 63505 h 821327"/>
                <a:gd name="connsiteX12" fmla="*/ 297637 w 448113"/>
                <a:gd name="connsiteY12" fmla="*/ 74740 h 821327"/>
                <a:gd name="connsiteX13" fmla="*/ 150466 w 448113"/>
                <a:gd name="connsiteY13" fmla="*/ 74740 h 821327"/>
                <a:gd name="connsiteX14" fmla="*/ 139141 w 448113"/>
                <a:gd name="connsiteY14" fmla="*/ 63505 h 821327"/>
                <a:gd name="connsiteX15" fmla="*/ 150466 w 448113"/>
                <a:gd name="connsiteY15" fmla="*/ 52271 h 821327"/>
                <a:gd name="connsiteX16" fmla="*/ 224057 w 448113"/>
                <a:gd name="connsiteY16" fmla="*/ 793057 h 821327"/>
                <a:gd name="connsiteX17" fmla="*/ 184175 w 448113"/>
                <a:gd name="connsiteY17" fmla="*/ 753495 h 821327"/>
                <a:gd name="connsiteX18" fmla="*/ 224057 w 448113"/>
                <a:gd name="connsiteY18" fmla="*/ 713932 h 821327"/>
                <a:gd name="connsiteX19" fmla="*/ 263938 w 448113"/>
                <a:gd name="connsiteY19" fmla="*/ 753495 h 821327"/>
                <a:gd name="connsiteX20" fmla="*/ 224057 w 448113"/>
                <a:gd name="connsiteY20" fmla="*/ 793057 h 821327"/>
                <a:gd name="connsiteX21" fmla="*/ 416071 w 448113"/>
                <a:gd name="connsiteY21" fmla="*/ 686068 h 821327"/>
                <a:gd name="connsiteX22" fmla="*/ 32042 w 448113"/>
                <a:gd name="connsiteY22" fmla="*/ 686068 h 821327"/>
                <a:gd name="connsiteX23" fmla="*/ 32042 w 448113"/>
                <a:gd name="connsiteY23" fmla="*/ 121379 h 821327"/>
                <a:gd name="connsiteX24" fmla="*/ 416071 w 448113"/>
                <a:gd name="connsiteY24" fmla="*/ 121379 h 821327"/>
                <a:gd name="connsiteX25" fmla="*/ 416071 w 448113"/>
                <a:gd name="connsiteY25" fmla="*/ 686068 h 821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48113" h="821327">
                  <a:moveTo>
                    <a:pt x="381143" y="0"/>
                  </a:moveTo>
                  <a:lnTo>
                    <a:pt x="66970" y="0"/>
                  </a:lnTo>
                  <a:cubicBezTo>
                    <a:pt x="30137" y="0"/>
                    <a:pt x="0" y="29896"/>
                    <a:pt x="0" y="66435"/>
                  </a:cubicBezTo>
                  <a:lnTo>
                    <a:pt x="0" y="754893"/>
                  </a:lnTo>
                  <a:cubicBezTo>
                    <a:pt x="0" y="791431"/>
                    <a:pt x="30137" y="821328"/>
                    <a:pt x="66970" y="821328"/>
                  </a:cubicBezTo>
                  <a:lnTo>
                    <a:pt x="381143" y="821328"/>
                  </a:lnTo>
                  <a:cubicBezTo>
                    <a:pt x="417976" y="821328"/>
                    <a:pt x="448113" y="791431"/>
                    <a:pt x="448113" y="754893"/>
                  </a:cubicBezTo>
                  <a:lnTo>
                    <a:pt x="448113" y="66444"/>
                  </a:lnTo>
                  <a:cubicBezTo>
                    <a:pt x="448123" y="29905"/>
                    <a:pt x="417976" y="0"/>
                    <a:pt x="381143" y="0"/>
                  </a:cubicBezTo>
                  <a:close/>
                  <a:moveTo>
                    <a:pt x="150466" y="52271"/>
                  </a:moveTo>
                  <a:lnTo>
                    <a:pt x="297637" y="52271"/>
                  </a:lnTo>
                  <a:cubicBezTo>
                    <a:pt x="303867" y="52271"/>
                    <a:pt x="308962" y="57326"/>
                    <a:pt x="308962" y="63505"/>
                  </a:cubicBezTo>
                  <a:cubicBezTo>
                    <a:pt x="308962" y="69685"/>
                    <a:pt x="303867" y="74740"/>
                    <a:pt x="297637" y="74740"/>
                  </a:cubicBezTo>
                  <a:lnTo>
                    <a:pt x="150466" y="74740"/>
                  </a:lnTo>
                  <a:cubicBezTo>
                    <a:pt x="144237" y="74740"/>
                    <a:pt x="139141" y="69685"/>
                    <a:pt x="139141" y="63505"/>
                  </a:cubicBezTo>
                  <a:cubicBezTo>
                    <a:pt x="139141" y="57326"/>
                    <a:pt x="144237" y="52271"/>
                    <a:pt x="150466" y="52271"/>
                  </a:cubicBezTo>
                  <a:close/>
                  <a:moveTo>
                    <a:pt x="224057" y="793057"/>
                  </a:moveTo>
                  <a:cubicBezTo>
                    <a:pt x="202035" y="793057"/>
                    <a:pt x="184175" y="775340"/>
                    <a:pt x="184175" y="753495"/>
                  </a:cubicBezTo>
                  <a:cubicBezTo>
                    <a:pt x="184175" y="731649"/>
                    <a:pt x="202035" y="713932"/>
                    <a:pt x="224057" y="713932"/>
                  </a:cubicBezTo>
                  <a:cubicBezTo>
                    <a:pt x="246078" y="713932"/>
                    <a:pt x="263938" y="731649"/>
                    <a:pt x="263938" y="753495"/>
                  </a:cubicBezTo>
                  <a:cubicBezTo>
                    <a:pt x="263938" y="775350"/>
                    <a:pt x="246078" y="793057"/>
                    <a:pt x="224057" y="793057"/>
                  </a:cubicBezTo>
                  <a:close/>
                  <a:moveTo>
                    <a:pt x="416071" y="686068"/>
                  </a:moveTo>
                  <a:lnTo>
                    <a:pt x="32042" y="686068"/>
                  </a:lnTo>
                  <a:lnTo>
                    <a:pt x="32042" y="121379"/>
                  </a:lnTo>
                  <a:lnTo>
                    <a:pt x="416071" y="121379"/>
                  </a:lnTo>
                  <a:lnTo>
                    <a:pt x="416071" y="68606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ore-KR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F7AE7604-CA94-4D2F-9CF2-81156F81DA0D}"/>
              </a:ext>
            </a:extLst>
          </p:cNvPr>
          <p:cNvGrpSpPr/>
          <p:nvPr/>
        </p:nvGrpSpPr>
        <p:grpSpPr>
          <a:xfrm>
            <a:off x="1664671" y="3717893"/>
            <a:ext cx="373637" cy="716255"/>
            <a:chOff x="3099314" y="47792"/>
            <a:chExt cx="448113" cy="821327"/>
          </a:xfrm>
        </p:grpSpPr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10A108F5-A560-4259-A0CE-349F4E5D4E7D}"/>
                </a:ext>
              </a:extLst>
            </p:cNvPr>
            <p:cNvSpPr/>
            <p:nvPr/>
          </p:nvSpPr>
          <p:spPr>
            <a:xfrm>
              <a:off x="3131766" y="96808"/>
              <a:ext cx="382620" cy="7442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자유형 133">
              <a:extLst>
                <a:ext uri="{FF2B5EF4-FFF2-40B4-BE49-F238E27FC236}">
                  <a16:creationId xmlns:a16="http://schemas.microsoft.com/office/drawing/2014/main" id="{66BB8ED3-26B1-4E49-8466-E1D047386DD1}"/>
                </a:ext>
              </a:extLst>
            </p:cNvPr>
            <p:cNvSpPr/>
            <p:nvPr/>
          </p:nvSpPr>
          <p:spPr>
            <a:xfrm>
              <a:off x="3099314" y="47792"/>
              <a:ext cx="448113" cy="821327"/>
            </a:xfrm>
            <a:custGeom>
              <a:avLst/>
              <a:gdLst>
                <a:gd name="connsiteX0" fmla="*/ 381143 w 448113"/>
                <a:gd name="connsiteY0" fmla="*/ 0 h 821327"/>
                <a:gd name="connsiteX1" fmla="*/ 66970 w 448113"/>
                <a:gd name="connsiteY1" fmla="*/ 0 h 821327"/>
                <a:gd name="connsiteX2" fmla="*/ 0 w 448113"/>
                <a:gd name="connsiteY2" fmla="*/ 66435 h 821327"/>
                <a:gd name="connsiteX3" fmla="*/ 0 w 448113"/>
                <a:gd name="connsiteY3" fmla="*/ 754893 h 821327"/>
                <a:gd name="connsiteX4" fmla="*/ 66970 w 448113"/>
                <a:gd name="connsiteY4" fmla="*/ 821328 h 821327"/>
                <a:gd name="connsiteX5" fmla="*/ 381143 w 448113"/>
                <a:gd name="connsiteY5" fmla="*/ 821328 h 821327"/>
                <a:gd name="connsiteX6" fmla="*/ 448113 w 448113"/>
                <a:gd name="connsiteY6" fmla="*/ 754893 h 821327"/>
                <a:gd name="connsiteX7" fmla="*/ 448113 w 448113"/>
                <a:gd name="connsiteY7" fmla="*/ 66444 h 821327"/>
                <a:gd name="connsiteX8" fmla="*/ 381143 w 448113"/>
                <a:gd name="connsiteY8" fmla="*/ 0 h 821327"/>
                <a:gd name="connsiteX9" fmla="*/ 150466 w 448113"/>
                <a:gd name="connsiteY9" fmla="*/ 52271 h 821327"/>
                <a:gd name="connsiteX10" fmla="*/ 297637 w 448113"/>
                <a:gd name="connsiteY10" fmla="*/ 52271 h 821327"/>
                <a:gd name="connsiteX11" fmla="*/ 308962 w 448113"/>
                <a:gd name="connsiteY11" fmla="*/ 63505 h 821327"/>
                <a:gd name="connsiteX12" fmla="*/ 297637 w 448113"/>
                <a:gd name="connsiteY12" fmla="*/ 74740 h 821327"/>
                <a:gd name="connsiteX13" fmla="*/ 150466 w 448113"/>
                <a:gd name="connsiteY13" fmla="*/ 74740 h 821327"/>
                <a:gd name="connsiteX14" fmla="*/ 139141 w 448113"/>
                <a:gd name="connsiteY14" fmla="*/ 63505 h 821327"/>
                <a:gd name="connsiteX15" fmla="*/ 150466 w 448113"/>
                <a:gd name="connsiteY15" fmla="*/ 52271 h 821327"/>
                <a:gd name="connsiteX16" fmla="*/ 224057 w 448113"/>
                <a:gd name="connsiteY16" fmla="*/ 793057 h 821327"/>
                <a:gd name="connsiteX17" fmla="*/ 184175 w 448113"/>
                <a:gd name="connsiteY17" fmla="*/ 753495 h 821327"/>
                <a:gd name="connsiteX18" fmla="*/ 224057 w 448113"/>
                <a:gd name="connsiteY18" fmla="*/ 713932 h 821327"/>
                <a:gd name="connsiteX19" fmla="*/ 263938 w 448113"/>
                <a:gd name="connsiteY19" fmla="*/ 753495 h 821327"/>
                <a:gd name="connsiteX20" fmla="*/ 224057 w 448113"/>
                <a:gd name="connsiteY20" fmla="*/ 793057 h 821327"/>
                <a:gd name="connsiteX21" fmla="*/ 416071 w 448113"/>
                <a:gd name="connsiteY21" fmla="*/ 686068 h 821327"/>
                <a:gd name="connsiteX22" fmla="*/ 32042 w 448113"/>
                <a:gd name="connsiteY22" fmla="*/ 686068 h 821327"/>
                <a:gd name="connsiteX23" fmla="*/ 32042 w 448113"/>
                <a:gd name="connsiteY23" fmla="*/ 121379 h 821327"/>
                <a:gd name="connsiteX24" fmla="*/ 416071 w 448113"/>
                <a:gd name="connsiteY24" fmla="*/ 121379 h 821327"/>
                <a:gd name="connsiteX25" fmla="*/ 416071 w 448113"/>
                <a:gd name="connsiteY25" fmla="*/ 686068 h 821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48113" h="821327">
                  <a:moveTo>
                    <a:pt x="381143" y="0"/>
                  </a:moveTo>
                  <a:lnTo>
                    <a:pt x="66970" y="0"/>
                  </a:lnTo>
                  <a:cubicBezTo>
                    <a:pt x="30137" y="0"/>
                    <a:pt x="0" y="29896"/>
                    <a:pt x="0" y="66435"/>
                  </a:cubicBezTo>
                  <a:lnTo>
                    <a:pt x="0" y="754893"/>
                  </a:lnTo>
                  <a:cubicBezTo>
                    <a:pt x="0" y="791431"/>
                    <a:pt x="30137" y="821328"/>
                    <a:pt x="66970" y="821328"/>
                  </a:cubicBezTo>
                  <a:lnTo>
                    <a:pt x="381143" y="821328"/>
                  </a:lnTo>
                  <a:cubicBezTo>
                    <a:pt x="417976" y="821328"/>
                    <a:pt x="448113" y="791431"/>
                    <a:pt x="448113" y="754893"/>
                  </a:cubicBezTo>
                  <a:lnTo>
                    <a:pt x="448113" y="66444"/>
                  </a:lnTo>
                  <a:cubicBezTo>
                    <a:pt x="448123" y="29905"/>
                    <a:pt x="417976" y="0"/>
                    <a:pt x="381143" y="0"/>
                  </a:cubicBezTo>
                  <a:close/>
                  <a:moveTo>
                    <a:pt x="150466" y="52271"/>
                  </a:moveTo>
                  <a:lnTo>
                    <a:pt x="297637" y="52271"/>
                  </a:lnTo>
                  <a:cubicBezTo>
                    <a:pt x="303867" y="52271"/>
                    <a:pt x="308962" y="57326"/>
                    <a:pt x="308962" y="63505"/>
                  </a:cubicBezTo>
                  <a:cubicBezTo>
                    <a:pt x="308962" y="69685"/>
                    <a:pt x="303867" y="74740"/>
                    <a:pt x="297637" y="74740"/>
                  </a:cubicBezTo>
                  <a:lnTo>
                    <a:pt x="150466" y="74740"/>
                  </a:lnTo>
                  <a:cubicBezTo>
                    <a:pt x="144237" y="74740"/>
                    <a:pt x="139141" y="69685"/>
                    <a:pt x="139141" y="63505"/>
                  </a:cubicBezTo>
                  <a:cubicBezTo>
                    <a:pt x="139141" y="57326"/>
                    <a:pt x="144237" y="52271"/>
                    <a:pt x="150466" y="52271"/>
                  </a:cubicBezTo>
                  <a:close/>
                  <a:moveTo>
                    <a:pt x="224057" y="793057"/>
                  </a:moveTo>
                  <a:cubicBezTo>
                    <a:pt x="202035" y="793057"/>
                    <a:pt x="184175" y="775340"/>
                    <a:pt x="184175" y="753495"/>
                  </a:cubicBezTo>
                  <a:cubicBezTo>
                    <a:pt x="184175" y="731649"/>
                    <a:pt x="202035" y="713932"/>
                    <a:pt x="224057" y="713932"/>
                  </a:cubicBezTo>
                  <a:cubicBezTo>
                    <a:pt x="246078" y="713932"/>
                    <a:pt x="263938" y="731649"/>
                    <a:pt x="263938" y="753495"/>
                  </a:cubicBezTo>
                  <a:cubicBezTo>
                    <a:pt x="263938" y="775350"/>
                    <a:pt x="246078" y="793057"/>
                    <a:pt x="224057" y="793057"/>
                  </a:cubicBezTo>
                  <a:close/>
                  <a:moveTo>
                    <a:pt x="416071" y="686068"/>
                  </a:moveTo>
                  <a:lnTo>
                    <a:pt x="32042" y="686068"/>
                  </a:lnTo>
                  <a:lnTo>
                    <a:pt x="32042" y="121379"/>
                  </a:lnTo>
                  <a:lnTo>
                    <a:pt x="416071" y="121379"/>
                  </a:lnTo>
                  <a:lnTo>
                    <a:pt x="416071" y="68606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ore-KR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7" name="자유형 142">
            <a:extLst>
              <a:ext uri="{FF2B5EF4-FFF2-40B4-BE49-F238E27FC236}">
                <a16:creationId xmlns:a16="http://schemas.microsoft.com/office/drawing/2014/main" id="{F32B4572-4B75-430D-ADB0-C2C1FE57A4C3}"/>
              </a:ext>
            </a:extLst>
          </p:cNvPr>
          <p:cNvSpPr/>
          <p:nvPr/>
        </p:nvSpPr>
        <p:spPr>
          <a:xfrm>
            <a:off x="3662277" y="2914648"/>
            <a:ext cx="1040783" cy="1547384"/>
          </a:xfrm>
          <a:custGeom>
            <a:avLst/>
            <a:gdLst>
              <a:gd name="connsiteX0" fmla="*/ 161880 w 981954"/>
              <a:gd name="connsiteY0" fmla="*/ 562930 h 1395855"/>
              <a:gd name="connsiteX1" fmla="*/ 186785 w 981954"/>
              <a:gd name="connsiteY1" fmla="*/ 552342 h 1395855"/>
              <a:gd name="connsiteX2" fmla="*/ 186785 w 981954"/>
              <a:gd name="connsiteY2" fmla="*/ 502932 h 1395855"/>
              <a:gd name="connsiteX3" fmla="*/ 96061 w 981954"/>
              <a:gd name="connsiteY3" fmla="*/ 284112 h 1395855"/>
              <a:gd name="connsiteX4" fmla="*/ 186785 w 981954"/>
              <a:gd name="connsiteY4" fmla="*/ 65293 h 1395855"/>
              <a:gd name="connsiteX5" fmla="*/ 186785 w 981954"/>
              <a:gd name="connsiteY5" fmla="*/ 15882 h 1395855"/>
              <a:gd name="connsiteX6" fmla="*/ 136976 w 981954"/>
              <a:gd name="connsiteY6" fmla="*/ 15882 h 1395855"/>
              <a:gd name="connsiteX7" fmla="*/ 24905 w 981954"/>
              <a:gd name="connsiteY7" fmla="*/ 285877 h 1395855"/>
              <a:gd name="connsiteX8" fmla="*/ 136976 w 981954"/>
              <a:gd name="connsiteY8" fmla="*/ 555872 h 1395855"/>
              <a:gd name="connsiteX9" fmla="*/ 161880 w 981954"/>
              <a:gd name="connsiteY9" fmla="*/ 562930 h 1395855"/>
              <a:gd name="connsiteX10" fmla="*/ 243710 w 981954"/>
              <a:gd name="connsiteY10" fmla="*/ 446462 h 1395855"/>
              <a:gd name="connsiteX11" fmla="*/ 268614 w 981954"/>
              <a:gd name="connsiteY11" fmla="*/ 457050 h 1395855"/>
              <a:gd name="connsiteX12" fmla="*/ 293519 w 981954"/>
              <a:gd name="connsiteY12" fmla="*/ 446462 h 1395855"/>
              <a:gd name="connsiteX13" fmla="*/ 293519 w 981954"/>
              <a:gd name="connsiteY13" fmla="*/ 397051 h 1395855"/>
              <a:gd name="connsiteX14" fmla="*/ 245489 w 981954"/>
              <a:gd name="connsiteY14" fmla="*/ 284112 h 1395855"/>
              <a:gd name="connsiteX15" fmla="*/ 293519 w 981954"/>
              <a:gd name="connsiteY15" fmla="*/ 171173 h 1395855"/>
              <a:gd name="connsiteX16" fmla="*/ 293519 w 981954"/>
              <a:gd name="connsiteY16" fmla="*/ 121762 h 1395855"/>
              <a:gd name="connsiteX17" fmla="*/ 243710 w 981954"/>
              <a:gd name="connsiteY17" fmla="*/ 121762 h 1395855"/>
              <a:gd name="connsiteX18" fmla="*/ 176111 w 981954"/>
              <a:gd name="connsiteY18" fmla="*/ 284112 h 1395855"/>
              <a:gd name="connsiteX19" fmla="*/ 243710 w 981954"/>
              <a:gd name="connsiteY19" fmla="*/ 446462 h 1395855"/>
              <a:gd name="connsiteX20" fmla="*/ 896567 w 981954"/>
              <a:gd name="connsiteY20" fmla="*/ 282348 h 1395855"/>
              <a:gd name="connsiteX21" fmla="*/ 805843 w 981954"/>
              <a:gd name="connsiteY21" fmla="*/ 501167 h 1395855"/>
              <a:gd name="connsiteX22" fmla="*/ 805843 w 981954"/>
              <a:gd name="connsiteY22" fmla="*/ 550578 h 1395855"/>
              <a:gd name="connsiteX23" fmla="*/ 830748 w 981954"/>
              <a:gd name="connsiteY23" fmla="*/ 561166 h 1395855"/>
              <a:gd name="connsiteX24" fmla="*/ 855652 w 981954"/>
              <a:gd name="connsiteY24" fmla="*/ 550578 h 1395855"/>
              <a:gd name="connsiteX25" fmla="*/ 967723 w 981954"/>
              <a:gd name="connsiteY25" fmla="*/ 280583 h 1395855"/>
              <a:gd name="connsiteX26" fmla="*/ 855652 w 981954"/>
              <a:gd name="connsiteY26" fmla="*/ 10588 h 1395855"/>
              <a:gd name="connsiteX27" fmla="*/ 805843 w 981954"/>
              <a:gd name="connsiteY27" fmla="*/ 10588 h 1395855"/>
              <a:gd name="connsiteX28" fmla="*/ 805843 w 981954"/>
              <a:gd name="connsiteY28" fmla="*/ 59999 h 1395855"/>
              <a:gd name="connsiteX29" fmla="*/ 896567 w 981954"/>
              <a:gd name="connsiteY29" fmla="*/ 282348 h 1395855"/>
              <a:gd name="connsiteX30" fmla="*/ 699109 w 981954"/>
              <a:gd name="connsiteY30" fmla="*/ 446462 h 1395855"/>
              <a:gd name="connsiteX31" fmla="*/ 724014 w 981954"/>
              <a:gd name="connsiteY31" fmla="*/ 457050 h 1395855"/>
              <a:gd name="connsiteX32" fmla="*/ 748918 w 981954"/>
              <a:gd name="connsiteY32" fmla="*/ 446462 h 1395855"/>
              <a:gd name="connsiteX33" fmla="*/ 816517 w 981954"/>
              <a:gd name="connsiteY33" fmla="*/ 284112 h 1395855"/>
              <a:gd name="connsiteX34" fmla="*/ 748918 w 981954"/>
              <a:gd name="connsiteY34" fmla="*/ 119998 h 1395855"/>
              <a:gd name="connsiteX35" fmla="*/ 699109 w 981954"/>
              <a:gd name="connsiteY35" fmla="*/ 119998 h 1395855"/>
              <a:gd name="connsiteX36" fmla="*/ 699109 w 981954"/>
              <a:gd name="connsiteY36" fmla="*/ 169409 h 1395855"/>
              <a:gd name="connsiteX37" fmla="*/ 747139 w 981954"/>
              <a:gd name="connsiteY37" fmla="*/ 282348 h 1395855"/>
              <a:gd name="connsiteX38" fmla="*/ 699109 w 981954"/>
              <a:gd name="connsiteY38" fmla="*/ 395287 h 1395855"/>
              <a:gd name="connsiteX39" fmla="*/ 699109 w 981954"/>
              <a:gd name="connsiteY39" fmla="*/ 446462 h 1395855"/>
              <a:gd name="connsiteX40" fmla="*/ 946376 w 981954"/>
              <a:gd name="connsiteY40" fmla="*/ 1323504 h 1395855"/>
              <a:gd name="connsiteX41" fmla="*/ 876999 w 981954"/>
              <a:gd name="connsiteY41" fmla="*/ 1323504 h 1395855"/>
              <a:gd name="connsiteX42" fmla="*/ 576365 w 981954"/>
              <a:gd name="connsiteY42" fmla="*/ 398816 h 1395855"/>
              <a:gd name="connsiteX43" fmla="*/ 636847 w 981954"/>
              <a:gd name="connsiteY43" fmla="*/ 282348 h 1395855"/>
              <a:gd name="connsiteX44" fmla="*/ 494535 w 981954"/>
              <a:gd name="connsiteY44" fmla="*/ 141174 h 1395855"/>
              <a:gd name="connsiteX45" fmla="*/ 352223 w 981954"/>
              <a:gd name="connsiteY45" fmla="*/ 282348 h 1395855"/>
              <a:gd name="connsiteX46" fmla="*/ 416263 w 981954"/>
              <a:gd name="connsiteY46" fmla="*/ 400581 h 1395855"/>
              <a:gd name="connsiteX47" fmla="*/ 113850 w 981954"/>
              <a:gd name="connsiteY47" fmla="*/ 1323504 h 1395855"/>
              <a:gd name="connsiteX48" fmla="*/ 35578 w 981954"/>
              <a:gd name="connsiteY48" fmla="*/ 1323504 h 1395855"/>
              <a:gd name="connsiteX49" fmla="*/ 0 w 981954"/>
              <a:gd name="connsiteY49" fmla="*/ 1358797 h 1395855"/>
              <a:gd name="connsiteX50" fmla="*/ 35578 w 981954"/>
              <a:gd name="connsiteY50" fmla="*/ 1394091 h 1395855"/>
              <a:gd name="connsiteX51" fmla="*/ 140533 w 981954"/>
              <a:gd name="connsiteY51" fmla="*/ 1394091 h 1395855"/>
              <a:gd name="connsiteX52" fmla="*/ 140533 w 981954"/>
              <a:gd name="connsiteY52" fmla="*/ 1394091 h 1395855"/>
              <a:gd name="connsiteX53" fmla="*/ 140533 w 981954"/>
              <a:gd name="connsiteY53" fmla="*/ 1394091 h 1395855"/>
              <a:gd name="connsiteX54" fmla="*/ 245489 w 981954"/>
              <a:gd name="connsiteY54" fmla="*/ 1394091 h 1395855"/>
              <a:gd name="connsiteX55" fmla="*/ 281067 w 981954"/>
              <a:gd name="connsiteY55" fmla="*/ 1358797 h 1395855"/>
              <a:gd name="connsiteX56" fmla="*/ 245489 w 981954"/>
              <a:gd name="connsiteY56" fmla="*/ 1323504 h 1395855"/>
              <a:gd name="connsiteX57" fmla="*/ 188564 w 981954"/>
              <a:gd name="connsiteY57" fmla="*/ 1323504 h 1395855"/>
              <a:gd name="connsiteX58" fmla="*/ 217026 w 981954"/>
              <a:gd name="connsiteY58" fmla="*/ 1237035 h 1395855"/>
              <a:gd name="connsiteX59" fmla="*/ 494535 w 981954"/>
              <a:gd name="connsiteY59" fmla="*/ 1078215 h 1395855"/>
              <a:gd name="connsiteX60" fmla="*/ 772044 w 981954"/>
              <a:gd name="connsiteY60" fmla="*/ 1237035 h 1395855"/>
              <a:gd name="connsiteX61" fmla="*/ 800506 w 981954"/>
              <a:gd name="connsiteY61" fmla="*/ 1325269 h 1395855"/>
              <a:gd name="connsiteX62" fmla="*/ 736466 w 981954"/>
              <a:gd name="connsiteY62" fmla="*/ 1325269 h 1395855"/>
              <a:gd name="connsiteX63" fmla="*/ 700888 w 981954"/>
              <a:gd name="connsiteY63" fmla="*/ 1360562 h 1395855"/>
              <a:gd name="connsiteX64" fmla="*/ 736466 w 981954"/>
              <a:gd name="connsiteY64" fmla="*/ 1395856 h 1395855"/>
              <a:gd name="connsiteX65" fmla="*/ 850316 w 981954"/>
              <a:gd name="connsiteY65" fmla="*/ 1395856 h 1395855"/>
              <a:gd name="connsiteX66" fmla="*/ 850316 w 981954"/>
              <a:gd name="connsiteY66" fmla="*/ 1395856 h 1395855"/>
              <a:gd name="connsiteX67" fmla="*/ 850316 w 981954"/>
              <a:gd name="connsiteY67" fmla="*/ 1395856 h 1395855"/>
              <a:gd name="connsiteX68" fmla="*/ 946376 w 981954"/>
              <a:gd name="connsiteY68" fmla="*/ 1395856 h 1395855"/>
              <a:gd name="connsiteX69" fmla="*/ 981954 w 981954"/>
              <a:gd name="connsiteY69" fmla="*/ 1360562 h 1395855"/>
              <a:gd name="connsiteX70" fmla="*/ 946376 w 981954"/>
              <a:gd name="connsiteY70" fmla="*/ 1323504 h 1395855"/>
              <a:gd name="connsiteX71" fmla="*/ 357560 w 981954"/>
              <a:gd name="connsiteY71" fmla="*/ 806455 h 1395855"/>
              <a:gd name="connsiteX72" fmla="*/ 405590 w 981954"/>
              <a:gd name="connsiteY72" fmla="*/ 658223 h 1395855"/>
              <a:gd name="connsiteX73" fmla="*/ 533671 w 981954"/>
              <a:gd name="connsiteY73" fmla="*/ 658223 h 1395855"/>
              <a:gd name="connsiteX74" fmla="*/ 357560 w 981954"/>
              <a:gd name="connsiteY74" fmla="*/ 806455 h 1395855"/>
              <a:gd name="connsiteX75" fmla="*/ 597711 w 981954"/>
              <a:gd name="connsiteY75" fmla="*/ 697045 h 1395855"/>
              <a:gd name="connsiteX76" fmla="*/ 652857 w 981954"/>
              <a:gd name="connsiteY76" fmla="*/ 868219 h 1395855"/>
              <a:gd name="connsiteX77" fmla="*/ 394916 w 981954"/>
              <a:gd name="connsiteY77" fmla="*/ 868219 h 1395855"/>
              <a:gd name="connsiteX78" fmla="*/ 597711 w 981954"/>
              <a:gd name="connsiteY78" fmla="*/ 697045 h 1395855"/>
              <a:gd name="connsiteX79" fmla="*/ 595933 w 981954"/>
              <a:gd name="connsiteY79" fmla="*/ 938806 h 1395855"/>
              <a:gd name="connsiteX80" fmla="*/ 494535 w 981954"/>
              <a:gd name="connsiteY80" fmla="*/ 997040 h 1395855"/>
              <a:gd name="connsiteX81" fmla="*/ 393138 w 981954"/>
              <a:gd name="connsiteY81" fmla="*/ 938806 h 1395855"/>
              <a:gd name="connsiteX82" fmla="*/ 595933 w 981954"/>
              <a:gd name="connsiteY82" fmla="*/ 938806 h 1395855"/>
              <a:gd name="connsiteX83" fmla="*/ 492756 w 981954"/>
              <a:gd name="connsiteY83" fmla="*/ 211761 h 1395855"/>
              <a:gd name="connsiteX84" fmla="*/ 563912 w 981954"/>
              <a:gd name="connsiteY84" fmla="*/ 282348 h 1395855"/>
              <a:gd name="connsiteX85" fmla="*/ 492756 w 981954"/>
              <a:gd name="connsiteY85" fmla="*/ 352934 h 1395855"/>
              <a:gd name="connsiteX86" fmla="*/ 421600 w 981954"/>
              <a:gd name="connsiteY86" fmla="*/ 282348 h 1395855"/>
              <a:gd name="connsiteX87" fmla="*/ 492756 w 981954"/>
              <a:gd name="connsiteY87" fmla="*/ 211761 h 1395855"/>
              <a:gd name="connsiteX88" fmla="*/ 492756 w 981954"/>
              <a:gd name="connsiteY88" fmla="*/ 425286 h 1395855"/>
              <a:gd name="connsiteX89" fmla="*/ 508766 w 981954"/>
              <a:gd name="connsiteY89" fmla="*/ 423521 h 1395855"/>
              <a:gd name="connsiteX90" fmla="*/ 562133 w 981954"/>
              <a:gd name="connsiteY90" fmla="*/ 587636 h 1395855"/>
              <a:gd name="connsiteX91" fmla="*/ 426937 w 981954"/>
              <a:gd name="connsiteY91" fmla="*/ 587636 h 1395855"/>
              <a:gd name="connsiteX92" fmla="*/ 480304 w 981954"/>
              <a:gd name="connsiteY92" fmla="*/ 423521 h 1395855"/>
              <a:gd name="connsiteX93" fmla="*/ 492756 w 981954"/>
              <a:gd name="connsiteY93" fmla="*/ 425286 h 1395855"/>
              <a:gd name="connsiteX94" fmla="*/ 250825 w 981954"/>
              <a:gd name="connsiteY94" fmla="*/ 1136449 h 1395855"/>
              <a:gd name="connsiteX95" fmla="*/ 305971 w 981954"/>
              <a:gd name="connsiteY95" fmla="*/ 968805 h 1395855"/>
              <a:gd name="connsiteX96" fmla="*/ 425158 w 981954"/>
              <a:gd name="connsiteY96" fmla="*/ 1037627 h 1395855"/>
              <a:gd name="connsiteX97" fmla="*/ 250825 w 981954"/>
              <a:gd name="connsiteY97" fmla="*/ 1136449 h 1395855"/>
              <a:gd name="connsiteX98" fmla="*/ 565691 w 981954"/>
              <a:gd name="connsiteY98" fmla="*/ 1035862 h 1395855"/>
              <a:gd name="connsiteX99" fmla="*/ 684878 w 981954"/>
              <a:gd name="connsiteY99" fmla="*/ 967040 h 1395855"/>
              <a:gd name="connsiteX100" fmla="*/ 740024 w 981954"/>
              <a:gd name="connsiteY100" fmla="*/ 1134684 h 1395855"/>
              <a:gd name="connsiteX101" fmla="*/ 565691 w 981954"/>
              <a:gd name="connsiteY101" fmla="*/ 1035862 h 1395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81954" h="1395855">
                <a:moveTo>
                  <a:pt x="161880" y="562930"/>
                </a:moveTo>
                <a:cubicBezTo>
                  <a:pt x="170775" y="562930"/>
                  <a:pt x="179669" y="559401"/>
                  <a:pt x="186785" y="552342"/>
                </a:cubicBezTo>
                <a:cubicBezTo>
                  <a:pt x="201016" y="538225"/>
                  <a:pt x="201016" y="517049"/>
                  <a:pt x="186785" y="502932"/>
                </a:cubicBezTo>
                <a:cubicBezTo>
                  <a:pt x="128081" y="444697"/>
                  <a:pt x="96061" y="367052"/>
                  <a:pt x="96061" y="284112"/>
                </a:cubicBezTo>
                <a:cubicBezTo>
                  <a:pt x="96061" y="201173"/>
                  <a:pt x="128081" y="123527"/>
                  <a:pt x="186785" y="65293"/>
                </a:cubicBezTo>
                <a:cubicBezTo>
                  <a:pt x="201016" y="51175"/>
                  <a:pt x="201016" y="29999"/>
                  <a:pt x="186785" y="15882"/>
                </a:cubicBezTo>
                <a:cubicBezTo>
                  <a:pt x="172554" y="1765"/>
                  <a:pt x="151207" y="1765"/>
                  <a:pt x="136976" y="15882"/>
                </a:cubicBezTo>
                <a:cubicBezTo>
                  <a:pt x="64041" y="88234"/>
                  <a:pt x="24905" y="183526"/>
                  <a:pt x="24905" y="285877"/>
                </a:cubicBezTo>
                <a:cubicBezTo>
                  <a:pt x="24905" y="388228"/>
                  <a:pt x="64041" y="483520"/>
                  <a:pt x="136976" y="555872"/>
                </a:cubicBezTo>
                <a:cubicBezTo>
                  <a:pt x="144091" y="559401"/>
                  <a:pt x="152986" y="562930"/>
                  <a:pt x="161880" y="562930"/>
                </a:cubicBezTo>
                <a:close/>
                <a:moveTo>
                  <a:pt x="243710" y="446462"/>
                </a:moveTo>
                <a:cubicBezTo>
                  <a:pt x="250825" y="453521"/>
                  <a:pt x="259720" y="457050"/>
                  <a:pt x="268614" y="457050"/>
                </a:cubicBezTo>
                <a:cubicBezTo>
                  <a:pt x="277509" y="457050"/>
                  <a:pt x="286403" y="453521"/>
                  <a:pt x="293519" y="446462"/>
                </a:cubicBezTo>
                <a:cubicBezTo>
                  <a:pt x="307750" y="432345"/>
                  <a:pt x="307750" y="411169"/>
                  <a:pt x="293519" y="397051"/>
                </a:cubicBezTo>
                <a:cubicBezTo>
                  <a:pt x="263278" y="367052"/>
                  <a:pt x="245489" y="326464"/>
                  <a:pt x="245489" y="284112"/>
                </a:cubicBezTo>
                <a:cubicBezTo>
                  <a:pt x="245489" y="241760"/>
                  <a:pt x="261499" y="201173"/>
                  <a:pt x="293519" y="171173"/>
                </a:cubicBezTo>
                <a:cubicBezTo>
                  <a:pt x="307750" y="157056"/>
                  <a:pt x="307750" y="135880"/>
                  <a:pt x="293519" y="121762"/>
                </a:cubicBezTo>
                <a:cubicBezTo>
                  <a:pt x="279288" y="107645"/>
                  <a:pt x="257941" y="107645"/>
                  <a:pt x="243710" y="121762"/>
                </a:cubicBezTo>
                <a:cubicBezTo>
                  <a:pt x="199237" y="165879"/>
                  <a:pt x="176111" y="224113"/>
                  <a:pt x="176111" y="284112"/>
                </a:cubicBezTo>
                <a:cubicBezTo>
                  <a:pt x="176111" y="344111"/>
                  <a:pt x="201016" y="402345"/>
                  <a:pt x="243710" y="446462"/>
                </a:cubicBezTo>
                <a:close/>
                <a:moveTo>
                  <a:pt x="896567" y="282348"/>
                </a:moveTo>
                <a:cubicBezTo>
                  <a:pt x="896567" y="365287"/>
                  <a:pt x="864547" y="442933"/>
                  <a:pt x="805843" y="501167"/>
                </a:cubicBezTo>
                <a:cubicBezTo>
                  <a:pt x="791612" y="515284"/>
                  <a:pt x="791612" y="536460"/>
                  <a:pt x="805843" y="550578"/>
                </a:cubicBezTo>
                <a:cubicBezTo>
                  <a:pt x="812959" y="557636"/>
                  <a:pt x="821853" y="561166"/>
                  <a:pt x="830748" y="561166"/>
                </a:cubicBezTo>
                <a:cubicBezTo>
                  <a:pt x="839642" y="561166"/>
                  <a:pt x="848537" y="557636"/>
                  <a:pt x="855652" y="550578"/>
                </a:cubicBezTo>
                <a:cubicBezTo>
                  <a:pt x="928587" y="478226"/>
                  <a:pt x="967723" y="382934"/>
                  <a:pt x="967723" y="280583"/>
                </a:cubicBezTo>
                <a:cubicBezTo>
                  <a:pt x="967723" y="178232"/>
                  <a:pt x="928587" y="82940"/>
                  <a:pt x="855652" y="10588"/>
                </a:cubicBezTo>
                <a:cubicBezTo>
                  <a:pt x="841421" y="-3529"/>
                  <a:pt x="820074" y="-3529"/>
                  <a:pt x="805843" y="10588"/>
                </a:cubicBezTo>
                <a:cubicBezTo>
                  <a:pt x="791612" y="24705"/>
                  <a:pt x="791612" y="45881"/>
                  <a:pt x="805843" y="59999"/>
                </a:cubicBezTo>
                <a:cubicBezTo>
                  <a:pt x="864547" y="121762"/>
                  <a:pt x="896567" y="199408"/>
                  <a:pt x="896567" y="282348"/>
                </a:cubicBezTo>
                <a:close/>
                <a:moveTo>
                  <a:pt x="699109" y="446462"/>
                </a:moveTo>
                <a:cubicBezTo>
                  <a:pt x="706225" y="453521"/>
                  <a:pt x="715119" y="457050"/>
                  <a:pt x="724014" y="457050"/>
                </a:cubicBezTo>
                <a:cubicBezTo>
                  <a:pt x="732908" y="457050"/>
                  <a:pt x="741803" y="453521"/>
                  <a:pt x="748918" y="446462"/>
                </a:cubicBezTo>
                <a:cubicBezTo>
                  <a:pt x="793391" y="402345"/>
                  <a:pt x="816517" y="344111"/>
                  <a:pt x="816517" y="284112"/>
                </a:cubicBezTo>
                <a:cubicBezTo>
                  <a:pt x="816517" y="222349"/>
                  <a:pt x="791612" y="164114"/>
                  <a:pt x="748918" y="119998"/>
                </a:cubicBezTo>
                <a:cubicBezTo>
                  <a:pt x="734687" y="105880"/>
                  <a:pt x="713340" y="105880"/>
                  <a:pt x="699109" y="119998"/>
                </a:cubicBezTo>
                <a:cubicBezTo>
                  <a:pt x="684878" y="134115"/>
                  <a:pt x="684878" y="155291"/>
                  <a:pt x="699109" y="169409"/>
                </a:cubicBezTo>
                <a:cubicBezTo>
                  <a:pt x="729350" y="199408"/>
                  <a:pt x="747139" y="239995"/>
                  <a:pt x="747139" y="282348"/>
                </a:cubicBezTo>
                <a:cubicBezTo>
                  <a:pt x="747139" y="324700"/>
                  <a:pt x="731129" y="365287"/>
                  <a:pt x="699109" y="395287"/>
                </a:cubicBezTo>
                <a:cubicBezTo>
                  <a:pt x="684878" y="409404"/>
                  <a:pt x="684878" y="432345"/>
                  <a:pt x="699109" y="446462"/>
                </a:cubicBezTo>
                <a:close/>
                <a:moveTo>
                  <a:pt x="946376" y="1323504"/>
                </a:moveTo>
                <a:lnTo>
                  <a:pt x="876999" y="1323504"/>
                </a:lnTo>
                <a:lnTo>
                  <a:pt x="576365" y="398816"/>
                </a:lnTo>
                <a:cubicBezTo>
                  <a:pt x="613722" y="372346"/>
                  <a:pt x="636847" y="331758"/>
                  <a:pt x="636847" y="282348"/>
                </a:cubicBezTo>
                <a:cubicBezTo>
                  <a:pt x="636847" y="204702"/>
                  <a:pt x="572807" y="141174"/>
                  <a:pt x="494535" y="141174"/>
                </a:cubicBezTo>
                <a:cubicBezTo>
                  <a:pt x="416263" y="141174"/>
                  <a:pt x="352223" y="204702"/>
                  <a:pt x="352223" y="282348"/>
                </a:cubicBezTo>
                <a:cubicBezTo>
                  <a:pt x="352223" y="331758"/>
                  <a:pt x="377127" y="374110"/>
                  <a:pt x="416263" y="400581"/>
                </a:cubicBezTo>
                <a:lnTo>
                  <a:pt x="113850" y="1323504"/>
                </a:lnTo>
                <a:lnTo>
                  <a:pt x="35578" y="1323504"/>
                </a:lnTo>
                <a:cubicBezTo>
                  <a:pt x="16010" y="1323504"/>
                  <a:pt x="0" y="1339386"/>
                  <a:pt x="0" y="1358797"/>
                </a:cubicBezTo>
                <a:cubicBezTo>
                  <a:pt x="0" y="1378209"/>
                  <a:pt x="16010" y="1394091"/>
                  <a:pt x="35578" y="1394091"/>
                </a:cubicBezTo>
                <a:lnTo>
                  <a:pt x="140533" y="1394091"/>
                </a:lnTo>
                <a:lnTo>
                  <a:pt x="140533" y="1394091"/>
                </a:lnTo>
                <a:lnTo>
                  <a:pt x="140533" y="1394091"/>
                </a:lnTo>
                <a:lnTo>
                  <a:pt x="245489" y="1394091"/>
                </a:lnTo>
                <a:cubicBezTo>
                  <a:pt x="265057" y="1394091"/>
                  <a:pt x="281067" y="1378209"/>
                  <a:pt x="281067" y="1358797"/>
                </a:cubicBezTo>
                <a:cubicBezTo>
                  <a:pt x="281067" y="1339386"/>
                  <a:pt x="265057" y="1323504"/>
                  <a:pt x="245489" y="1323504"/>
                </a:cubicBezTo>
                <a:lnTo>
                  <a:pt x="188564" y="1323504"/>
                </a:lnTo>
                <a:lnTo>
                  <a:pt x="217026" y="1237035"/>
                </a:lnTo>
                <a:lnTo>
                  <a:pt x="494535" y="1078215"/>
                </a:lnTo>
                <a:lnTo>
                  <a:pt x="772044" y="1237035"/>
                </a:lnTo>
                <a:lnTo>
                  <a:pt x="800506" y="1325269"/>
                </a:lnTo>
                <a:lnTo>
                  <a:pt x="736466" y="1325269"/>
                </a:lnTo>
                <a:cubicBezTo>
                  <a:pt x="716898" y="1325269"/>
                  <a:pt x="700888" y="1341151"/>
                  <a:pt x="700888" y="1360562"/>
                </a:cubicBezTo>
                <a:cubicBezTo>
                  <a:pt x="700888" y="1379974"/>
                  <a:pt x="716898" y="1395856"/>
                  <a:pt x="736466" y="1395856"/>
                </a:cubicBezTo>
                <a:lnTo>
                  <a:pt x="850316" y="1395856"/>
                </a:lnTo>
                <a:lnTo>
                  <a:pt x="850316" y="1395856"/>
                </a:lnTo>
                <a:lnTo>
                  <a:pt x="850316" y="1395856"/>
                </a:lnTo>
                <a:lnTo>
                  <a:pt x="946376" y="1395856"/>
                </a:lnTo>
                <a:cubicBezTo>
                  <a:pt x="965944" y="1395856"/>
                  <a:pt x="981954" y="1379974"/>
                  <a:pt x="981954" y="1360562"/>
                </a:cubicBezTo>
                <a:cubicBezTo>
                  <a:pt x="981954" y="1341151"/>
                  <a:pt x="965944" y="1323504"/>
                  <a:pt x="946376" y="1323504"/>
                </a:cubicBezTo>
                <a:close/>
                <a:moveTo>
                  <a:pt x="357560" y="806455"/>
                </a:moveTo>
                <a:lnTo>
                  <a:pt x="405590" y="658223"/>
                </a:lnTo>
                <a:lnTo>
                  <a:pt x="533671" y="658223"/>
                </a:lnTo>
                <a:lnTo>
                  <a:pt x="357560" y="806455"/>
                </a:lnTo>
                <a:close/>
                <a:moveTo>
                  <a:pt x="597711" y="697045"/>
                </a:moveTo>
                <a:lnTo>
                  <a:pt x="652857" y="868219"/>
                </a:lnTo>
                <a:lnTo>
                  <a:pt x="394916" y="868219"/>
                </a:lnTo>
                <a:lnTo>
                  <a:pt x="597711" y="697045"/>
                </a:lnTo>
                <a:close/>
                <a:moveTo>
                  <a:pt x="595933" y="938806"/>
                </a:moveTo>
                <a:lnTo>
                  <a:pt x="494535" y="997040"/>
                </a:lnTo>
                <a:lnTo>
                  <a:pt x="393138" y="938806"/>
                </a:lnTo>
                <a:lnTo>
                  <a:pt x="595933" y="938806"/>
                </a:lnTo>
                <a:close/>
                <a:moveTo>
                  <a:pt x="492756" y="211761"/>
                </a:moveTo>
                <a:cubicBezTo>
                  <a:pt x="531892" y="211761"/>
                  <a:pt x="563912" y="243525"/>
                  <a:pt x="563912" y="282348"/>
                </a:cubicBezTo>
                <a:cubicBezTo>
                  <a:pt x="563912" y="321170"/>
                  <a:pt x="531892" y="352934"/>
                  <a:pt x="492756" y="352934"/>
                </a:cubicBezTo>
                <a:cubicBezTo>
                  <a:pt x="453620" y="352934"/>
                  <a:pt x="421600" y="321170"/>
                  <a:pt x="421600" y="282348"/>
                </a:cubicBezTo>
                <a:cubicBezTo>
                  <a:pt x="421600" y="243525"/>
                  <a:pt x="453620" y="211761"/>
                  <a:pt x="492756" y="211761"/>
                </a:cubicBezTo>
                <a:close/>
                <a:moveTo>
                  <a:pt x="492756" y="425286"/>
                </a:moveTo>
                <a:cubicBezTo>
                  <a:pt x="498093" y="425286"/>
                  <a:pt x="503430" y="425286"/>
                  <a:pt x="508766" y="423521"/>
                </a:cubicBezTo>
                <a:lnTo>
                  <a:pt x="562133" y="587636"/>
                </a:lnTo>
                <a:lnTo>
                  <a:pt x="426937" y="587636"/>
                </a:lnTo>
                <a:lnTo>
                  <a:pt x="480304" y="423521"/>
                </a:lnTo>
                <a:cubicBezTo>
                  <a:pt x="485641" y="425286"/>
                  <a:pt x="489198" y="425286"/>
                  <a:pt x="492756" y="425286"/>
                </a:cubicBezTo>
                <a:close/>
                <a:moveTo>
                  <a:pt x="250825" y="1136449"/>
                </a:moveTo>
                <a:lnTo>
                  <a:pt x="305971" y="968805"/>
                </a:lnTo>
                <a:lnTo>
                  <a:pt x="425158" y="1037627"/>
                </a:lnTo>
                <a:lnTo>
                  <a:pt x="250825" y="1136449"/>
                </a:lnTo>
                <a:close/>
                <a:moveTo>
                  <a:pt x="565691" y="1035862"/>
                </a:moveTo>
                <a:lnTo>
                  <a:pt x="684878" y="967040"/>
                </a:lnTo>
                <a:lnTo>
                  <a:pt x="740024" y="1134684"/>
                </a:lnTo>
                <a:lnTo>
                  <a:pt x="565691" y="1035862"/>
                </a:lnTo>
                <a:close/>
              </a:path>
            </a:pathLst>
          </a:custGeom>
          <a:solidFill>
            <a:srgbClr val="000000"/>
          </a:solidFill>
          <a:ln w="17717" cap="flat">
            <a:noFill/>
            <a:prstDash val="solid"/>
            <a:miter/>
          </a:ln>
        </p:spPr>
        <p:txBody>
          <a:bodyPr rtlCol="0" anchor="ctr"/>
          <a:lstStyle/>
          <a:p>
            <a:endParaRPr lang="ko-Kore-KR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24A4220-3DBC-43E8-B40C-E61E5C685B24}"/>
              </a:ext>
            </a:extLst>
          </p:cNvPr>
          <p:cNvSpPr txBox="1"/>
          <p:nvPr/>
        </p:nvSpPr>
        <p:spPr>
          <a:xfrm>
            <a:off x="1281569" y="4395485"/>
            <a:ext cx="1131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>
                <a:latin typeface="Calibri" panose="020F0502020204030204" pitchFamily="34" charset="0"/>
                <a:cs typeface="Calibri" panose="020F0502020204030204" pitchFamily="34" charset="0"/>
              </a:rPr>
              <a:t>UE 1 </a:t>
            </a:r>
            <a:endParaRPr lang="ko-KR" altLang="en-US" sz="2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25F5DCE-3500-4F5C-B5E8-3F6C223CA8F5}"/>
              </a:ext>
            </a:extLst>
          </p:cNvPr>
          <p:cNvSpPr txBox="1"/>
          <p:nvPr/>
        </p:nvSpPr>
        <p:spPr>
          <a:xfrm>
            <a:off x="2923836" y="5334393"/>
            <a:ext cx="1040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>
                <a:latin typeface="Calibri" panose="020F0502020204030204" pitchFamily="34" charset="0"/>
                <a:cs typeface="Calibri" panose="020F0502020204030204" pitchFamily="34" charset="0"/>
              </a:rPr>
              <a:t>UE 2</a:t>
            </a:r>
            <a:endParaRPr lang="ko-KR" altLang="en-US" sz="2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A277AD52-6685-493D-B0C7-8E9CE3BCEF2B}"/>
              </a:ext>
            </a:extLst>
          </p:cNvPr>
          <p:cNvSpPr/>
          <p:nvPr/>
        </p:nvSpPr>
        <p:spPr>
          <a:xfrm>
            <a:off x="1847299" y="3319470"/>
            <a:ext cx="20409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b="1">
                <a:latin typeface="Calibri" panose="020F0502020204030204" pitchFamily="34" charset="0"/>
                <a:cs typeface="Calibri" panose="020F0502020204030204" pitchFamily="34" charset="0"/>
              </a:rPr>
              <a:t>Excellent</a:t>
            </a:r>
            <a:endParaRPr lang="ko-KR" altLang="en-US" sz="3200" b="1">
              <a:solidFill>
                <a:srgbClr val="0070C0"/>
              </a:solidFill>
            </a:endParaRPr>
          </a:p>
        </p:txBody>
      </p:sp>
      <p:pic>
        <p:nvPicPr>
          <p:cNvPr id="54" name="그림 53">
            <a:extLst>
              <a:ext uri="{FF2B5EF4-FFF2-40B4-BE49-F238E27FC236}">
                <a16:creationId xmlns:a16="http://schemas.microsoft.com/office/drawing/2014/main" id="{A3DFAC3F-623D-46C7-8AAC-C1604C979F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84124">
            <a:off x="2605009" y="3176722"/>
            <a:ext cx="802440" cy="1662714"/>
          </a:xfrm>
          <a:prstGeom prst="rect">
            <a:avLst/>
          </a:prstGeom>
        </p:spPr>
      </p:pic>
      <p:pic>
        <p:nvPicPr>
          <p:cNvPr id="55" name="그림 54">
            <a:extLst>
              <a:ext uri="{FF2B5EF4-FFF2-40B4-BE49-F238E27FC236}">
                <a16:creationId xmlns:a16="http://schemas.microsoft.com/office/drawing/2014/main" id="{C93D7EE3-2337-4454-845F-610E69099D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59870">
            <a:off x="3751341" y="4182384"/>
            <a:ext cx="767227" cy="1303044"/>
          </a:xfrm>
          <a:prstGeom prst="rect">
            <a:avLst/>
          </a:prstGeom>
        </p:spPr>
      </p:pic>
      <p:sp>
        <p:nvSpPr>
          <p:cNvPr id="56" name="직사각형 55">
            <a:extLst>
              <a:ext uri="{FF2B5EF4-FFF2-40B4-BE49-F238E27FC236}">
                <a16:creationId xmlns:a16="http://schemas.microsoft.com/office/drawing/2014/main" id="{0F1BDC3F-A25C-41C1-B706-DD7EDC38273D}"/>
              </a:ext>
            </a:extLst>
          </p:cNvPr>
          <p:cNvSpPr/>
          <p:nvPr/>
        </p:nvSpPr>
        <p:spPr>
          <a:xfrm>
            <a:off x="3838669" y="4733839"/>
            <a:ext cx="13137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b="1">
                <a:latin typeface="Calibri" panose="020F0502020204030204" pitchFamily="34" charset="0"/>
                <a:cs typeface="Calibri" panose="020F0502020204030204" pitchFamily="34" charset="0"/>
              </a:rPr>
              <a:t>Best</a:t>
            </a:r>
            <a:endParaRPr lang="ko-KR" altLang="en-US" sz="3200" b="1"/>
          </a:p>
        </p:txBody>
      </p:sp>
      <p:sp>
        <p:nvSpPr>
          <p:cNvPr id="57" name="직사각형 56">
            <a:extLst>
              <a:ext uri="{FF2B5EF4-FFF2-40B4-BE49-F238E27FC236}">
                <a16:creationId xmlns:a16="http://schemas.microsoft.com/office/drawing/2014/main" id="{4B3BFE38-3314-450A-9BAE-FBC45E7A951C}"/>
              </a:ext>
            </a:extLst>
          </p:cNvPr>
          <p:cNvSpPr/>
          <p:nvPr/>
        </p:nvSpPr>
        <p:spPr>
          <a:xfrm>
            <a:off x="1092222" y="5906458"/>
            <a:ext cx="43978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b="1">
                <a:latin typeface="Calibri" panose="020F0502020204030204" pitchFamily="34" charset="0"/>
                <a:cs typeface="Calibri" panose="020F0502020204030204" pitchFamily="34" charset="0"/>
              </a:rPr>
              <a:t>Homogeneous Users</a:t>
            </a:r>
            <a:endParaRPr lang="ko-KR" altLang="en-US" sz="3200" b="1">
              <a:solidFill>
                <a:srgbClr val="0070C0"/>
              </a:solidFill>
            </a:endParaRPr>
          </a:p>
        </p:txBody>
      </p:sp>
      <p:sp>
        <p:nvSpPr>
          <p:cNvPr id="58" name="내용 개체 틀 2">
            <a:extLst>
              <a:ext uri="{FF2B5EF4-FFF2-40B4-BE49-F238E27FC236}">
                <a16:creationId xmlns:a16="http://schemas.microsoft.com/office/drawing/2014/main" id="{6D4E8FC2-3E94-40D9-B792-E04C6A4E6F10}"/>
              </a:ext>
            </a:extLst>
          </p:cNvPr>
          <p:cNvSpPr txBox="1">
            <a:spLocks/>
          </p:cNvSpPr>
          <p:nvPr/>
        </p:nvSpPr>
        <p:spPr>
          <a:xfrm>
            <a:off x="203200" y="1516854"/>
            <a:ext cx="11493500" cy="2661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sz="3200">
                <a:latin typeface="Calibri" panose="020F0502020204030204" pitchFamily="34" charset="0"/>
                <a:cs typeface="Calibri" panose="020F0502020204030204" pitchFamily="34" charset="0"/>
              </a:rPr>
              <a:t>Opportunistically prioritizes the user carrying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sz="3200">
                <a:latin typeface="Calibri" panose="020F0502020204030204" pitchFamily="34" charset="0"/>
                <a:cs typeface="Calibri" panose="020F0502020204030204" pitchFamily="34" charset="0"/>
              </a:rPr>
              <a:t>short flow among the homogenous user set if there’s any.</a:t>
            </a:r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E5874105-6BF0-4CFE-A034-8D6D9869C98C}"/>
              </a:ext>
            </a:extLst>
          </p:cNvPr>
          <p:cNvGrpSpPr>
            <a:grpSpLocks noChangeAspect="1"/>
          </p:cNvGrpSpPr>
          <p:nvPr/>
        </p:nvGrpSpPr>
        <p:grpSpPr>
          <a:xfrm>
            <a:off x="7958193" y="3137040"/>
            <a:ext cx="3533555" cy="2457162"/>
            <a:chOff x="3109009" y="541868"/>
            <a:chExt cx="1555102" cy="1081386"/>
          </a:xfrm>
        </p:grpSpPr>
        <p:sp>
          <p:nvSpPr>
            <p:cNvPr id="32" name="사각형: 둥근 모서리 31">
              <a:extLst>
                <a:ext uri="{FF2B5EF4-FFF2-40B4-BE49-F238E27FC236}">
                  <a16:creationId xmlns:a16="http://schemas.microsoft.com/office/drawing/2014/main" id="{1B26DF63-AAE3-47D8-BD5E-C1C97DF34260}"/>
                </a:ext>
              </a:extLst>
            </p:cNvPr>
            <p:cNvSpPr/>
            <p:nvPr/>
          </p:nvSpPr>
          <p:spPr>
            <a:xfrm>
              <a:off x="3196113" y="1184382"/>
              <a:ext cx="276997" cy="203531"/>
            </a:xfrm>
            <a:prstGeom prst="roundRect">
              <a:avLst/>
            </a:prstGeom>
            <a:solidFill>
              <a:srgbClr val="76717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0CC1FFD-7634-4A60-8682-A775209D4B89}"/>
                </a:ext>
              </a:extLst>
            </p:cNvPr>
            <p:cNvSpPr txBox="1"/>
            <p:nvPr/>
          </p:nvSpPr>
          <p:spPr>
            <a:xfrm>
              <a:off x="3109009" y="1191753"/>
              <a:ext cx="446388" cy="2031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rPr>
                <a:t>UE</a:t>
              </a:r>
              <a:r>
                <a:rPr kumimoji="0" lang="en-US" altLang="ko-KR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rPr>
                <a:t>3</a:t>
              </a: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FA920D97-88F4-4E60-8F1F-033B47A47EDD}"/>
                </a:ext>
              </a:extLst>
            </p:cNvPr>
            <p:cNvSpPr/>
            <p:nvPr/>
          </p:nvSpPr>
          <p:spPr>
            <a:xfrm>
              <a:off x="3500890" y="541868"/>
              <a:ext cx="365673" cy="1047750"/>
            </a:xfrm>
            <a:prstGeom prst="rect">
              <a:avLst/>
            </a:prstGeom>
            <a:solidFill>
              <a:srgbClr val="34A853">
                <a:alpha val="37000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grpSp>
          <p:nvGrpSpPr>
            <p:cNvPr id="35" name="그룹 34">
              <a:extLst>
                <a:ext uri="{FF2B5EF4-FFF2-40B4-BE49-F238E27FC236}">
                  <a16:creationId xmlns:a16="http://schemas.microsoft.com/office/drawing/2014/main" id="{72DA9E04-EFCA-48B4-A8B1-3E461451950E}"/>
                </a:ext>
              </a:extLst>
            </p:cNvPr>
            <p:cNvGrpSpPr/>
            <p:nvPr/>
          </p:nvGrpSpPr>
          <p:grpSpPr>
            <a:xfrm>
              <a:off x="3109010" y="890638"/>
              <a:ext cx="446388" cy="210824"/>
              <a:chOff x="144804" y="726343"/>
              <a:chExt cx="446388" cy="210824"/>
            </a:xfrm>
          </p:grpSpPr>
          <p:sp>
            <p:nvSpPr>
              <p:cNvPr id="73" name="사각형: 둥근 모서리 72">
                <a:extLst>
                  <a:ext uri="{FF2B5EF4-FFF2-40B4-BE49-F238E27FC236}">
                    <a16:creationId xmlns:a16="http://schemas.microsoft.com/office/drawing/2014/main" id="{7F1915FB-F2E0-43AE-81B7-1F28BB7CFAD9}"/>
                  </a:ext>
                </a:extLst>
              </p:cNvPr>
              <p:cNvSpPr/>
              <p:nvPr/>
            </p:nvSpPr>
            <p:spPr>
              <a:xfrm>
                <a:off x="228560" y="726343"/>
                <a:ext cx="276997" cy="203531"/>
              </a:xfrm>
              <a:prstGeom prst="roundRect">
                <a:avLst/>
              </a:prstGeom>
              <a:solidFill>
                <a:srgbClr val="4285F4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17B67FDC-5467-400E-93E9-BE677F52DAAC}"/>
                  </a:ext>
                </a:extLst>
              </p:cNvPr>
              <p:cNvSpPr txBox="1"/>
              <p:nvPr/>
            </p:nvSpPr>
            <p:spPr>
              <a:xfrm>
                <a:off x="144804" y="733990"/>
                <a:ext cx="446388" cy="203177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rPr>
                  <a:t>UE</a:t>
                </a:r>
                <a:r>
                  <a:rPr kumimoji="0" lang="en-US" altLang="ko-KR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rPr>
                  <a:t>2</a:t>
                </a:r>
                <a:endParaRPr kumimoji="0" lang="ko-KR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grpSp>
          <p:nvGrpSpPr>
            <p:cNvPr id="36" name="그룹 35">
              <a:extLst>
                <a:ext uri="{FF2B5EF4-FFF2-40B4-BE49-F238E27FC236}">
                  <a16:creationId xmlns:a16="http://schemas.microsoft.com/office/drawing/2014/main" id="{62623866-CB60-4316-9004-3BA1209BAD22}"/>
                </a:ext>
              </a:extLst>
            </p:cNvPr>
            <p:cNvGrpSpPr/>
            <p:nvPr/>
          </p:nvGrpSpPr>
          <p:grpSpPr>
            <a:xfrm>
              <a:off x="3526191" y="600536"/>
              <a:ext cx="1136650" cy="184150"/>
              <a:chOff x="2241550" y="489588"/>
              <a:chExt cx="1136650" cy="184150"/>
            </a:xfrm>
          </p:grpSpPr>
          <p:cxnSp>
            <p:nvCxnSpPr>
              <p:cNvPr id="70" name="직선 연결선 69">
                <a:extLst>
                  <a:ext uri="{FF2B5EF4-FFF2-40B4-BE49-F238E27FC236}">
                    <a16:creationId xmlns:a16="http://schemas.microsoft.com/office/drawing/2014/main" id="{3204B62A-403A-4BB0-A0C6-55FFBBA12F84}"/>
                  </a:ext>
                </a:extLst>
              </p:cNvPr>
              <p:cNvCxnSpPr/>
              <p:nvPr/>
            </p:nvCxnSpPr>
            <p:spPr>
              <a:xfrm>
                <a:off x="2241550" y="489588"/>
                <a:ext cx="113665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직선 연결선 70">
                <a:extLst>
                  <a:ext uri="{FF2B5EF4-FFF2-40B4-BE49-F238E27FC236}">
                    <a16:creationId xmlns:a16="http://schemas.microsoft.com/office/drawing/2014/main" id="{45040B63-6B41-4827-AA79-70E0C91098DF}"/>
                  </a:ext>
                </a:extLst>
              </p:cNvPr>
              <p:cNvCxnSpPr/>
              <p:nvPr/>
            </p:nvCxnSpPr>
            <p:spPr>
              <a:xfrm>
                <a:off x="2241550" y="673738"/>
                <a:ext cx="113665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직선 연결선 71">
                <a:extLst>
                  <a:ext uri="{FF2B5EF4-FFF2-40B4-BE49-F238E27FC236}">
                    <a16:creationId xmlns:a16="http://schemas.microsoft.com/office/drawing/2014/main" id="{8FA9F876-87AC-41FE-934F-40958181770A}"/>
                  </a:ext>
                </a:extLst>
              </p:cNvPr>
              <p:cNvCxnSpPr/>
              <p:nvPr/>
            </p:nvCxnSpPr>
            <p:spPr>
              <a:xfrm>
                <a:off x="2241550" y="489588"/>
                <a:ext cx="0" cy="18351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그룹 36">
              <a:extLst>
                <a:ext uri="{FF2B5EF4-FFF2-40B4-BE49-F238E27FC236}">
                  <a16:creationId xmlns:a16="http://schemas.microsoft.com/office/drawing/2014/main" id="{E8649721-3C79-442D-8A2D-5C68F2283639}"/>
                </a:ext>
              </a:extLst>
            </p:cNvPr>
            <p:cNvGrpSpPr/>
            <p:nvPr/>
          </p:nvGrpSpPr>
          <p:grpSpPr>
            <a:xfrm>
              <a:off x="3526191" y="897369"/>
              <a:ext cx="1136650" cy="184150"/>
              <a:chOff x="2241550" y="489588"/>
              <a:chExt cx="1136650" cy="184150"/>
            </a:xfrm>
          </p:grpSpPr>
          <p:cxnSp>
            <p:nvCxnSpPr>
              <p:cNvPr id="67" name="직선 연결선 66">
                <a:extLst>
                  <a:ext uri="{FF2B5EF4-FFF2-40B4-BE49-F238E27FC236}">
                    <a16:creationId xmlns:a16="http://schemas.microsoft.com/office/drawing/2014/main" id="{4B3A9E6B-9EF2-4677-835D-CC1DF8BB3811}"/>
                  </a:ext>
                </a:extLst>
              </p:cNvPr>
              <p:cNvCxnSpPr/>
              <p:nvPr/>
            </p:nvCxnSpPr>
            <p:spPr>
              <a:xfrm>
                <a:off x="2241550" y="489588"/>
                <a:ext cx="113665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직선 연결선 67">
                <a:extLst>
                  <a:ext uri="{FF2B5EF4-FFF2-40B4-BE49-F238E27FC236}">
                    <a16:creationId xmlns:a16="http://schemas.microsoft.com/office/drawing/2014/main" id="{6D02CFE1-ED11-4F56-A19E-4EA79CA5CD09}"/>
                  </a:ext>
                </a:extLst>
              </p:cNvPr>
              <p:cNvCxnSpPr/>
              <p:nvPr/>
            </p:nvCxnSpPr>
            <p:spPr>
              <a:xfrm>
                <a:off x="2241550" y="673738"/>
                <a:ext cx="113665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직선 연결선 68">
                <a:extLst>
                  <a:ext uri="{FF2B5EF4-FFF2-40B4-BE49-F238E27FC236}">
                    <a16:creationId xmlns:a16="http://schemas.microsoft.com/office/drawing/2014/main" id="{E59C7407-4C1D-4327-87F8-8B73ECF1A334}"/>
                  </a:ext>
                </a:extLst>
              </p:cNvPr>
              <p:cNvCxnSpPr/>
              <p:nvPr/>
            </p:nvCxnSpPr>
            <p:spPr>
              <a:xfrm>
                <a:off x="2241550" y="489588"/>
                <a:ext cx="0" cy="18351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그룹 37">
              <a:extLst>
                <a:ext uri="{FF2B5EF4-FFF2-40B4-BE49-F238E27FC236}">
                  <a16:creationId xmlns:a16="http://schemas.microsoft.com/office/drawing/2014/main" id="{436E770B-1194-46EF-B737-34D653F23DAA}"/>
                </a:ext>
              </a:extLst>
            </p:cNvPr>
            <p:cNvGrpSpPr/>
            <p:nvPr/>
          </p:nvGrpSpPr>
          <p:grpSpPr>
            <a:xfrm>
              <a:off x="3526191" y="1196170"/>
              <a:ext cx="1136650" cy="184150"/>
              <a:chOff x="2241550" y="489588"/>
              <a:chExt cx="1136650" cy="184150"/>
            </a:xfrm>
          </p:grpSpPr>
          <p:cxnSp>
            <p:nvCxnSpPr>
              <p:cNvPr id="64" name="직선 연결선 63">
                <a:extLst>
                  <a:ext uri="{FF2B5EF4-FFF2-40B4-BE49-F238E27FC236}">
                    <a16:creationId xmlns:a16="http://schemas.microsoft.com/office/drawing/2014/main" id="{D4DA5F06-9068-41D3-A30E-BE008FCAE2FB}"/>
                  </a:ext>
                </a:extLst>
              </p:cNvPr>
              <p:cNvCxnSpPr/>
              <p:nvPr/>
            </p:nvCxnSpPr>
            <p:spPr>
              <a:xfrm>
                <a:off x="2241550" y="489588"/>
                <a:ext cx="113665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직선 연결선 64">
                <a:extLst>
                  <a:ext uri="{FF2B5EF4-FFF2-40B4-BE49-F238E27FC236}">
                    <a16:creationId xmlns:a16="http://schemas.microsoft.com/office/drawing/2014/main" id="{D2B05278-6FB0-432C-B25B-30D122D933BB}"/>
                  </a:ext>
                </a:extLst>
              </p:cNvPr>
              <p:cNvCxnSpPr/>
              <p:nvPr/>
            </p:nvCxnSpPr>
            <p:spPr>
              <a:xfrm>
                <a:off x="2241550" y="673738"/>
                <a:ext cx="113665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직선 연결선 65">
                <a:extLst>
                  <a:ext uri="{FF2B5EF4-FFF2-40B4-BE49-F238E27FC236}">
                    <a16:creationId xmlns:a16="http://schemas.microsoft.com/office/drawing/2014/main" id="{E51AB6DF-466E-46E9-AE90-C14879FE77C0}"/>
                  </a:ext>
                </a:extLst>
              </p:cNvPr>
              <p:cNvCxnSpPr/>
              <p:nvPr/>
            </p:nvCxnSpPr>
            <p:spPr>
              <a:xfrm>
                <a:off x="2241550" y="489588"/>
                <a:ext cx="0" cy="18351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id="{7DC5B623-90D5-4A7F-A3BF-ACAB82BC7115}"/>
                </a:ext>
              </a:extLst>
            </p:cNvPr>
            <p:cNvSpPr/>
            <p:nvPr/>
          </p:nvSpPr>
          <p:spPr>
            <a:xfrm>
              <a:off x="3554603" y="631382"/>
              <a:ext cx="180974" cy="126521"/>
            </a:xfrm>
            <a:prstGeom prst="rect">
              <a:avLst/>
            </a:prstGeom>
            <a:pattFill prst="wdDnDiag">
              <a:fgClr>
                <a:srgbClr val="FBBC05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0" name="직사각형 39">
              <a:extLst>
                <a:ext uri="{FF2B5EF4-FFF2-40B4-BE49-F238E27FC236}">
                  <a16:creationId xmlns:a16="http://schemas.microsoft.com/office/drawing/2014/main" id="{14DAF301-2969-4B21-BDFC-B093318DBC2C}"/>
                </a:ext>
              </a:extLst>
            </p:cNvPr>
            <p:cNvSpPr/>
            <p:nvPr/>
          </p:nvSpPr>
          <p:spPr>
            <a:xfrm>
              <a:off x="3762841" y="1225037"/>
              <a:ext cx="360000" cy="126521"/>
            </a:xfrm>
            <a:prstGeom prst="rect">
              <a:avLst/>
            </a:prstGeom>
            <a:solidFill>
              <a:srgbClr val="76717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2C9440DB-0261-4583-9F66-39BA4637A335}"/>
                </a:ext>
              </a:extLst>
            </p:cNvPr>
            <p:cNvSpPr/>
            <p:nvPr/>
          </p:nvSpPr>
          <p:spPr>
            <a:xfrm>
              <a:off x="3764902" y="629863"/>
              <a:ext cx="540000" cy="126521"/>
            </a:xfrm>
            <a:prstGeom prst="rect">
              <a:avLst/>
            </a:prstGeom>
            <a:solidFill>
              <a:srgbClr val="FBBC05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2" name="직사각형 41">
              <a:extLst>
                <a:ext uri="{FF2B5EF4-FFF2-40B4-BE49-F238E27FC236}">
                  <a16:creationId xmlns:a16="http://schemas.microsoft.com/office/drawing/2014/main" id="{24A66745-7E5F-4907-B4B2-09FD9F410C6F}"/>
                </a:ext>
              </a:extLst>
            </p:cNvPr>
            <p:cNvSpPr/>
            <p:nvPr/>
          </p:nvSpPr>
          <p:spPr>
            <a:xfrm>
              <a:off x="3944111" y="926791"/>
              <a:ext cx="720000" cy="126521"/>
            </a:xfrm>
            <a:prstGeom prst="rect">
              <a:avLst/>
            </a:prstGeom>
            <a:solidFill>
              <a:srgbClr val="4285F4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3" name="직사각형 42">
              <a:extLst>
                <a:ext uri="{FF2B5EF4-FFF2-40B4-BE49-F238E27FC236}">
                  <a16:creationId xmlns:a16="http://schemas.microsoft.com/office/drawing/2014/main" id="{984C5432-56ED-42F3-A9DB-20747702813B}"/>
                </a:ext>
              </a:extLst>
            </p:cNvPr>
            <p:cNvSpPr/>
            <p:nvPr/>
          </p:nvSpPr>
          <p:spPr>
            <a:xfrm>
              <a:off x="3557777" y="926791"/>
              <a:ext cx="360000" cy="126521"/>
            </a:xfrm>
            <a:prstGeom prst="rect">
              <a:avLst/>
            </a:prstGeom>
            <a:pattFill prst="wdDnDiag">
              <a:fgClr>
                <a:srgbClr val="4285F4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4" name="직사각형 43">
              <a:extLst>
                <a:ext uri="{FF2B5EF4-FFF2-40B4-BE49-F238E27FC236}">
                  <a16:creationId xmlns:a16="http://schemas.microsoft.com/office/drawing/2014/main" id="{4F39EE97-E441-434E-A237-8222A7D056A5}"/>
                </a:ext>
              </a:extLst>
            </p:cNvPr>
            <p:cNvSpPr/>
            <p:nvPr/>
          </p:nvSpPr>
          <p:spPr>
            <a:xfrm>
              <a:off x="3551713" y="1225037"/>
              <a:ext cx="180000" cy="126521"/>
            </a:xfrm>
            <a:prstGeom prst="rect">
              <a:avLst/>
            </a:prstGeom>
            <a:pattFill prst="wdDnDiag">
              <a:fgClr>
                <a:srgbClr val="76717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50780C5-451E-45B0-83FA-3B5B062DE8CC}"/>
                </a:ext>
              </a:extLst>
            </p:cNvPr>
            <p:cNvSpPr txBox="1"/>
            <p:nvPr/>
          </p:nvSpPr>
          <p:spPr>
            <a:xfrm>
              <a:off x="3197041" y="1420077"/>
              <a:ext cx="1136647" cy="2031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rPr>
                <a:t>Short Flows</a:t>
              </a: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29271EB0-E5E0-425E-A4B5-92D9065B9ACD}"/>
                </a:ext>
              </a:extLst>
            </p:cNvPr>
            <p:cNvGrpSpPr/>
            <p:nvPr/>
          </p:nvGrpSpPr>
          <p:grpSpPr>
            <a:xfrm>
              <a:off x="3115712" y="590556"/>
              <a:ext cx="446388" cy="214633"/>
              <a:chOff x="133184" y="305380"/>
              <a:chExt cx="446388" cy="214633"/>
            </a:xfrm>
          </p:grpSpPr>
          <p:sp>
            <p:nvSpPr>
              <p:cNvPr id="62" name="사각형: 둥근 모서리 61">
                <a:extLst>
                  <a:ext uri="{FF2B5EF4-FFF2-40B4-BE49-F238E27FC236}">
                    <a16:creationId xmlns:a16="http://schemas.microsoft.com/office/drawing/2014/main" id="{8D96C59A-8B9A-4AED-B464-9435BEF28F8C}"/>
                  </a:ext>
                </a:extLst>
              </p:cNvPr>
              <p:cNvSpPr/>
              <p:nvPr/>
            </p:nvSpPr>
            <p:spPr>
              <a:xfrm>
                <a:off x="213688" y="305380"/>
                <a:ext cx="276997" cy="203531"/>
              </a:xfrm>
              <a:prstGeom prst="roundRect">
                <a:avLst/>
              </a:prstGeom>
              <a:solidFill>
                <a:srgbClr val="FBBC05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CB4FAD99-F0F9-4790-8B41-75E71864F0EC}"/>
                  </a:ext>
                </a:extLst>
              </p:cNvPr>
              <p:cNvSpPr txBox="1"/>
              <p:nvPr/>
            </p:nvSpPr>
            <p:spPr>
              <a:xfrm>
                <a:off x="133184" y="316836"/>
                <a:ext cx="446388" cy="203177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rPr>
                  <a:t>UE</a:t>
                </a:r>
                <a:r>
                  <a:rPr kumimoji="0" lang="en-US" altLang="ko-KR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rPr>
                  <a:t>1</a:t>
                </a:r>
                <a:endParaRPr kumimoji="0" lang="ko-KR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cxnSp>
          <p:nvCxnSpPr>
            <p:cNvPr id="60" name="연결선: 구부러짐 59">
              <a:extLst>
                <a:ext uri="{FF2B5EF4-FFF2-40B4-BE49-F238E27FC236}">
                  <a16:creationId xmlns:a16="http://schemas.microsoft.com/office/drawing/2014/main" id="{9E2D2512-538B-48FE-A536-2412719464B5}"/>
                </a:ext>
              </a:extLst>
            </p:cNvPr>
            <p:cNvCxnSpPr>
              <a:cxnSpLocks/>
              <a:stCxn id="39" idx="0"/>
              <a:endCxn id="41" idx="0"/>
            </p:cNvCxnSpPr>
            <p:nvPr/>
          </p:nvCxnSpPr>
          <p:spPr>
            <a:xfrm rot="5400000" flipH="1" flipV="1">
              <a:off x="3839237" y="435717"/>
              <a:ext cx="1519" cy="389812"/>
            </a:xfrm>
            <a:prstGeom prst="curvedConnector3">
              <a:avLst>
                <a:gd name="adj1" fmla="val 7067018"/>
              </a:avLst>
            </a:prstGeom>
            <a:ln w="28575">
              <a:solidFill>
                <a:srgbClr val="FF0000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연결선: 구부러짐 60">
              <a:extLst>
                <a:ext uri="{FF2B5EF4-FFF2-40B4-BE49-F238E27FC236}">
                  <a16:creationId xmlns:a16="http://schemas.microsoft.com/office/drawing/2014/main" id="{5BC3E782-E867-41B5-9FC5-573279AA1A09}"/>
                </a:ext>
              </a:extLst>
            </p:cNvPr>
            <p:cNvCxnSpPr>
              <a:cxnSpLocks/>
              <a:stCxn id="43" idx="0"/>
              <a:endCxn id="42" idx="0"/>
            </p:cNvCxnSpPr>
            <p:nvPr/>
          </p:nvCxnSpPr>
          <p:spPr>
            <a:xfrm rot="5400000" flipH="1" flipV="1">
              <a:off x="4020944" y="643624"/>
              <a:ext cx="12700" cy="566334"/>
            </a:xfrm>
            <a:prstGeom prst="curvedConnector3">
              <a:avLst>
                <a:gd name="adj1" fmla="val 833331"/>
              </a:avLst>
            </a:prstGeom>
            <a:ln w="28575">
              <a:solidFill>
                <a:srgbClr val="FF0000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슬라이드 번호 개체 틀 10">
            <a:extLst>
              <a:ext uri="{FF2B5EF4-FFF2-40B4-BE49-F238E27FC236}">
                <a16:creationId xmlns:a16="http://schemas.microsoft.com/office/drawing/2014/main" id="{2FB67825-2BFA-4A3E-91FE-55F82922C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3671-8DB5-49BB-ADEF-274990B2FF7E}" type="slidenum">
              <a:rPr lang="ko-KR" altLang="en-US" smtClean="0"/>
              <a:t>30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AF8E00-344D-A019-D0D6-AC3A2C5EE8A9}"/>
              </a:ext>
            </a:extLst>
          </p:cNvPr>
          <p:cNvSpPr txBox="1"/>
          <p:nvPr/>
        </p:nvSpPr>
        <p:spPr>
          <a:xfrm>
            <a:off x="8713771" y="2675701"/>
            <a:ext cx="24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ore-KR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Packet scheduling</a:t>
            </a:r>
            <a:endParaRPr kumimoji="1" lang="ko-Kore-KR" alt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6016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화살표: 왼쪽 36">
            <a:extLst>
              <a:ext uri="{FF2B5EF4-FFF2-40B4-BE49-F238E27FC236}">
                <a16:creationId xmlns:a16="http://schemas.microsoft.com/office/drawing/2014/main" id="{D0F5F74A-89E2-49EA-A234-17499925FFB5}"/>
              </a:ext>
            </a:extLst>
          </p:cNvPr>
          <p:cNvSpPr/>
          <p:nvPr/>
        </p:nvSpPr>
        <p:spPr>
          <a:xfrm>
            <a:off x="5904229" y="2625692"/>
            <a:ext cx="4281714" cy="2251107"/>
          </a:xfrm>
          <a:prstGeom prst="leftArrow">
            <a:avLst>
              <a:gd name="adj1" fmla="val 50000"/>
              <a:gd name="adj2" fmla="val 1233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F39A4E41-01A1-4D1C-A4C7-EF3A72221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Design #2: Inter-user Flow Scheduler</a:t>
            </a:r>
            <a:endParaRPr lang="ko-KR" altLang="en-US"/>
          </a:p>
        </p:txBody>
      </p:sp>
      <p:sp>
        <p:nvSpPr>
          <p:cNvPr id="50" name="말풍선: 모서리가 둥근 사각형 49">
            <a:extLst>
              <a:ext uri="{FF2B5EF4-FFF2-40B4-BE49-F238E27FC236}">
                <a16:creationId xmlns:a16="http://schemas.microsoft.com/office/drawing/2014/main" id="{2D7DBF4A-14E3-4088-9CEE-808B5D826A1B}"/>
              </a:ext>
            </a:extLst>
          </p:cNvPr>
          <p:cNvSpPr/>
          <p:nvPr/>
        </p:nvSpPr>
        <p:spPr>
          <a:xfrm>
            <a:off x="5702411" y="2857499"/>
            <a:ext cx="6036465" cy="2755817"/>
          </a:xfrm>
          <a:prstGeom prst="wedgeRoundRectCallout">
            <a:avLst>
              <a:gd name="adj1" fmla="val -64461"/>
              <a:gd name="adj2" fmla="val -20155"/>
              <a:gd name="adj3" fmla="val 1666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26222D7B-200C-45A0-88B7-1173D2F5BD06}"/>
              </a:ext>
            </a:extLst>
          </p:cNvPr>
          <p:cNvSpPr/>
          <p:nvPr/>
        </p:nvSpPr>
        <p:spPr>
          <a:xfrm>
            <a:off x="1374426" y="3956258"/>
            <a:ext cx="3592729" cy="1395669"/>
          </a:xfrm>
          <a:prstGeom prst="ellipse">
            <a:avLst/>
          </a:prstGeom>
          <a:gradFill>
            <a:gsLst>
              <a:gs pos="88000">
                <a:schemeClr val="bg1">
                  <a:alpha val="0"/>
                </a:schemeClr>
              </a:gs>
              <a:gs pos="11000">
                <a:srgbClr val="BBD05B">
                  <a:alpha val="95000"/>
                </a:srgbClr>
              </a:gs>
              <a:gs pos="49000">
                <a:srgbClr val="BBD05B">
                  <a:alpha val="56832"/>
                </a:srgbClr>
              </a:gs>
              <a:gs pos="0">
                <a:srgbClr val="BBD05B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82448F28-5D24-4A79-8D74-311114496CF6}"/>
              </a:ext>
            </a:extLst>
          </p:cNvPr>
          <p:cNvGrpSpPr/>
          <p:nvPr/>
        </p:nvGrpSpPr>
        <p:grpSpPr>
          <a:xfrm>
            <a:off x="3265077" y="4686768"/>
            <a:ext cx="359840" cy="689806"/>
            <a:chOff x="3099314" y="47792"/>
            <a:chExt cx="448113" cy="821327"/>
          </a:xfrm>
        </p:grpSpPr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9C92E869-DBE8-4A74-92B6-BB1D113CCF0A}"/>
                </a:ext>
              </a:extLst>
            </p:cNvPr>
            <p:cNvSpPr/>
            <p:nvPr/>
          </p:nvSpPr>
          <p:spPr>
            <a:xfrm>
              <a:off x="3131766" y="96808"/>
              <a:ext cx="382620" cy="7442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자유형 100">
              <a:extLst>
                <a:ext uri="{FF2B5EF4-FFF2-40B4-BE49-F238E27FC236}">
                  <a16:creationId xmlns:a16="http://schemas.microsoft.com/office/drawing/2014/main" id="{521B171C-1E2F-403C-84D1-B5067D3F2F37}"/>
                </a:ext>
              </a:extLst>
            </p:cNvPr>
            <p:cNvSpPr/>
            <p:nvPr/>
          </p:nvSpPr>
          <p:spPr>
            <a:xfrm>
              <a:off x="3099314" y="47792"/>
              <a:ext cx="448113" cy="821327"/>
            </a:xfrm>
            <a:custGeom>
              <a:avLst/>
              <a:gdLst>
                <a:gd name="connsiteX0" fmla="*/ 381143 w 448113"/>
                <a:gd name="connsiteY0" fmla="*/ 0 h 821327"/>
                <a:gd name="connsiteX1" fmla="*/ 66970 w 448113"/>
                <a:gd name="connsiteY1" fmla="*/ 0 h 821327"/>
                <a:gd name="connsiteX2" fmla="*/ 0 w 448113"/>
                <a:gd name="connsiteY2" fmla="*/ 66435 h 821327"/>
                <a:gd name="connsiteX3" fmla="*/ 0 w 448113"/>
                <a:gd name="connsiteY3" fmla="*/ 754893 h 821327"/>
                <a:gd name="connsiteX4" fmla="*/ 66970 w 448113"/>
                <a:gd name="connsiteY4" fmla="*/ 821328 h 821327"/>
                <a:gd name="connsiteX5" fmla="*/ 381143 w 448113"/>
                <a:gd name="connsiteY5" fmla="*/ 821328 h 821327"/>
                <a:gd name="connsiteX6" fmla="*/ 448113 w 448113"/>
                <a:gd name="connsiteY6" fmla="*/ 754893 h 821327"/>
                <a:gd name="connsiteX7" fmla="*/ 448113 w 448113"/>
                <a:gd name="connsiteY7" fmla="*/ 66444 h 821327"/>
                <a:gd name="connsiteX8" fmla="*/ 381143 w 448113"/>
                <a:gd name="connsiteY8" fmla="*/ 0 h 821327"/>
                <a:gd name="connsiteX9" fmla="*/ 150466 w 448113"/>
                <a:gd name="connsiteY9" fmla="*/ 52271 h 821327"/>
                <a:gd name="connsiteX10" fmla="*/ 297637 w 448113"/>
                <a:gd name="connsiteY10" fmla="*/ 52271 h 821327"/>
                <a:gd name="connsiteX11" fmla="*/ 308962 w 448113"/>
                <a:gd name="connsiteY11" fmla="*/ 63505 h 821327"/>
                <a:gd name="connsiteX12" fmla="*/ 297637 w 448113"/>
                <a:gd name="connsiteY12" fmla="*/ 74740 h 821327"/>
                <a:gd name="connsiteX13" fmla="*/ 150466 w 448113"/>
                <a:gd name="connsiteY13" fmla="*/ 74740 h 821327"/>
                <a:gd name="connsiteX14" fmla="*/ 139141 w 448113"/>
                <a:gd name="connsiteY14" fmla="*/ 63505 h 821327"/>
                <a:gd name="connsiteX15" fmla="*/ 150466 w 448113"/>
                <a:gd name="connsiteY15" fmla="*/ 52271 h 821327"/>
                <a:gd name="connsiteX16" fmla="*/ 224057 w 448113"/>
                <a:gd name="connsiteY16" fmla="*/ 793057 h 821327"/>
                <a:gd name="connsiteX17" fmla="*/ 184175 w 448113"/>
                <a:gd name="connsiteY17" fmla="*/ 753495 h 821327"/>
                <a:gd name="connsiteX18" fmla="*/ 224057 w 448113"/>
                <a:gd name="connsiteY18" fmla="*/ 713932 h 821327"/>
                <a:gd name="connsiteX19" fmla="*/ 263938 w 448113"/>
                <a:gd name="connsiteY19" fmla="*/ 753495 h 821327"/>
                <a:gd name="connsiteX20" fmla="*/ 224057 w 448113"/>
                <a:gd name="connsiteY20" fmla="*/ 793057 h 821327"/>
                <a:gd name="connsiteX21" fmla="*/ 416071 w 448113"/>
                <a:gd name="connsiteY21" fmla="*/ 686068 h 821327"/>
                <a:gd name="connsiteX22" fmla="*/ 32042 w 448113"/>
                <a:gd name="connsiteY22" fmla="*/ 686068 h 821327"/>
                <a:gd name="connsiteX23" fmla="*/ 32042 w 448113"/>
                <a:gd name="connsiteY23" fmla="*/ 121379 h 821327"/>
                <a:gd name="connsiteX24" fmla="*/ 416071 w 448113"/>
                <a:gd name="connsiteY24" fmla="*/ 121379 h 821327"/>
                <a:gd name="connsiteX25" fmla="*/ 416071 w 448113"/>
                <a:gd name="connsiteY25" fmla="*/ 686068 h 821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48113" h="821327">
                  <a:moveTo>
                    <a:pt x="381143" y="0"/>
                  </a:moveTo>
                  <a:lnTo>
                    <a:pt x="66970" y="0"/>
                  </a:lnTo>
                  <a:cubicBezTo>
                    <a:pt x="30137" y="0"/>
                    <a:pt x="0" y="29896"/>
                    <a:pt x="0" y="66435"/>
                  </a:cubicBezTo>
                  <a:lnTo>
                    <a:pt x="0" y="754893"/>
                  </a:lnTo>
                  <a:cubicBezTo>
                    <a:pt x="0" y="791431"/>
                    <a:pt x="30137" y="821328"/>
                    <a:pt x="66970" y="821328"/>
                  </a:cubicBezTo>
                  <a:lnTo>
                    <a:pt x="381143" y="821328"/>
                  </a:lnTo>
                  <a:cubicBezTo>
                    <a:pt x="417976" y="821328"/>
                    <a:pt x="448113" y="791431"/>
                    <a:pt x="448113" y="754893"/>
                  </a:cubicBezTo>
                  <a:lnTo>
                    <a:pt x="448113" y="66444"/>
                  </a:lnTo>
                  <a:cubicBezTo>
                    <a:pt x="448123" y="29905"/>
                    <a:pt x="417976" y="0"/>
                    <a:pt x="381143" y="0"/>
                  </a:cubicBezTo>
                  <a:close/>
                  <a:moveTo>
                    <a:pt x="150466" y="52271"/>
                  </a:moveTo>
                  <a:lnTo>
                    <a:pt x="297637" y="52271"/>
                  </a:lnTo>
                  <a:cubicBezTo>
                    <a:pt x="303867" y="52271"/>
                    <a:pt x="308962" y="57326"/>
                    <a:pt x="308962" y="63505"/>
                  </a:cubicBezTo>
                  <a:cubicBezTo>
                    <a:pt x="308962" y="69685"/>
                    <a:pt x="303867" y="74740"/>
                    <a:pt x="297637" y="74740"/>
                  </a:cubicBezTo>
                  <a:lnTo>
                    <a:pt x="150466" y="74740"/>
                  </a:lnTo>
                  <a:cubicBezTo>
                    <a:pt x="144237" y="74740"/>
                    <a:pt x="139141" y="69685"/>
                    <a:pt x="139141" y="63505"/>
                  </a:cubicBezTo>
                  <a:cubicBezTo>
                    <a:pt x="139141" y="57326"/>
                    <a:pt x="144237" y="52271"/>
                    <a:pt x="150466" y="52271"/>
                  </a:cubicBezTo>
                  <a:close/>
                  <a:moveTo>
                    <a:pt x="224057" y="793057"/>
                  </a:moveTo>
                  <a:cubicBezTo>
                    <a:pt x="202035" y="793057"/>
                    <a:pt x="184175" y="775340"/>
                    <a:pt x="184175" y="753495"/>
                  </a:cubicBezTo>
                  <a:cubicBezTo>
                    <a:pt x="184175" y="731649"/>
                    <a:pt x="202035" y="713932"/>
                    <a:pt x="224057" y="713932"/>
                  </a:cubicBezTo>
                  <a:cubicBezTo>
                    <a:pt x="246078" y="713932"/>
                    <a:pt x="263938" y="731649"/>
                    <a:pt x="263938" y="753495"/>
                  </a:cubicBezTo>
                  <a:cubicBezTo>
                    <a:pt x="263938" y="775350"/>
                    <a:pt x="246078" y="793057"/>
                    <a:pt x="224057" y="793057"/>
                  </a:cubicBezTo>
                  <a:close/>
                  <a:moveTo>
                    <a:pt x="416071" y="686068"/>
                  </a:moveTo>
                  <a:lnTo>
                    <a:pt x="32042" y="686068"/>
                  </a:lnTo>
                  <a:lnTo>
                    <a:pt x="32042" y="121379"/>
                  </a:lnTo>
                  <a:lnTo>
                    <a:pt x="416071" y="121379"/>
                  </a:lnTo>
                  <a:lnTo>
                    <a:pt x="416071" y="68606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ore-KR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F7AE7604-CA94-4D2F-9CF2-81156F81DA0D}"/>
              </a:ext>
            </a:extLst>
          </p:cNvPr>
          <p:cNvGrpSpPr/>
          <p:nvPr/>
        </p:nvGrpSpPr>
        <p:grpSpPr>
          <a:xfrm>
            <a:off x="1664671" y="3717893"/>
            <a:ext cx="373637" cy="716255"/>
            <a:chOff x="3099314" y="47792"/>
            <a:chExt cx="448113" cy="821327"/>
          </a:xfrm>
        </p:grpSpPr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10A108F5-A560-4259-A0CE-349F4E5D4E7D}"/>
                </a:ext>
              </a:extLst>
            </p:cNvPr>
            <p:cNvSpPr/>
            <p:nvPr/>
          </p:nvSpPr>
          <p:spPr>
            <a:xfrm>
              <a:off x="3131766" y="96808"/>
              <a:ext cx="382620" cy="7442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자유형 133">
              <a:extLst>
                <a:ext uri="{FF2B5EF4-FFF2-40B4-BE49-F238E27FC236}">
                  <a16:creationId xmlns:a16="http://schemas.microsoft.com/office/drawing/2014/main" id="{66BB8ED3-26B1-4E49-8466-E1D047386DD1}"/>
                </a:ext>
              </a:extLst>
            </p:cNvPr>
            <p:cNvSpPr/>
            <p:nvPr/>
          </p:nvSpPr>
          <p:spPr>
            <a:xfrm>
              <a:off x="3099314" y="47792"/>
              <a:ext cx="448113" cy="821327"/>
            </a:xfrm>
            <a:custGeom>
              <a:avLst/>
              <a:gdLst>
                <a:gd name="connsiteX0" fmla="*/ 381143 w 448113"/>
                <a:gd name="connsiteY0" fmla="*/ 0 h 821327"/>
                <a:gd name="connsiteX1" fmla="*/ 66970 w 448113"/>
                <a:gd name="connsiteY1" fmla="*/ 0 h 821327"/>
                <a:gd name="connsiteX2" fmla="*/ 0 w 448113"/>
                <a:gd name="connsiteY2" fmla="*/ 66435 h 821327"/>
                <a:gd name="connsiteX3" fmla="*/ 0 w 448113"/>
                <a:gd name="connsiteY3" fmla="*/ 754893 h 821327"/>
                <a:gd name="connsiteX4" fmla="*/ 66970 w 448113"/>
                <a:gd name="connsiteY4" fmla="*/ 821328 h 821327"/>
                <a:gd name="connsiteX5" fmla="*/ 381143 w 448113"/>
                <a:gd name="connsiteY5" fmla="*/ 821328 h 821327"/>
                <a:gd name="connsiteX6" fmla="*/ 448113 w 448113"/>
                <a:gd name="connsiteY6" fmla="*/ 754893 h 821327"/>
                <a:gd name="connsiteX7" fmla="*/ 448113 w 448113"/>
                <a:gd name="connsiteY7" fmla="*/ 66444 h 821327"/>
                <a:gd name="connsiteX8" fmla="*/ 381143 w 448113"/>
                <a:gd name="connsiteY8" fmla="*/ 0 h 821327"/>
                <a:gd name="connsiteX9" fmla="*/ 150466 w 448113"/>
                <a:gd name="connsiteY9" fmla="*/ 52271 h 821327"/>
                <a:gd name="connsiteX10" fmla="*/ 297637 w 448113"/>
                <a:gd name="connsiteY10" fmla="*/ 52271 h 821327"/>
                <a:gd name="connsiteX11" fmla="*/ 308962 w 448113"/>
                <a:gd name="connsiteY11" fmla="*/ 63505 h 821327"/>
                <a:gd name="connsiteX12" fmla="*/ 297637 w 448113"/>
                <a:gd name="connsiteY12" fmla="*/ 74740 h 821327"/>
                <a:gd name="connsiteX13" fmla="*/ 150466 w 448113"/>
                <a:gd name="connsiteY13" fmla="*/ 74740 h 821327"/>
                <a:gd name="connsiteX14" fmla="*/ 139141 w 448113"/>
                <a:gd name="connsiteY14" fmla="*/ 63505 h 821327"/>
                <a:gd name="connsiteX15" fmla="*/ 150466 w 448113"/>
                <a:gd name="connsiteY15" fmla="*/ 52271 h 821327"/>
                <a:gd name="connsiteX16" fmla="*/ 224057 w 448113"/>
                <a:gd name="connsiteY16" fmla="*/ 793057 h 821327"/>
                <a:gd name="connsiteX17" fmla="*/ 184175 w 448113"/>
                <a:gd name="connsiteY17" fmla="*/ 753495 h 821327"/>
                <a:gd name="connsiteX18" fmla="*/ 224057 w 448113"/>
                <a:gd name="connsiteY18" fmla="*/ 713932 h 821327"/>
                <a:gd name="connsiteX19" fmla="*/ 263938 w 448113"/>
                <a:gd name="connsiteY19" fmla="*/ 753495 h 821327"/>
                <a:gd name="connsiteX20" fmla="*/ 224057 w 448113"/>
                <a:gd name="connsiteY20" fmla="*/ 793057 h 821327"/>
                <a:gd name="connsiteX21" fmla="*/ 416071 w 448113"/>
                <a:gd name="connsiteY21" fmla="*/ 686068 h 821327"/>
                <a:gd name="connsiteX22" fmla="*/ 32042 w 448113"/>
                <a:gd name="connsiteY22" fmla="*/ 686068 h 821327"/>
                <a:gd name="connsiteX23" fmla="*/ 32042 w 448113"/>
                <a:gd name="connsiteY23" fmla="*/ 121379 h 821327"/>
                <a:gd name="connsiteX24" fmla="*/ 416071 w 448113"/>
                <a:gd name="connsiteY24" fmla="*/ 121379 h 821327"/>
                <a:gd name="connsiteX25" fmla="*/ 416071 w 448113"/>
                <a:gd name="connsiteY25" fmla="*/ 686068 h 821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48113" h="821327">
                  <a:moveTo>
                    <a:pt x="381143" y="0"/>
                  </a:moveTo>
                  <a:lnTo>
                    <a:pt x="66970" y="0"/>
                  </a:lnTo>
                  <a:cubicBezTo>
                    <a:pt x="30137" y="0"/>
                    <a:pt x="0" y="29896"/>
                    <a:pt x="0" y="66435"/>
                  </a:cubicBezTo>
                  <a:lnTo>
                    <a:pt x="0" y="754893"/>
                  </a:lnTo>
                  <a:cubicBezTo>
                    <a:pt x="0" y="791431"/>
                    <a:pt x="30137" y="821328"/>
                    <a:pt x="66970" y="821328"/>
                  </a:cubicBezTo>
                  <a:lnTo>
                    <a:pt x="381143" y="821328"/>
                  </a:lnTo>
                  <a:cubicBezTo>
                    <a:pt x="417976" y="821328"/>
                    <a:pt x="448113" y="791431"/>
                    <a:pt x="448113" y="754893"/>
                  </a:cubicBezTo>
                  <a:lnTo>
                    <a:pt x="448113" y="66444"/>
                  </a:lnTo>
                  <a:cubicBezTo>
                    <a:pt x="448123" y="29905"/>
                    <a:pt x="417976" y="0"/>
                    <a:pt x="381143" y="0"/>
                  </a:cubicBezTo>
                  <a:close/>
                  <a:moveTo>
                    <a:pt x="150466" y="52271"/>
                  </a:moveTo>
                  <a:lnTo>
                    <a:pt x="297637" y="52271"/>
                  </a:lnTo>
                  <a:cubicBezTo>
                    <a:pt x="303867" y="52271"/>
                    <a:pt x="308962" y="57326"/>
                    <a:pt x="308962" y="63505"/>
                  </a:cubicBezTo>
                  <a:cubicBezTo>
                    <a:pt x="308962" y="69685"/>
                    <a:pt x="303867" y="74740"/>
                    <a:pt x="297637" y="74740"/>
                  </a:cubicBezTo>
                  <a:lnTo>
                    <a:pt x="150466" y="74740"/>
                  </a:lnTo>
                  <a:cubicBezTo>
                    <a:pt x="144237" y="74740"/>
                    <a:pt x="139141" y="69685"/>
                    <a:pt x="139141" y="63505"/>
                  </a:cubicBezTo>
                  <a:cubicBezTo>
                    <a:pt x="139141" y="57326"/>
                    <a:pt x="144237" y="52271"/>
                    <a:pt x="150466" y="52271"/>
                  </a:cubicBezTo>
                  <a:close/>
                  <a:moveTo>
                    <a:pt x="224057" y="793057"/>
                  </a:moveTo>
                  <a:cubicBezTo>
                    <a:pt x="202035" y="793057"/>
                    <a:pt x="184175" y="775340"/>
                    <a:pt x="184175" y="753495"/>
                  </a:cubicBezTo>
                  <a:cubicBezTo>
                    <a:pt x="184175" y="731649"/>
                    <a:pt x="202035" y="713932"/>
                    <a:pt x="224057" y="713932"/>
                  </a:cubicBezTo>
                  <a:cubicBezTo>
                    <a:pt x="246078" y="713932"/>
                    <a:pt x="263938" y="731649"/>
                    <a:pt x="263938" y="753495"/>
                  </a:cubicBezTo>
                  <a:cubicBezTo>
                    <a:pt x="263938" y="775350"/>
                    <a:pt x="246078" y="793057"/>
                    <a:pt x="224057" y="793057"/>
                  </a:cubicBezTo>
                  <a:close/>
                  <a:moveTo>
                    <a:pt x="416071" y="686068"/>
                  </a:moveTo>
                  <a:lnTo>
                    <a:pt x="32042" y="686068"/>
                  </a:lnTo>
                  <a:lnTo>
                    <a:pt x="32042" y="121379"/>
                  </a:lnTo>
                  <a:lnTo>
                    <a:pt x="416071" y="121379"/>
                  </a:lnTo>
                  <a:lnTo>
                    <a:pt x="416071" y="68606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ore-KR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7" name="자유형 142">
            <a:extLst>
              <a:ext uri="{FF2B5EF4-FFF2-40B4-BE49-F238E27FC236}">
                <a16:creationId xmlns:a16="http://schemas.microsoft.com/office/drawing/2014/main" id="{F32B4572-4B75-430D-ADB0-C2C1FE57A4C3}"/>
              </a:ext>
            </a:extLst>
          </p:cNvPr>
          <p:cNvSpPr/>
          <p:nvPr/>
        </p:nvSpPr>
        <p:spPr>
          <a:xfrm>
            <a:off x="3662277" y="2914648"/>
            <a:ext cx="1040783" cy="1547384"/>
          </a:xfrm>
          <a:custGeom>
            <a:avLst/>
            <a:gdLst>
              <a:gd name="connsiteX0" fmla="*/ 161880 w 981954"/>
              <a:gd name="connsiteY0" fmla="*/ 562930 h 1395855"/>
              <a:gd name="connsiteX1" fmla="*/ 186785 w 981954"/>
              <a:gd name="connsiteY1" fmla="*/ 552342 h 1395855"/>
              <a:gd name="connsiteX2" fmla="*/ 186785 w 981954"/>
              <a:gd name="connsiteY2" fmla="*/ 502932 h 1395855"/>
              <a:gd name="connsiteX3" fmla="*/ 96061 w 981954"/>
              <a:gd name="connsiteY3" fmla="*/ 284112 h 1395855"/>
              <a:gd name="connsiteX4" fmla="*/ 186785 w 981954"/>
              <a:gd name="connsiteY4" fmla="*/ 65293 h 1395855"/>
              <a:gd name="connsiteX5" fmla="*/ 186785 w 981954"/>
              <a:gd name="connsiteY5" fmla="*/ 15882 h 1395855"/>
              <a:gd name="connsiteX6" fmla="*/ 136976 w 981954"/>
              <a:gd name="connsiteY6" fmla="*/ 15882 h 1395855"/>
              <a:gd name="connsiteX7" fmla="*/ 24905 w 981954"/>
              <a:gd name="connsiteY7" fmla="*/ 285877 h 1395855"/>
              <a:gd name="connsiteX8" fmla="*/ 136976 w 981954"/>
              <a:gd name="connsiteY8" fmla="*/ 555872 h 1395855"/>
              <a:gd name="connsiteX9" fmla="*/ 161880 w 981954"/>
              <a:gd name="connsiteY9" fmla="*/ 562930 h 1395855"/>
              <a:gd name="connsiteX10" fmla="*/ 243710 w 981954"/>
              <a:gd name="connsiteY10" fmla="*/ 446462 h 1395855"/>
              <a:gd name="connsiteX11" fmla="*/ 268614 w 981954"/>
              <a:gd name="connsiteY11" fmla="*/ 457050 h 1395855"/>
              <a:gd name="connsiteX12" fmla="*/ 293519 w 981954"/>
              <a:gd name="connsiteY12" fmla="*/ 446462 h 1395855"/>
              <a:gd name="connsiteX13" fmla="*/ 293519 w 981954"/>
              <a:gd name="connsiteY13" fmla="*/ 397051 h 1395855"/>
              <a:gd name="connsiteX14" fmla="*/ 245489 w 981954"/>
              <a:gd name="connsiteY14" fmla="*/ 284112 h 1395855"/>
              <a:gd name="connsiteX15" fmla="*/ 293519 w 981954"/>
              <a:gd name="connsiteY15" fmla="*/ 171173 h 1395855"/>
              <a:gd name="connsiteX16" fmla="*/ 293519 w 981954"/>
              <a:gd name="connsiteY16" fmla="*/ 121762 h 1395855"/>
              <a:gd name="connsiteX17" fmla="*/ 243710 w 981954"/>
              <a:gd name="connsiteY17" fmla="*/ 121762 h 1395855"/>
              <a:gd name="connsiteX18" fmla="*/ 176111 w 981954"/>
              <a:gd name="connsiteY18" fmla="*/ 284112 h 1395855"/>
              <a:gd name="connsiteX19" fmla="*/ 243710 w 981954"/>
              <a:gd name="connsiteY19" fmla="*/ 446462 h 1395855"/>
              <a:gd name="connsiteX20" fmla="*/ 896567 w 981954"/>
              <a:gd name="connsiteY20" fmla="*/ 282348 h 1395855"/>
              <a:gd name="connsiteX21" fmla="*/ 805843 w 981954"/>
              <a:gd name="connsiteY21" fmla="*/ 501167 h 1395855"/>
              <a:gd name="connsiteX22" fmla="*/ 805843 w 981954"/>
              <a:gd name="connsiteY22" fmla="*/ 550578 h 1395855"/>
              <a:gd name="connsiteX23" fmla="*/ 830748 w 981954"/>
              <a:gd name="connsiteY23" fmla="*/ 561166 h 1395855"/>
              <a:gd name="connsiteX24" fmla="*/ 855652 w 981954"/>
              <a:gd name="connsiteY24" fmla="*/ 550578 h 1395855"/>
              <a:gd name="connsiteX25" fmla="*/ 967723 w 981954"/>
              <a:gd name="connsiteY25" fmla="*/ 280583 h 1395855"/>
              <a:gd name="connsiteX26" fmla="*/ 855652 w 981954"/>
              <a:gd name="connsiteY26" fmla="*/ 10588 h 1395855"/>
              <a:gd name="connsiteX27" fmla="*/ 805843 w 981954"/>
              <a:gd name="connsiteY27" fmla="*/ 10588 h 1395855"/>
              <a:gd name="connsiteX28" fmla="*/ 805843 w 981954"/>
              <a:gd name="connsiteY28" fmla="*/ 59999 h 1395855"/>
              <a:gd name="connsiteX29" fmla="*/ 896567 w 981954"/>
              <a:gd name="connsiteY29" fmla="*/ 282348 h 1395855"/>
              <a:gd name="connsiteX30" fmla="*/ 699109 w 981954"/>
              <a:gd name="connsiteY30" fmla="*/ 446462 h 1395855"/>
              <a:gd name="connsiteX31" fmla="*/ 724014 w 981954"/>
              <a:gd name="connsiteY31" fmla="*/ 457050 h 1395855"/>
              <a:gd name="connsiteX32" fmla="*/ 748918 w 981954"/>
              <a:gd name="connsiteY32" fmla="*/ 446462 h 1395855"/>
              <a:gd name="connsiteX33" fmla="*/ 816517 w 981954"/>
              <a:gd name="connsiteY33" fmla="*/ 284112 h 1395855"/>
              <a:gd name="connsiteX34" fmla="*/ 748918 w 981954"/>
              <a:gd name="connsiteY34" fmla="*/ 119998 h 1395855"/>
              <a:gd name="connsiteX35" fmla="*/ 699109 w 981954"/>
              <a:gd name="connsiteY35" fmla="*/ 119998 h 1395855"/>
              <a:gd name="connsiteX36" fmla="*/ 699109 w 981954"/>
              <a:gd name="connsiteY36" fmla="*/ 169409 h 1395855"/>
              <a:gd name="connsiteX37" fmla="*/ 747139 w 981954"/>
              <a:gd name="connsiteY37" fmla="*/ 282348 h 1395855"/>
              <a:gd name="connsiteX38" fmla="*/ 699109 w 981954"/>
              <a:gd name="connsiteY38" fmla="*/ 395287 h 1395855"/>
              <a:gd name="connsiteX39" fmla="*/ 699109 w 981954"/>
              <a:gd name="connsiteY39" fmla="*/ 446462 h 1395855"/>
              <a:gd name="connsiteX40" fmla="*/ 946376 w 981954"/>
              <a:gd name="connsiteY40" fmla="*/ 1323504 h 1395855"/>
              <a:gd name="connsiteX41" fmla="*/ 876999 w 981954"/>
              <a:gd name="connsiteY41" fmla="*/ 1323504 h 1395855"/>
              <a:gd name="connsiteX42" fmla="*/ 576365 w 981954"/>
              <a:gd name="connsiteY42" fmla="*/ 398816 h 1395855"/>
              <a:gd name="connsiteX43" fmla="*/ 636847 w 981954"/>
              <a:gd name="connsiteY43" fmla="*/ 282348 h 1395855"/>
              <a:gd name="connsiteX44" fmla="*/ 494535 w 981954"/>
              <a:gd name="connsiteY44" fmla="*/ 141174 h 1395855"/>
              <a:gd name="connsiteX45" fmla="*/ 352223 w 981954"/>
              <a:gd name="connsiteY45" fmla="*/ 282348 h 1395855"/>
              <a:gd name="connsiteX46" fmla="*/ 416263 w 981954"/>
              <a:gd name="connsiteY46" fmla="*/ 400581 h 1395855"/>
              <a:gd name="connsiteX47" fmla="*/ 113850 w 981954"/>
              <a:gd name="connsiteY47" fmla="*/ 1323504 h 1395855"/>
              <a:gd name="connsiteX48" fmla="*/ 35578 w 981954"/>
              <a:gd name="connsiteY48" fmla="*/ 1323504 h 1395855"/>
              <a:gd name="connsiteX49" fmla="*/ 0 w 981954"/>
              <a:gd name="connsiteY49" fmla="*/ 1358797 h 1395855"/>
              <a:gd name="connsiteX50" fmla="*/ 35578 w 981954"/>
              <a:gd name="connsiteY50" fmla="*/ 1394091 h 1395855"/>
              <a:gd name="connsiteX51" fmla="*/ 140533 w 981954"/>
              <a:gd name="connsiteY51" fmla="*/ 1394091 h 1395855"/>
              <a:gd name="connsiteX52" fmla="*/ 140533 w 981954"/>
              <a:gd name="connsiteY52" fmla="*/ 1394091 h 1395855"/>
              <a:gd name="connsiteX53" fmla="*/ 140533 w 981954"/>
              <a:gd name="connsiteY53" fmla="*/ 1394091 h 1395855"/>
              <a:gd name="connsiteX54" fmla="*/ 245489 w 981954"/>
              <a:gd name="connsiteY54" fmla="*/ 1394091 h 1395855"/>
              <a:gd name="connsiteX55" fmla="*/ 281067 w 981954"/>
              <a:gd name="connsiteY55" fmla="*/ 1358797 h 1395855"/>
              <a:gd name="connsiteX56" fmla="*/ 245489 w 981954"/>
              <a:gd name="connsiteY56" fmla="*/ 1323504 h 1395855"/>
              <a:gd name="connsiteX57" fmla="*/ 188564 w 981954"/>
              <a:gd name="connsiteY57" fmla="*/ 1323504 h 1395855"/>
              <a:gd name="connsiteX58" fmla="*/ 217026 w 981954"/>
              <a:gd name="connsiteY58" fmla="*/ 1237035 h 1395855"/>
              <a:gd name="connsiteX59" fmla="*/ 494535 w 981954"/>
              <a:gd name="connsiteY59" fmla="*/ 1078215 h 1395855"/>
              <a:gd name="connsiteX60" fmla="*/ 772044 w 981954"/>
              <a:gd name="connsiteY60" fmla="*/ 1237035 h 1395855"/>
              <a:gd name="connsiteX61" fmla="*/ 800506 w 981954"/>
              <a:gd name="connsiteY61" fmla="*/ 1325269 h 1395855"/>
              <a:gd name="connsiteX62" fmla="*/ 736466 w 981954"/>
              <a:gd name="connsiteY62" fmla="*/ 1325269 h 1395855"/>
              <a:gd name="connsiteX63" fmla="*/ 700888 w 981954"/>
              <a:gd name="connsiteY63" fmla="*/ 1360562 h 1395855"/>
              <a:gd name="connsiteX64" fmla="*/ 736466 w 981954"/>
              <a:gd name="connsiteY64" fmla="*/ 1395856 h 1395855"/>
              <a:gd name="connsiteX65" fmla="*/ 850316 w 981954"/>
              <a:gd name="connsiteY65" fmla="*/ 1395856 h 1395855"/>
              <a:gd name="connsiteX66" fmla="*/ 850316 w 981954"/>
              <a:gd name="connsiteY66" fmla="*/ 1395856 h 1395855"/>
              <a:gd name="connsiteX67" fmla="*/ 850316 w 981954"/>
              <a:gd name="connsiteY67" fmla="*/ 1395856 h 1395855"/>
              <a:gd name="connsiteX68" fmla="*/ 946376 w 981954"/>
              <a:gd name="connsiteY68" fmla="*/ 1395856 h 1395855"/>
              <a:gd name="connsiteX69" fmla="*/ 981954 w 981954"/>
              <a:gd name="connsiteY69" fmla="*/ 1360562 h 1395855"/>
              <a:gd name="connsiteX70" fmla="*/ 946376 w 981954"/>
              <a:gd name="connsiteY70" fmla="*/ 1323504 h 1395855"/>
              <a:gd name="connsiteX71" fmla="*/ 357560 w 981954"/>
              <a:gd name="connsiteY71" fmla="*/ 806455 h 1395855"/>
              <a:gd name="connsiteX72" fmla="*/ 405590 w 981954"/>
              <a:gd name="connsiteY72" fmla="*/ 658223 h 1395855"/>
              <a:gd name="connsiteX73" fmla="*/ 533671 w 981954"/>
              <a:gd name="connsiteY73" fmla="*/ 658223 h 1395855"/>
              <a:gd name="connsiteX74" fmla="*/ 357560 w 981954"/>
              <a:gd name="connsiteY74" fmla="*/ 806455 h 1395855"/>
              <a:gd name="connsiteX75" fmla="*/ 597711 w 981954"/>
              <a:gd name="connsiteY75" fmla="*/ 697045 h 1395855"/>
              <a:gd name="connsiteX76" fmla="*/ 652857 w 981954"/>
              <a:gd name="connsiteY76" fmla="*/ 868219 h 1395855"/>
              <a:gd name="connsiteX77" fmla="*/ 394916 w 981954"/>
              <a:gd name="connsiteY77" fmla="*/ 868219 h 1395855"/>
              <a:gd name="connsiteX78" fmla="*/ 597711 w 981954"/>
              <a:gd name="connsiteY78" fmla="*/ 697045 h 1395855"/>
              <a:gd name="connsiteX79" fmla="*/ 595933 w 981954"/>
              <a:gd name="connsiteY79" fmla="*/ 938806 h 1395855"/>
              <a:gd name="connsiteX80" fmla="*/ 494535 w 981954"/>
              <a:gd name="connsiteY80" fmla="*/ 997040 h 1395855"/>
              <a:gd name="connsiteX81" fmla="*/ 393138 w 981954"/>
              <a:gd name="connsiteY81" fmla="*/ 938806 h 1395855"/>
              <a:gd name="connsiteX82" fmla="*/ 595933 w 981954"/>
              <a:gd name="connsiteY82" fmla="*/ 938806 h 1395855"/>
              <a:gd name="connsiteX83" fmla="*/ 492756 w 981954"/>
              <a:gd name="connsiteY83" fmla="*/ 211761 h 1395855"/>
              <a:gd name="connsiteX84" fmla="*/ 563912 w 981954"/>
              <a:gd name="connsiteY84" fmla="*/ 282348 h 1395855"/>
              <a:gd name="connsiteX85" fmla="*/ 492756 w 981954"/>
              <a:gd name="connsiteY85" fmla="*/ 352934 h 1395855"/>
              <a:gd name="connsiteX86" fmla="*/ 421600 w 981954"/>
              <a:gd name="connsiteY86" fmla="*/ 282348 h 1395855"/>
              <a:gd name="connsiteX87" fmla="*/ 492756 w 981954"/>
              <a:gd name="connsiteY87" fmla="*/ 211761 h 1395855"/>
              <a:gd name="connsiteX88" fmla="*/ 492756 w 981954"/>
              <a:gd name="connsiteY88" fmla="*/ 425286 h 1395855"/>
              <a:gd name="connsiteX89" fmla="*/ 508766 w 981954"/>
              <a:gd name="connsiteY89" fmla="*/ 423521 h 1395855"/>
              <a:gd name="connsiteX90" fmla="*/ 562133 w 981954"/>
              <a:gd name="connsiteY90" fmla="*/ 587636 h 1395855"/>
              <a:gd name="connsiteX91" fmla="*/ 426937 w 981954"/>
              <a:gd name="connsiteY91" fmla="*/ 587636 h 1395855"/>
              <a:gd name="connsiteX92" fmla="*/ 480304 w 981954"/>
              <a:gd name="connsiteY92" fmla="*/ 423521 h 1395855"/>
              <a:gd name="connsiteX93" fmla="*/ 492756 w 981954"/>
              <a:gd name="connsiteY93" fmla="*/ 425286 h 1395855"/>
              <a:gd name="connsiteX94" fmla="*/ 250825 w 981954"/>
              <a:gd name="connsiteY94" fmla="*/ 1136449 h 1395855"/>
              <a:gd name="connsiteX95" fmla="*/ 305971 w 981954"/>
              <a:gd name="connsiteY95" fmla="*/ 968805 h 1395855"/>
              <a:gd name="connsiteX96" fmla="*/ 425158 w 981954"/>
              <a:gd name="connsiteY96" fmla="*/ 1037627 h 1395855"/>
              <a:gd name="connsiteX97" fmla="*/ 250825 w 981954"/>
              <a:gd name="connsiteY97" fmla="*/ 1136449 h 1395855"/>
              <a:gd name="connsiteX98" fmla="*/ 565691 w 981954"/>
              <a:gd name="connsiteY98" fmla="*/ 1035862 h 1395855"/>
              <a:gd name="connsiteX99" fmla="*/ 684878 w 981954"/>
              <a:gd name="connsiteY99" fmla="*/ 967040 h 1395855"/>
              <a:gd name="connsiteX100" fmla="*/ 740024 w 981954"/>
              <a:gd name="connsiteY100" fmla="*/ 1134684 h 1395855"/>
              <a:gd name="connsiteX101" fmla="*/ 565691 w 981954"/>
              <a:gd name="connsiteY101" fmla="*/ 1035862 h 1395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81954" h="1395855">
                <a:moveTo>
                  <a:pt x="161880" y="562930"/>
                </a:moveTo>
                <a:cubicBezTo>
                  <a:pt x="170775" y="562930"/>
                  <a:pt x="179669" y="559401"/>
                  <a:pt x="186785" y="552342"/>
                </a:cubicBezTo>
                <a:cubicBezTo>
                  <a:pt x="201016" y="538225"/>
                  <a:pt x="201016" y="517049"/>
                  <a:pt x="186785" y="502932"/>
                </a:cubicBezTo>
                <a:cubicBezTo>
                  <a:pt x="128081" y="444697"/>
                  <a:pt x="96061" y="367052"/>
                  <a:pt x="96061" y="284112"/>
                </a:cubicBezTo>
                <a:cubicBezTo>
                  <a:pt x="96061" y="201173"/>
                  <a:pt x="128081" y="123527"/>
                  <a:pt x="186785" y="65293"/>
                </a:cubicBezTo>
                <a:cubicBezTo>
                  <a:pt x="201016" y="51175"/>
                  <a:pt x="201016" y="29999"/>
                  <a:pt x="186785" y="15882"/>
                </a:cubicBezTo>
                <a:cubicBezTo>
                  <a:pt x="172554" y="1765"/>
                  <a:pt x="151207" y="1765"/>
                  <a:pt x="136976" y="15882"/>
                </a:cubicBezTo>
                <a:cubicBezTo>
                  <a:pt x="64041" y="88234"/>
                  <a:pt x="24905" y="183526"/>
                  <a:pt x="24905" y="285877"/>
                </a:cubicBezTo>
                <a:cubicBezTo>
                  <a:pt x="24905" y="388228"/>
                  <a:pt x="64041" y="483520"/>
                  <a:pt x="136976" y="555872"/>
                </a:cubicBezTo>
                <a:cubicBezTo>
                  <a:pt x="144091" y="559401"/>
                  <a:pt x="152986" y="562930"/>
                  <a:pt x="161880" y="562930"/>
                </a:cubicBezTo>
                <a:close/>
                <a:moveTo>
                  <a:pt x="243710" y="446462"/>
                </a:moveTo>
                <a:cubicBezTo>
                  <a:pt x="250825" y="453521"/>
                  <a:pt x="259720" y="457050"/>
                  <a:pt x="268614" y="457050"/>
                </a:cubicBezTo>
                <a:cubicBezTo>
                  <a:pt x="277509" y="457050"/>
                  <a:pt x="286403" y="453521"/>
                  <a:pt x="293519" y="446462"/>
                </a:cubicBezTo>
                <a:cubicBezTo>
                  <a:pt x="307750" y="432345"/>
                  <a:pt x="307750" y="411169"/>
                  <a:pt x="293519" y="397051"/>
                </a:cubicBezTo>
                <a:cubicBezTo>
                  <a:pt x="263278" y="367052"/>
                  <a:pt x="245489" y="326464"/>
                  <a:pt x="245489" y="284112"/>
                </a:cubicBezTo>
                <a:cubicBezTo>
                  <a:pt x="245489" y="241760"/>
                  <a:pt x="261499" y="201173"/>
                  <a:pt x="293519" y="171173"/>
                </a:cubicBezTo>
                <a:cubicBezTo>
                  <a:pt x="307750" y="157056"/>
                  <a:pt x="307750" y="135880"/>
                  <a:pt x="293519" y="121762"/>
                </a:cubicBezTo>
                <a:cubicBezTo>
                  <a:pt x="279288" y="107645"/>
                  <a:pt x="257941" y="107645"/>
                  <a:pt x="243710" y="121762"/>
                </a:cubicBezTo>
                <a:cubicBezTo>
                  <a:pt x="199237" y="165879"/>
                  <a:pt x="176111" y="224113"/>
                  <a:pt x="176111" y="284112"/>
                </a:cubicBezTo>
                <a:cubicBezTo>
                  <a:pt x="176111" y="344111"/>
                  <a:pt x="201016" y="402345"/>
                  <a:pt x="243710" y="446462"/>
                </a:cubicBezTo>
                <a:close/>
                <a:moveTo>
                  <a:pt x="896567" y="282348"/>
                </a:moveTo>
                <a:cubicBezTo>
                  <a:pt x="896567" y="365287"/>
                  <a:pt x="864547" y="442933"/>
                  <a:pt x="805843" y="501167"/>
                </a:cubicBezTo>
                <a:cubicBezTo>
                  <a:pt x="791612" y="515284"/>
                  <a:pt x="791612" y="536460"/>
                  <a:pt x="805843" y="550578"/>
                </a:cubicBezTo>
                <a:cubicBezTo>
                  <a:pt x="812959" y="557636"/>
                  <a:pt x="821853" y="561166"/>
                  <a:pt x="830748" y="561166"/>
                </a:cubicBezTo>
                <a:cubicBezTo>
                  <a:pt x="839642" y="561166"/>
                  <a:pt x="848537" y="557636"/>
                  <a:pt x="855652" y="550578"/>
                </a:cubicBezTo>
                <a:cubicBezTo>
                  <a:pt x="928587" y="478226"/>
                  <a:pt x="967723" y="382934"/>
                  <a:pt x="967723" y="280583"/>
                </a:cubicBezTo>
                <a:cubicBezTo>
                  <a:pt x="967723" y="178232"/>
                  <a:pt x="928587" y="82940"/>
                  <a:pt x="855652" y="10588"/>
                </a:cubicBezTo>
                <a:cubicBezTo>
                  <a:pt x="841421" y="-3529"/>
                  <a:pt x="820074" y="-3529"/>
                  <a:pt x="805843" y="10588"/>
                </a:cubicBezTo>
                <a:cubicBezTo>
                  <a:pt x="791612" y="24705"/>
                  <a:pt x="791612" y="45881"/>
                  <a:pt x="805843" y="59999"/>
                </a:cubicBezTo>
                <a:cubicBezTo>
                  <a:pt x="864547" y="121762"/>
                  <a:pt x="896567" y="199408"/>
                  <a:pt x="896567" y="282348"/>
                </a:cubicBezTo>
                <a:close/>
                <a:moveTo>
                  <a:pt x="699109" y="446462"/>
                </a:moveTo>
                <a:cubicBezTo>
                  <a:pt x="706225" y="453521"/>
                  <a:pt x="715119" y="457050"/>
                  <a:pt x="724014" y="457050"/>
                </a:cubicBezTo>
                <a:cubicBezTo>
                  <a:pt x="732908" y="457050"/>
                  <a:pt x="741803" y="453521"/>
                  <a:pt x="748918" y="446462"/>
                </a:cubicBezTo>
                <a:cubicBezTo>
                  <a:pt x="793391" y="402345"/>
                  <a:pt x="816517" y="344111"/>
                  <a:pt x="816517" y="284112"/>
                </a:cubicBezTo>
                <a:cubicBezTo>
                  <a:pt x="816517" y="222349"/>
                  <a:pt x="791612" y="164114"/>
                  <a:pt x="748918" y="119998"/>
                </a:cubicBezTo>
                <a:cubicBezTo>
                  <a:pt x="734687" y="105880"/>
                  <a:pt x="713340" y="105880"/>
                  <a:pt x="699109" y="119998"/>
                </a:cubicBezTo>
                <a:cubicBezTo>
                  <a:pt x="684878" y="134115"/>
                  <a:pt x="684878" y="155291"/>
                  <a:pt x="699109" y="169409"/>
                </a:cubicBezTo>
                <a:cubicBezTo>
                  <a:pt x="729350" y="199408"/>
                  <a:pt x="747139" y="239995"/>
                  <a:pt x="747139" y="282348"/>
                </a:cubicBezTo>
                <a:cubicBezTo>
                  <a:pt x="747139" y="324700"/>
                  <a:pt x="731129" y="365287"/>
                  <a:pt x="699109" y="395287"/>
                </a:cubicBezTo>
                <a:cubicBezTo>
                  <a:pt x="684878" y="409404"/>
                  <a:pt x="684878" y="432345"/>
                  <a:pt x="699109" y="446462"/>
                </a:cubicBezTo>
                <a:close/>
                <a:moveTo>
                  <a:pt x="946376" y="1323504"/>
                </a:moveTo>
                <a:lnTo>
                  <a:pt x="876999" y="1323504"/>
                </a:lnTo>
                <a:lnTo>
                  <a:pt x="576365" y="398816"/>
                </a:lnTo>
                <a:cubicBezTo>
                  <a:pt x="613722" y="372346"/>
                  <a:pt x="636847" y="331758"/>
                  <a:pt x="636847" y="282348"/>
                </a:cubicBezTo>
                <a:cubicBezTo>
                  <a:pt x="636847" y="204702"/>
                  <a:pt x="572807" y="141174"/>
                  <a:pt x="494535" y="141174"/>
                </a:cubicBezTo>
                <a:cubicBezTo>
                  <a:pt x="416263" y="141174"/>
                  <a:pt x="352223" y="204702"/>
                  <a:pt x="352223" y="282348"/>
                </a:cubicBezTo>
                <a:cubicBezTo>
                  <a:pt x="352223" y="331758"/>
                  <a:pt x="377127" y="374110"/>
                  <a:pt x="416263" y="400581"/>
                </a:cubicBezTo>
                <a:lnTo>
                  <a:pt x="113850" y="1323504"/>
                </a:lnTo>
                <a:lnTo>
                  <a:pt x="35578" y="1323504"/>
                </a:lnTo>
                <a:cubicBezTo>
                  <a:pt x="16010" y="1323504"/>
                  <a:pt x="0" y="1339386"/>
                  <a:pt x="0" y="1358797"/>
                </a:cubicBezTo>
                <a:cubicBezTo>
                  <a:pt x="0" y="1378209"/>
                  <a:pt x="16010" y="1394091"/>
                  <a:pt x="35578" y="1394091"/>
                </a:cubicBezTo>
                <a:lnTo>
                  <a:pt x="140533" y="1394091"/>
                </a:lnTo>
                <a:lnTo>
                  <a:pt x="140533" y="1394091"/>
                </a:lnTo>
                <a:lnTo>
                  <a:pt x="140533" y="1394091"/>
                </a:lnTo>
                <a:lnTo>
                  <a:pt x="245489" y="1394091"/>
                </a:lnTo>
                <a:cubicBezTo>
                  <a:pt x="265057" y="1394091"/>
                  <a:pt x="281067" y="1378209"/>
                  <a:pt x="281067" y="1358797"/>
                </a:cubicBezTo>
                <a:cubicBezTo>
                  <a:pt x="281067" y="1339386"/>
                  <a:pt x="265057" y="1323504"/>
                  <a:pt x="245489" y="1323504"/>
                </a:cubicBezTo>
                <a:lnTo>
                  <a:pt x="188564" y="1323504"/>
                </a:lnTo>
                <a:lnTo>
                  <a:pt x="217026" y="1237035"/>
                </a:lnTo>
                <a:lnTo>
                  <a:pt x="494535" y="1078215"/>
                </a:lnTo>
                <a:lnTo>
                  <a:pt x="772044" y="1237035"/>
                </a:lnTo>
                <a:lnTo>
                  <a:pt x="800506" y="1325269"/>
                </a:lnTo>
                <a:lnTo>
                  <a:pt x="736466" y="1325269"/>
                </a:lnTo>
                <a:cubicBezTo>
                  <a:pt x="716898" y="1325269"/>
                  <a:pt x="700888" y="1341151"/>
                  <a:pt x="700888" y="1360562"/>
                </a:cubicBezTo>
                <a:cubicBezTo>
                  <a:pt x="700888" y="1379974"/>
                  <a:pt x="716898" y="1395856"/>
                  <a:pt x="736466" y="1395856"/>
                </a:cubicBezTo>
                <a:lnTo>
                  <a:pt x="850316" y="1395856"/>
                </a:lnTo>
                <a:lnTo>
                  <a:pt x="850316" y="1395856"/>
                </a:lnTo>
                <a:lnTo>
                  <a:pt x="850316" y="1395856"/>
                </a:lnTo>
                <a:lnTo>
                  <a:pt x="946376" y="1395856"/>
                </a:lnTo>
                <a:cubicBezTo>
                  <a:pt x="965944" y="1395856"/>
                  <a:pt x="981954" y="1379974"/>
                  <a:pt x="981954" y="1360562"/>
                </a:cubicBezTo>
                <a:cubicBezTo>
                  <a:pt x="981954" y="1341151"/>
                  <a:pt x="965944" y="1323504"/>
                  <a:pt x="946376" y="1323504"/>
                </a:cubicBezTo>
                <a:close/>
                <a:moveTo>
                  <a:pt x="357560" y="806455"/>
                </a:moveTo>
                <a:lnTo>
                  <a:pt x="405590" y="658223"/>
                </a:lnTo>
                <a:lnTo>
                  <a:pt x="533671" y="658223"/>
                </a:lnTo>
                <a:lnTo>
                  <a:pt x="357560" y="806455"/>
                </a:lnTo>
                <a:close/>
                <a:moveTo>
                  <a:pt x="597711" y="697045"/>
                </a:moveTo>
                <a:lnTo>
                  <a:pt x="652857" y="868219"/>
                </a:lnTo>
                <a:lnTo>
                  <a:pt x="394916" y="868219"/>
                </a:lnTo>
                <a:lnTo>
                  <a:pt x="597711" y="697045"/>
                </a:lnTo>
                <a:close/>
                <a:moveTo>
                  <a:pt x="595933" y="938806"/>
                </a:moveTo>
                <a:lnTo>
                  <a:pt x="494535" y="997040"/>
                </a:lnTo>
                <a:lnTo>
                  <a:pt x="393138" y="938806"/>
                </a:lnTo>
                <a:lnTo>
                  <a:pt x="595933" y="938806"/>
                </a:lnTo>
                <a:close/>
                <a:moveTo>
                  <a:pt x="492756" y="211761"/>
                </a:moveTo>
                <a:cubicBezTo>
                  <a:pt x="531892" y="211761"/>
                  <a:pt x="563912" y="243525"/>
                  <a:pt x="563912" y="282348"/>
                </a:cubicBezTo>
                <a:cubicBezTo>
                  <a:pt x="563912" y="321170"/>
                  <a:pt x="531892" y="352934"/>
                  <a:pt x="492756" y="352934"/>
                </a:cubicBezTo>
                <a:cubicBezTo>
                  <a:pt x="453620" y="352934"/>
                  <a:pt x="421600" y="321170"/>
                  <a:pt x="421600" y="282348"/>
                </a:cubicBezTo>
                <a:cubicBezTo>
                  <a:pt x="421600" y="243525"/>
                  <a:pt x="453620" y="211761"/>
                  <a:pt x="492756" y="211761"/>
                </a:cubicBezTo>
                <a:close/>
                <a:moveTo>
                  <a:pt x="492756" y="425286"/>
                </a:moveTo>
                <a:cubicBezTo>
                  <a:pt x="498093" y="425286"/>
                  <a:pt x="503430" y="425286"/>
                  <a:pt x="508766" y="423521"/>
                </a:cubicBezTo>
                <a:lnTo>
                  <a:pt x="562133" y="587636"/>
                </a:lnTo>
                <a:lnTo>
                  <a:pt x="426937" y="587636"/>
                </a:lnTo>
                <a:lnTo>
                  <a:pt x="480304" y="423521"/>
                </a:lnTo>
                <a:cubicBezTo>
                  <a:pt x="485641" y="425286"/>
                  <a:pt x="489198" y="425286"/>
                  <a:pt x="492756" y="425286"/>
                </a:cubicBezTo>
                <a:close/>
                <a:moveTo>
                  <a:pt x="250825" y="1136449"/>
                </a:moveTo>
                <a:lnTo>
                  <a:pt x="305971" y="968805"/>
                </a:lnTo>
                <a:lnTo>
                  <a:pt x="425158" y="1037627"/>
                </a:lnTo>
                <a:lnTo>
                  <a:pt x="250825" y="1136449"/>
                </a:lnTo>
                <a:close/>
                <a:moveTo>
                  <a:pt x="565691" y="1035862"/>
                </a:moveTo>
                <a:lnTo>
                  <a:pt x="684878" y="967040"/>
                </a:lnTo>
                <a:lnTo>
                  <a:pt x="740024" y="1134684"/>
                </a:lnTo>
                <a:lnTo>
                  <a:pt x="565691" y="1035862"/>
                </a:lnTo>
                <a:close/>
              </a:path>
            </a:pathLst>
          </a:custGeom>
          <a:solidFill>
            <a:srgbClr val="000000"/>
          </a:solidFill>
          <a:ln w="17717" cap="flat">
            <a:noFill/>
            <a:prstDash val="solid"/>
            <a:miter/>
          </a:ln>
        </p:spPr>
        <p:txBody>
          <a:bodyPr rtlCol="0" anchor="ctr"/>
          <a:lstStyle/>
          <a:p>
            <a:endParaRPr lang="ko-Kore-KR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24A4220-3DBC-43E8-B40C-E61E5C685B24}"/>
              </a:ext>
            </a:extLst>
          </p:cNvPr>
          <p:cNvSpPr txBox="1"/>
          <p:nvPr/>
        </p:nvSpPr>
        <p:spPr>
          <a:xfrm>
            <a:off x="1281569" y="4395485"/>
            <a:ext cx="1131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>
                <a:latin typeface="Calibri" panose="020F0502020204030204" pitchFamily="34" charset="0"/>
                <a:cs typeface="Calibri" panose="020F0502020204030204" pitchFamily="34" charset="0"/>
              </a:rPr>
              <a:t>UE 1 </a:t>
            </a:r>
            <a:endParaRPr lang="ko-KR" altLang="en-US" sz="2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25F5DCE-3500-4F5C-B5E8-3F6C223CA8F5}"/>
              </a:ext>
            </a:extLst>
          </p:cNvPr>
          <p:cNvSpPr txBox="1"/>
          <p:nvPr/>
        </p:nvSpPr>
        <p:spPr>
          <a:xfrm>
            <a:off x="2923836" y="5334393"/>
            <a:ext cx="1040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>
                <a:latin typeface="Calibri" panose="020F0502020204030204" pitchFamily="34" charset="0"/>
                <a:cs typeface="Calibri" panose="020F0502020204030204" pitchFamily="34" charset="0"/>
              </a:rPr>
              <a:t>UE 2</a:t>
            </a:r>
            <a:endParaRPr lang="ko-KR" altLang="en-US" sz="2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A277AD52-6685-493D-B0C7-8E9CE3BCEF2B}"/>
              </a:ext>
            </a:extLst>
          </p:cNvPr>
          <p:cNvSpPr/>
          <p:nvPr/>
        </p:nvSpPr>
        <p:spPr>
          <a:xfrm>
            <a:off x="1847299" y="3319470"/>
            <a:ext cx="20409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b="1">
                <a:latin typeface="Calibri" panose="020F0502020204030204" pitchFamily="34" charset="0"/>
                <a:cs typeface="Calibri" panose="020F0502020204030204" pitchFamily="34" charset="0"/>
              </a:rPr>
              <a:t>Excellent</a:t>
            </a:r>
            <a:endParaRPr lang="ko-KR" altLang="en-US" sz="3200" b="1">
              <a:solidFill>
                <a:srgbClr val="0070C0"/>
              </a:solidFill>
            </a:endParaRPr>
          </a:p>
        </p:txBody>
      </p:sp>
      <p:pic>
        <p:nvPicPr>
          <p:cNvPr id="54" name="그림 53">
            <a:extLst>
              <a:ext uri="{FF2B5EF4-FFF2-40B4-BE49-F238E27FC236}">
                <a16:creationId xmlns:a16="http://schemas.microsoft.com/office/drawing/2014/main" id="{A3DFAC3F-623D-46C7-8AAC-C1604C979F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84124">
            <a:off x="2605009" y="3176722"/>
            <a:ext cx="802440" cy="1662714"/>
          </a:xfrm>
          <a:prstGeom prst="rect">
            <a:avLst/>
          </a:prstGeom>
        </p:spPr>
      </p:pic>
      <p:pic>
        <p:nvPicPr>
          <p:cNvPr id="55" name="그림 54">
            <a:extLst>
              <a:ext uri="{FF2B5EF4-FFF2-40B4-BE49-F238E27FC236}">
                <a16:creationId xmlns:a16="http://schemas.microsoft.com/office/drawing/2014/main" id="{C93D7EE3-2337-4454-845F-610E69099D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59870">
            <a:off x="3751341" y="4182384"/>
            <a:ext cx="767227" cy="1303044"/>
          </a:xfrm>
          <a:prstGeom prst="rect">
            <a:avLst/>
          </a:prstGeom>
        </p:spPr>
      </p:pic>
      <p:sp>
        <p:nvSpPr>
          <p:cNvPr id="56" name="직사각형 55">
            <a:extLst>
              <a:ext uri="{FF2B5EF4-FFF2-40B4-BE49-F238E27FC236}">
                <a16:creationId xmlns:a16="http://schemas.microsoft.com/office/drawing/2014/main" id="{0F1BDC3F-A25C-41C1-B706-DD7EDC38273D}"/>
              </a:ext>
            </a:extLst>
          </p:cNvPr>
          <p:cNvSpPr/>
          <p:nvPr/>
        </p:nvSpPr>
        <p:spPr>
          <a:xfrm>
            <a:off x="3838669" y="4733839"/>
            <a:ext cx="13137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b="1">
                <a:latin typeface="Calibri" panose="020F0502020204030204" pitchFamily="34" charset="0"/>
                <a:cs typeface="Calibri" panose="020F0502020204030204" pitchFamily="34" charset="0"/>
              </a:rPr>
              <a:t>Best</a:t>
            </a:r>
            <a:endParaRPr lang="ko-KR" altLang="en-US" sz="3200" b="1"/>
          </a:p>
        </p:txBody>
      </p:sp>
      <p:sp>
        <p:nvSpPr>
          <p:cNvPr id="57" name="직사각형 56">
            <a:extLst>
              <a:ext uri="{FF2B5EF4-FFF2-40B4-BE49-F238E27FC236}">
                <a16:creationId xmlns:a16="http://schemas.microsoft.com/office/drawing/2014/main" id="{4B3BFE38-3314-450A-9BAE-FBC45E7A951C}"/>
              </a:ext>
            </a:extLst>
          </p:cNvPr>
          <p:cNvSpPr/>
          <p:nvPr/>
        </p:nvSpPr>
        <p:spPr>
          <a:xfrm>
            <a:off x="1092222" y="5906458"/>
            <a:ext cx="43978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b="1">
                <a:latin typeface="Calibri" panose="020F0502020204030204" pitchFamily="34" charset="0"/>
                <a:cs typeface="Calibri" panose="020F0502020204030204" pitchFamily="34" charset="0"/>
              </a:rPr>
              <a:t>Homogeneous Users</a:t>
            </a:r>
            <a:endParaRPr lang="ko-KR" altLang="en-US" sz="3200" b="1">
              <a:solidFill>
                <a:srgbClr val="0070C0"/>
              </a:solidFill>
            </a:endParaRPr>
          </a:p>
        </p:txBody>
      </p:sp>
      <p:sp>
        <p:nvSpPr>
          <p:cNvPr id="30" name="화살표: 왼쪽 29">
            <a:extLst>
              <a:ext uri="{FF2B5EF4-FFF2-40B4-BE49-F238E27FC236}">
                <a16:creationId xmlns:a16="http://schemas.microsoft.com/office/drawing/2014/main" id="{4EB485D0-0E0D-472D-A225-06C5EFC644B6}"/>
              </a:ext>
            </a:extLst>
          </p:cNvPr>
          <p:cNvSpPr/>
          <p:nvPr/>
        </p:nvSpPr>
        <p:spPr>
          <a:xfrm>
            <a:off x="5626017" y="2949996"/>
            <a:ext cx="3814944" cy="875169"/>
          </a:xfrm>
          <a:prstGeom prst="leftArrow">
            <a:avLst/>
          </a:prstGeom>
          <a:solidFill>
            <a:srgbClr val="F9D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2CF1E4B6-03C4-4EAD-8DB8-5DA734DF130A}"/>
              </a:ext>
            </a:extLst>
          </p:cNvPr>
          <p:cNvSpPr/>
          <p:nvPr/>
        </p:nvSpPr>
        <p:spPr>
          <a:xfrm>
            <a:off x="5764688" y="3064414"/>
            <a:ext cx="24597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b="1">
                <a:latin typeface="Calibri" panose="020F0502020204030204" pitchFamily="34" charset="0"/>
                <a:cs typeface="Calibri" panose="020F0502020204030204" pitchFamily="34" charset="0"/>
              </a:rPr>
              <a:t>Selected</a:t>
            </a:r>
            <a:endParaRPr lang="ko-KR" altLang="en-US" sz="32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17592796-36AF-4DD9-8031-508DC8424A46}"/>
              </a:ext>
            </a:extLst>
          </p:cNvPr>
          <p:cNvSpPr/>
          <p:nvPr/>
        </p:nvSpPr>
        <p:spPr>
          <a:xfrm>
            <a:off x="6155033" y="3732188"/>
            <a:ext cx="180331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3200" b="1">
                <a:latin typeface="Calibri" panose="020F0502020204030204" pitchFamily="34" charset="0"/>
                <a:cs typeface="Calibri" panose="020F0502020204030204" pitchFamily="34" charset="0"/>
              </a:rPr>
              <a:t>Excellent </a:t>
            </a:r>
            <a:br>
              <a:rPr lang="en-US" altLang="ko-KR" sz="3200" b="1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ko-KR" sz="32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내용 개체 틀 2">
            <a:extLst>
              <a:ext uri="{FF2B5EF4-FFF2-40B4-BE49-F238E27FC236}">
                <a16:creationId xmlns:a16="http://schemas.microsoft.com/office/drawing/2014/main" id="{062F8722-566D-4590-9A08-275DEF28D126}"/>
              </a:ext>
            </a:extLst>
          </p:cNvPr>
          <p:cNvSpPr txBox="1">
            <a:spLocks/>
          </p:cNvSpPr>
          <p:nvPr/>
        </p:nvSpPr>
        <p:spPr>
          <a:xfrm>
            <a:off x="203200" y="1516854"/>
            <a:ext cx="11493500" cy="2661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sz="3200">
                <a:latin typeface="Calibri" panose="020F0502020204030204" pitchFamily="34" charset="0"/>
                <a:cs typeface="Calibri" panose="020F0502020204030204" pitchFamily="34" charset="0"/>
              </a:rPr>
              <a:t>Opportunistically prioritizes the user carrying</a:t>
            </a:r>
          </a:p>
          <a:p>
            <a:pPr marL="0" indent="0" algn="ctr">
              <a:buNone/>
            </a:pPr>
            <a:r>
              <a:rPr lang="en-US" altLang="ko-KR" sz="3200">
                <a:latin typeface="Calibri" panose="020F0502020204030204" pitchFamily="34" charset="0"/>
                <a:cs typeface="Calibri" panose="020F0502020204030204" pitchFamily="34" charset="0"/>
              </a:rPr>
              <a:t>short flow among the homogenous user set if there’s any.</a:t>
            </a:r>
          </a:p>
        </p:txBody>
      </p:sp>
      <p:grpSp>
        <p:nvGrpSpPr>
          <p:cNvPr id="80" name="그룹 79">
            <a:extLst>
              <a:ext uri="{FF2B5EF4-FFF2-40B4-BE49-F238E27FC236}">
                <a16:creationId xmlns:a16="http://schemas.microsoft.com/office/drawing/2014/main" id="{B5DC28EB-A6D5-48C2-A528-A094F6249FC0}"/>
              </a:ext>
            </a:extLst>
          </p:cNvPr>
          <p:cNvGrpSpPr>
            <a:grpSpLocks noChangeAspect="1"/>
          </p:cNvGrpSpPr>
          <p:nvPr/>
        </p:nvGrpSpPr>
        <p:grpSpPr>
          <a:xfrm>
            <a:off x="7958193" y="3068028"/>
            <a:ext cx="3533555" cy="2457162"/>
            <a:chOff x="3109009" y="541868"/>
            <a:chExt cx="1555102" cy="1081386"/>
          </a:xfrm>
        </p:grpSpPr>
        <p:sp>
          <p:nvSpPr>
            <p:cNvPr id="81" name="사각형: 둥근 모서리 80">
              <a:extLst>
                <a:ext uri="{FF2B5EF4-FFF2-40B4-BE49-F238E27FC236}">
                  <a16:creationId xmlns:a16="http://schemas.microsoft.com/office/drawing/2014/main" id="{830168E7-5A6F-49EF-93D2-BBEB0FBD3E43}"/>
                </a:ext>
              </a:extLst>
            </p:cNvPr>
            <p:cNvSpPr/>
            <p:nvPr/>
          </p:nvSpPr>
          <p:spPr>
            <a:xfrm>
              <a:off x="3196113" y="1184382"/>
              <a:ext cx="276997" cy="203531"/>
            </a:xfrm>
            <a:prstGeom prst="roundRect">
              <a:avLst/>
            </a:prstGeom>
            <a:solidFill>
              <a:srgbClr val="76717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B077D64D-1C9A-4B84-85C7-0FDACF30ECE5}"/>
                </a:ext>
              </a:extLst>
            </p:cNvPr>
            <p:cNvSpPr txBox="1"/>
            <p:nvPr/>
          </p:nvSpPr>
          <p:spPr>
            <a:xfrm>
              <a:off x="3109009" y="1191753"/>
              <a:ext cx="446388" cy="2031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rPr>
                <a:t>UE</a:t>
              </a:r>
              <a:r>
                <a:rPr kumimoji="0" lang="en-US" altLang="ko-KR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rPr>
                <a:t>3</a:t>
              </a: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3" name="직사각형 82">
              <a:extLst>
                <a:ext uri="{FF2B5EF4-FFF2-40B4-BE49-F238E27FC236}">
                  <a16:creationId xmlns:a16="http://schemas.microsoft.com/office/drawing/2014/main" id="{FE7BD47B-E5B8-4C62-AEAB-ADA267429EDE}"/>
                </a:ext>
              </a:extLst>
            </p:cNvPr>
            <p:cNvSpPr/>
            <p:nvPr/>
          </p:nvSpPr>
          <p:spPr>
            <a:xfrm>
              <a:off x="3500890" y="541868"/>
              <a:ext cx="365673" cy="1047750"/>
            </a:xfrm>
            <a:prstGeom prst="rect">
              <a:avLst/>
            </a:prstGeom>
            <a:solidFill>
              <a:srgbClr val="34A853">
                <a:alpha val="37000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grpSp>
          <p:nvGrpSpPr>
            <p:cNvPr id="84" name="그룹 83">
              <a:extLst>
                <a:ext uri="{FF2B5EF4-FFF2-40B4-BE49-F238E27FC236}">
                  <a16:creationId xmlns:a16="http://schemas.microsoft.com/office/drawing/2014/main" id="{D27C3AAA-E2C5-4304-92FF-2470D72EA6BF}"/>
                </a:ext>
              </a:extLst>
            </p:cNvPr>
            <p:cNvGrpSpPr/>
            <p:nvPr/>
          </p:nvGrpSpPr>
          <p:grpSpPr>
            <a:xfrm>
              <a:off x="3109010" y="890638"/>
              <a:ext cx="446388" cy="210824"/>
              <a:chOff x="144804" y="726343"/>
              <a:chExt cx="446388" cy="210824"/>
            </a:xfrm>
          </p:grpSpPr>
          <p:sp>
            <p:nvSpPr>
              <p:cNvPr id="109" name="사각형: 둥근 모서리 108">
                <a:extLst>
                  <a:ext uri="{FF2B5EF4-FFF2-40B4-BE49-F238E27FC236}">
                    <a16:creationId xmlns:a16="http://schemas.microsoft.com/office/drawing/2014/main" id="{7524510A-2A39-4213-AF9A-4B74CDAC29FD}"/>
                  </a:ext>
                </a:extLst>
              </p:cNvPr>
              <p:cNvSpPr/>
              <p:nvPr/>
            </p:nvSpPr>
            <p:spPr>
              <a:xfrm>
                <a:off x="228560" y="726343"/>
                <a:ext cx="276997" cy="203531"/>
              </a:xfrm>
              <a:prstGeom prst="roundRect">
                <a:avLst/>
              </a:prstGeom>
              <a:solidFill>
                <a:srgbClr val="4285F4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000B7F3B-8678-4624-90D1-3188C351DF42}"/>
                  </a:ext>
                </a:extLst>
              </p:cNvPr>
              <p:cNvSpPr txBox="1"/>
              <p:nvPr/>
            </p:nvSpPr>
            <p:spPr>
              <a:xfrm>
                <a:off x="144804" y="733990"/>
                <a:ext cx="446388" cy="203177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rPr>
                  <a:t>UE</a:t>
                </a:r>
                <a:r>
                  <a:rPr kumimoji="0" lang="en-US" altLang="ko-KR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rPr>
                  <a:t>2</a:t>
                </a:r>
                <a:endParaRPr kumimoji="0" lang="ko-KR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grpSp>
          <p:nvGrpSpPr>
            <p:cNvPr id="85" name="그룹 84">
              <a:extLst>
                <a:ext uri="{FF2B5EF4-FFF2-40B4-BE49-F238E27FC236}">
                  <a16:creationId xmlns:a16="http://schemas.microsoft.com/office/drawing/2014/main" id="{C4D728F8-2FEA-4618-B93B-0912A6B5C54D}"/>
                </a:ext>
              </a:extLst>
            </p:cNvPr>
            <p:cNvGrpSpPr/>
            <p:nvPr/>
          </p:nvGrpSpPr>
          <p:grpSpPr>
            <a:xfrm>
              <a:off x="3526191" y="600536"/>
              <a:ext cx="1136650" cy="184150"/>
              <a:chOff x="2241550" y="489588"/>
              <a:chExt cx="1136650" cy="184150"/>
            </a:xfrm>
          </p:grpSpPr>
          <p:cxnSp>
            <p:nvCxnSpPr>
              <p:cNvPr id="106" name="직선 연결선 105">
                <a:extLst>
                  <a:ext uri="{FF2B5EF4-FFF2-40B4-BE49-F238E27FC236}">
                    <a16:creationId xmlns:a16="http://schemas.microsoft.com/office/drawing/2014/main" id="{637854A1-43F6-4016-A256-E7028DFAAA03}"/>
                  </a:ext>
                </a:extLst>
              </p:cNvPr>
              <p:cNvCxnSpPr/>
              <p:nvPr/>
            </p:nvCxnSpPr>
            <p:spPr>
              <a:xfrm>
                <a:off x="2241550" y="489588"/>
                <a:ext cx="113665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직선 연결선 106">
                <a:extLst>
                  <a:ext uri="{FF2B5EF4-FFF2-40B4-BE49-F238E27FC236}">
                    <a16:creationId xmlns:a16="http://schemas.microsoft.com/office/drawing/2014/main" id="{24101F61-059C-4B71-815F-FD415E472502}"/>
                  </a:ext>
                </a:extLst>
              </p:cNvPr>
              <p:cNvCxnSpPr/>
              <p:nvPr/>
            </p:nvCxnSpPr>
            <p:spPr>
              <a:xfrm>
                <a:off x="2241550" y="673738"/>
                <a:ext cx="113665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직선 연결선 107">
                <a:extLst>
                  <a:ext uri="{FF2B5EF4-FFF2-40B4-BE49-F238E27FC236}">
                    <a16:creationId xmlns:a16="http://schemas.microsoft.com/office/drawing/2014/main" id="{739E5BB5-E32B-4325-8E8B-6CBDDEC3CFEE}"/>
                  </a:ext>
                </a:extLst>
              </p:cNvPr>
              <p:cNvCxnSpPr/>
              <p:nvPr/>
            </p:nvCxnSpPr>
            <p:spPr>
              <a:xfrm>
                <a:off x="2241550" y="489588"/>
                <a:ext cx="0" cy="18351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그룹 85">
              <a:extLst>
                <a:ext uri="{FF2B5EF4-FFF2-40B4-BE49-F238E27FC236}">
                  <a16:creationId xmlns:a16="http://schemas.microsoft.com/office/drawing/2014/main" id="{BFDEA4D3-5B04-48E2-A8E9-52973BAD3E99}"/>
                </a:ext>
              </a:extLst>
            </p:cNvPr>
            <p:cNvGrpSpPr/>
            <p:nvPr/>
          </p:nvGrpSpPr>
          <p:grpSpPr>
            <a:xfrm>
              <a:off x="3526191" y="897369"/>
              <a:ext cx="1136650" cy="184150"/>
              <a:chOff x="2241550" y="489588"/>
              <a:chExt cx="1136650" cy="184150"/>
            </a:xfrm>
          </p:grpSpPr>
          <p:cxnSp>
            <p:nvCxnSpPr>
              <p:cNvPr id="103" name="직선 연결선 102">
                <a:extLst>
                  <a:ext uri="{FF2B5EF4-FFF2-40B4-BE49-F238E27FC236}">
                    <a16:creationId xmlns:a16="http://schemas.microsoft.com/office/drawing/2014/main" id="{E14C7EEC-24E9-433D-99A0-3D5043E1986F}"/>
                  </a:ext>
                </a:extLst>
              </p:cNvPr>
              <p:cNvCxnSpPr/>
              <p:nvPr/>
            </p:nvCxnSpPr>
            <p:spPr>
              <a:xfrm>
                <a:off x="2241550" y="489588"/>
                <a:ext cx="113665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직선 연결선 103">
                <a:extLst>
                  <a:ext uri="{FF2B5EF4-FFF2-40B4-BE49-F238E27FC236}">
                    <a16:creationId xmlns:a16="http://schemas.microsoft.com/office/drawing/2014/main" id="{480FA5ED-E745-42F1-BFF1-06FEBAD7268A}"/>
                  </a:ext>
                </a:extLst>
              </p:cNvPr>
              <p:cNvCxnSpPr/>
              <p:nvPr/>
            </p:nvCxnSpPr>
            <p:spPr>
              <a:xfrm>
                <a:off x="2241550" y="673738"/>
                <a:ext cx="113665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직선 연결선 104">
                <a:extLst>
                  <a:ext uri="{FF2B5EF4-FFF2-40B4-BE49-F238E27FC236}">
                    <a16:creationId xmlns:a16="http://schemas.microsoft.com/office/drawing/2014/main" id="{53FF0338-4C48-447C-8263-CDD72653AC0D}"/>
                  </a:ext>
                </a:extLst>
              </p:cNvPr>
              <p:cNvCxnSpPr/>
              <p:nvPr/>
            </p:nvCxnSpPr>
            <p:spPr>
              <a:xfrm>
                <a:off x="2241550" y="489588"/>
                <a:ext cx="0" cy="18351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7" name="그룹 86">
              <a:extLst>
                <a:ext uri="{FF2B5EF4-FFF2-40B4-BE49-F238E27FC236}">
                  <a16:creationId xmlns:a16="http://schemas.microsoft.com/office/drawing/2014/main" id="{4090B274-A15D-433A-A5BC-5EDF3BED1AC2}"/>
                </a:ext>
              </a:extLst>
            </p:cNvPr>
            <p:cNvGrpSpPr/>
            <p:nvPr/>
          </p:nvGrpSpPr>
          <p:grpSpPr>
            <a:xfrm>
              <a:off x="3526191" y="1196170"/>
              <a:ext cx="1136650" cy="184150"/>
              <a:chOff x="2241550" y="489588"/>
              <a:chExt cx="1136650" cy="184150"/>
            </a:xfrm>
          </p:grpSpPr>
          <p:cxnSp>
            <p:nvCxnSpPr>
              <p:cNvPr id="100" name="직선 연결선 99">
                <a:extLst>
                  <a:ext uri="{FF2B5EF4-FFF2-40B4-BE49-F238E27FC236}">
                    <a16:creationId xmlns:a16="http://schemas.microsoft.com/office/drawing/2014/main" id="{0C219A9D-41E5-46BB-B5D0-B0FB8D8E1B90}"/>
                  </a:ext>
                </a:extLst>
              </p:cNvPr>
              <p:cNvCxnSpPr/>
              <p:nvPr/>
            </p:nvCxnSpPr>
            <p:spPr>
              <a:xfrm>
                <a:off x="2241550" y="489588"/>
                <a:ext cx="113665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직선 연결선 100">
                <a:extLst>
                  <a:ext uri="{FF2B5EF4-FFF2-40B4-BE49-F238E27FC236}">
                    <a16:creationId xmlns:a16="http://schemas.microsoft.com/office/drawing/2014/main" id="{66EB468D-6DDA-4C77-81A5-60BBBC71C025}"/>
                  </a:ext>
                </a:extLst>
              </p:cNvPr>
              <p:cNvCxnSpPr/>
              <p:nvPr/>
            </p:nvCxnSpPr>
            <p:spPr>
              <a:xfrm>
                <a:off x="2241550" y="673738"/>
                <a:ext cx="113665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직선 연결선 101">
                <a:extLst>
                  <a:ext uri="{FF2B5EF4-FFF2-40B4-BE49-F238E27FC236}">
                    <a16:creationId xmlns:a16="http://schemas.microsoft.com/office/drawing/2014/main" id="{F7633B1E-8B71-4683-A0C7-317CD9B972BF}"/>
                  </a:ext>
                </a:extLst>
              </p:cNvPr>
              <p:cNvCxnSpPr/>
              <p:nvPr/>
            </p:nvCxnSpPr>
            <p:spPr>
              <a:xfrm>
                <a:off x="2241550" y="489588"/>
                <a:ext cx="0" cy="18351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8" name="직사각형 87">
              <a:extLst>
                <a:ext uri="{FF2B5EF4-FFF2-40B4-BE49-F238E27FC236}">
                  <a16:creationId xmlns:a16="http://schemas.microsoft.com/office/drawing/2014/main" id="{BBE2019A-7991-4366-A6B0-880AB6EBF73E}"/>
                </a:ext>
              </a:extLst>
            </p:cNvPr>
            <p:cNvSpPr/>
            <p:nvPr/>
          </p:nvSpPr>
          <p:spPr>
            <a:xfrm>
              <a:off x="3554603" y="631382"/>
              <a:ext cx="180974" cy="126521"/>
            </a:xfrm>
            <a:prstGeom prst="rect">
              <a:avLst/>
            </a:prstGeom>
            <a:pattFill prst="wdDnDiag">
              <a:fgClr>
                <a:srgbClr val="FBBC05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9" name="직사각형 88">
              <a:extLst>
                <a:ext uri="{FF2B5EF4-FFF2-40B4-BE49-F238E27FC236}">
                  <a16:creationId xmlns:a16="http://schemas.microsoft.com/office/drawing/2014/main" id="{04275CB5-D828-412C-A9F5-D5F82CF8AA5F}"/>
                </a:ext>
              </a:extLst>
            </p:cNvPr>
            <p:cNvSpPr/>
            <p:nvPr/>
          </p:nvSpPr>
          <p:spPr>
            <a:xfrm>
              <a:off x="3762841" y="1225037"/>
              <a:ext cx="360000" cy="126521"/>
            </a:xfrm>
            <a:prstGeom prst="rect">
              <a:avLst/>
            </a:prstGeom>
            <a:solidFill>
              <a:srgbClr val="76717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0" name="직사각형 89">
              <a:extLst>
                <a:ext uri="{FF2B5EF4-FFF2-40B4-BE49-F238E27FC236}">
                  <a16:creationId xmlns:a16="http://schemas.microsoft.com/office/drawing/2014/main" id="{847A157A-55E6-4891-B3AE-F676C63B0352}"/>
                </a:ext>
              </a:extLst>
            </p:cNvPr>
            <p:cNvSpPr/>
            <p:nvPr/>
          </p:nvSpPr>
          <p:spPr>
            <a:xfrm>
              <a:off x="3764902" y="629863"/>
              <a:ext cx="540000" cy="126521"/>
            </a:xfrm>
            <a:prstGeom prst="rect">
              <a:avLst/>
            </a:prstGeom>
            <a:solidFill>
              <a:srgbClr val="FBBC05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1" name="직사각형 90">
              <a:extLst>
                <a:ext uri="{FF2B5EF4-FFF2-40B4-BE49-F238E27FC236}">
                  <a16:creationId xmlns:a16="http://schemas.microsoft.com/office/drawing/2014/main" id="{46FED894-193C-486F-B5ED-700B61D95851}"/>
                </a:ext>
              </a:extLst>
            </p:cNvPr>
            <p:cNvSpPr/>
            <p:nvPr/>
          </p:nvSpPr>
          <p:spPr>
            <a:xfrm>
              <a:off x="3944111" y="926791"/>
              <a:ext cx="720000" cy="126521"/>
            </a:xfrm>
            <a:prstGeom prst="rect">
              <a:avLst/>
            </a:prstGeom>
            <a:solidFill>
              <a:srgbClr val="4285F4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2" name="직사각형 91">
              <a:extLst>
                <a:ext uri="{FF2B5EF4-FFF2-40B4-BE49-F238E27FC236}">
                  <a16:creationId xmlns:a16="http://schemas.microsoft.com/office/drawing/2014/main" id="{665C36BB-E41F-4564-B382-B81B38F129CF}"/>
                </a:ext>
              </a:extLst>
            </p:cNvPr>
            <p:cNvSpPr/>
            <p:nvPr/>
          </p:nvSpPr>
          <p:spPr>
            <a:xfrm>
              <a:off x="3557777" y="926791"/>
              <a:ext cx="360000" cy="126521"/>
            </a:xfrm>
            <a:prstGeom prst="rect">
              <a:avLst/>
            </a:prstGeom>
            <a:pattFill prst="wdDnDiag">
              <a:fgClr>
                <a:srgbClr val="4285F4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3" name="직사각형 92">
              <a:extLst>
                <a:ext uri="{FF2B5EF4-FFF2-40B4-BE49-F238E27FC236}">
                  <a16:creationId xmlns:a16="http://schemas.microsoft.com/office/drawing/2014/main" id="{A8C7EC96-DA9E-4B6A-A44A-F575FBCF07C0}"/>
                </a:ext>
              </a:extLst>
            </p:cNvPr>
            <p:cNvSpPr/>
            <p:nvPr/>
          </p:nvSpPr>
          <p:spPr>
            <a:xfrm>
              <a:off x="3551713" y="1225037"/>
              <a:ext cx="180000" cy="126521"/>
            </a:xfrm>
            <a:prstGeom prst="rect">
              <a:avLst/>
            </a:prstGeom>
            <a:pattFill prst="wdDnDiag">
              <a:fgClr>
                <a:srgbClr val="76717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524C2919-C62C-4B67-A56D-8E219E91D23C}"/>
                </a:ext>
              </a:extLst>
            </p:cNvPr>
            <p:cNvSpPr txBox="1"/>
            <p:nvPr/>
          </p:nvSpPr>
          <p:spPr>
            <a:xfrm>
              <a:off x="3197041" y="1420077"/>
              <a:ext cx="1136647" cy="2031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rPr>
                <a:t>Short Flows</a:t>
              </a: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grpSp>
          <p:nvGrpSpPr>
            <p:cNvPr id="95" name="그룹 94">
              <a:extLst>
                <a:ext uri="{FF2B5EF4-FFF2-40B4-BE49-F238E27FC236}">
                  <a16:creationId xmlns:a16="http://schemas.microsoft.com/office/drawing/2014/main" id="{1F9DC518-CD8C-4D5D-B2DC-C20370022DA4}"/>
                </a:ext>
              </a:extLst>
            </p:cNvPr>
            <p:cNvGrpSpPr/>
            <p:nvPr/>
          </p:nvGrpSpPr>
          <p:grpSpPr>
            <a:xfrm>
              <a:off x="3115712" y="590556"/>
              <a:ext cx="446388" cy="214633"/>
              <a:chOff x="133184" y="305380"/>
              <a:chExt cx="446388" cy="214633"/>
            </a:xfrm>
          </p:grpSpPr>
          <p:sp>
            <p:nvSpPr>
              <p:cNvPr id="98" name="사각형: 둥근 모서리 97">
                <a:extLst>
                  <a:ext uri="{FF2B5EF4-FFF2-40B4-BE49-F238E27FC236}">
                    <a16:creationId xmlns:a16="http://schemas.microsoft.com/office/drawing/2014/main" id="{FC760065-12F9-4C35-B105-7ABDE453D0D4}"/>
                  </a:ext>
                </a:extLst>
              </p:cNvPr>
              <p:cNvSpPr/>
              <p:nvPr/>
            </p:nvSpPr>
            <p:spPr>
              <a:xfrm>
                <a:off x="213688" y="305380"/>
                <a:ext cx="276997" cy="203531"/>
              </a:xfrm>
              <a:prstGeom prst="roundRect">
                <a:avLst/>
              </a:prstGeom>
              <a:solidFill>
                <a:srgbClr val="FBBC05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B64BB6FD-78CA-4E26-B967-E014FFA93951}"/>
                  </a:ext>
                </a:extLst>
              </p:cNvPr>
              <p:cNvSpPr txBox="1"/>
              <p:nvPr/>
            </p:nvSpPr>
            <p:spPr>
              <a:xfrm>
                <a:off x="133184" y="316836"/>
                <a:ext cx="446388" cy="203177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rPr>
                  <a:t>UE</a:t>
                </a:r>
                <a:r>
                  <a:rPr kumimoji="0" lang="en-US" altLang="ko-KR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rPr>
                  <a:t>1</a:t>
                </a:r>
                <a:endParaRPr kumimoji="0" lang="ko-KR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cxnSp>
          <p:nvCxnSpPr>
            <p:cNvPr id="96" name="연결선: 구부러짐 95">
              <a:extLst>
                <a:ext uri="{FF2B5EF4-FFF2-40B4-BE49-F238E27FC236}">
                  <a16:creationId xmlns:a16="http://schemas.microsoft.com/office/drawing/2014/main" id="{82EC0E87-3722-4BC6-A5D8-4D27FE665619}"/>
                </a:ext>
              </a:extLst>
            </p:cNvPr>
            <p:cNvCxnSpPr>
              <a:cxnSpLocks/>
              <a:stCxn id="88" idx="0"/>
              <a:endCxn id="90" idx="0"/>
            </p:cNvCxnSpPr>
            <p:nvPr/>
          </p:nvCxnSpPr>
          <p:spPr>
            <a:xfrm rot="5400000" flipH="1" flipV="1">
              <a:off x="3839237" y="435717"/>
              <a:ext cx="1519" cy="389812"/>
            </a:xfrm>
            <a:prstGeom prst="curvedConnector3">
              <a:avLst>
                <a:gd name="adj1" fmla="val 7067018"/>
              </a:avLst>
            </a:prstGeom>
            <a:ln w="28575">
              <a:solidFill>
                <a:srgbClr val="FF0000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연결선: 구부러짐 96">
              <a:extLst>
                <a:ext uri="{FF2B5EF4-FFF2-40B4-BE49-F238E27FC236}">
                  <a16:creationId xmlns:a16="http://schemas.microsoft.com/office/drawing/2014/main" id="{B5A26D0C-66B9-4C67-AD52-0B018D9FCC8C}"/>
                </a:ext>
              </a:extLst>
            </p:cNvPr>
            <p:cNvCxnSpPr>
              <a:cxnSpLocks/>
              <a:stCxn id="92" idx="0"/>
              <a:endCxn id="91" idx="0"/>
            </p:cNvCxnSpPr>
            <p:nvPr/>
          </p:nvCxnSpPr>
          <p:spPr>
            <a:xfrm rot="5400000" flipH="1" flipV="1">
              <a:off x="4020944" y="643624"/>
              <a:ext cx="12700" cy="566334"/>
            </a:xfrm>
            <a:prstGeom prst="curvedConnector3">
              <a:avLst>
                <a:gd name="adj1" fmla="val 833331"/>
              </a:avLst>
            </a:prstGeom>
            <a:ln w="28575">
              <a:solidFill>
                <a:srgbClr val="FF0000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658AD385-EF3E-43D2-A973-8180F1284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3671-8DB5-49BB-ADEF-274990B2FF7E}" type="slidenum">
              <a:rPr lang="ko-KR" altLang="en-US" smtClean="0"/>
              <a:t>31</a:t>
            </a:fld>
            <a:endParaRPr lang="ko-KR" altLang="en-US"/>
          </a:p>
        </p:txBody>
      </p:sp>
      <p:sp>
        <p:nvSpPr>
          <p:cNvPr id="4" name="화살표: 왼쪽 29">
            <a:extLst>
              <a:ext uri="{FF2B5EF4-FFF2-40B4-BE49-F238E27FC236}">
                <a16:creationId xmlns:a16="http://schemas.microsoft.com/office/drawing/2014/main" id="{2748990A-2DD4-3F9C-AAFE-11B348008908}"/>
              </a:ext>
            </a:extLst>
          </p:cNvPr>
          <p:cNvSpPr/>
          <p:nvPr/>
        </p:nvSpPr>
        <p:spPr>
          <a:xfrm>
            <a:off x="5684038" y="6217444"/>
            <a:ext cx="1137860" cy="461665"/>
          </a:xfrm>
          <a:prstGeom prst="leftArrow">
            <a:avLst/>
          </a:prstGeom>
          <a:solidFill>
            <a:srgbClr val="F9D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1F2810-D520-3C72-B33E-E37E2764673C}"/>
              </a:ext>
            </a:extLst>
          </p:cNvPr>
          <p:cNvSpPr txBox="1"/>
          <p:nvPr/>
        </p:nvSpPr>
        <p:spPr>
          <a:xfrm>
            <a:off x="6887888" y="5786126"/>
            <a:ext cx="2609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ore-KR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Packet scheduling</a:t>
            </a:r>
            <a:endParaRPr kumimoji="1" lang="ko-Kore-KR" alt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연결선: 구부러짐 95">
            <a:extLst>
              <a:ext uri="{FF2B5EF4-FFF2-40B4-BE49-F238E27FC236}">
                <a16:creationId xmlns:a16="http://schemas.microsoft.com/office/drawing/2014/main" id="{1C09A092-CEC7-1A02-599D-94626F9D2C65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281594" y="5697598"/>
            <a:ext cx="3452" cy="885744"/>
          </a:xfrm>
          <a:prstGeom prst="curvedConnector3">
            <a:avLst>
              <a:gd name="adj1" fmla="val 7067018"/>
            </a:avLst>
          </a:prstGeom>
          <a:ln w="28575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490BF4D-7ECC-4687-EFE0-CCB25C935883}"/>
              </a:ext>
            </a:extLst>
          </p:cNvPr>
          <p:cNvSpPr txBox="1"/>
          <p:nvPr/>
        </p:nvSpPr>
        <p:spPr>
          <a:xfrm>
            <a:off x="6916130" y="6175569"/>
            <a:ext cx="4495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ore-KR" sz="2400" b="1" dirty="0">
                <a:latin typeface="Calibri" panose="020F0502020204030204" pitchFamily="34" charset="0"/>
                <a:cs typeface="Calibri" panose="020F0502020204030204" pitchFamily="34" charset="0"/>
              </a:rPr>
              <a:t>: Radio Resource Block scheduling</a:t>
            </a:r>
            <a:endParaRPr kumimoji="1" lang="ko-Kore-KR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8771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39A4E41-01A1-4D1C-A4C7-EF3A72221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Design #2: Inter-user Flow Scheduler</a:t>
            </a:r>
            <a:endParaRPr lang="ko-KR" altLang="en-US"/>
          </a:p>
        </p:txBody>
      </p:sp>
      <p:sp>
        <p:nvSpPr>
          <p:cNvPr id="30" name="타원 29">
            <a:extLst>
              <a:ext uri="{FF2B5EF4-FFF2-40B4-BE49-F238E27FC236}">
                <a16:creationId xmlns:a16="http://schemas.microsoft.com/office/drawing/2014/main" id="{AE6E0EE0-70E7-4377-BA53-9F7102746EBA}"/>
              </a:ext>
            </a:extLst>
          </p:cNvPr>
          <p:cNvSpPr/>
          <p:nvPr/>
        </p:nvSpPr>
        <p:spPr>
          <a:xfrm>
            <a:off x="1416890" y="4043165"/>
            <a:ext cx="3592729" cy="1334424"/>
          </a:xfrm>
          <a:prstGeom prst="ellipse">
            <a:avLst/>
          </a:prstGeom>
          <a:gradFill>
            <a:gsLst>
              <a:gs pos="88000">
                <a:schemeClr val="bg1">
                  <a:alpha val="0"/>
                </a:schemeClr>
              </a:gs>
              <a:gs pos="11000">
                <a:srgbClr val="BBD05B">
                  <a:alpha val="95000"/>
                </a:srgbClr>
              </a:gs>
              <a:gs pos="49000">
                <a:srgbClr val="BBD05B">
                  <a:alpha val="56832"/>
                </a:srgbClr>
              </a:gs>
              <a:gs pos="0">
                <a:srgbClr val="BBD05B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19C74536-FD41-4744-BAA3-F06DF780D156}"/>
              </a:ext>
            </a:extLst>
          </p:cNvPr>
          <p:cNvGrpSpPr/>
          <p:nvPr/>
        </p:nvGrpSpPr>
        <p:grpSpPr>
          <a:xfrm>
            <a:off x="3307541" y="4742700"/>
            <a:ext cx="359840" cy="659536"/>
            <a:chOff x="3099314" y="47792"/>
            <a:chExt cx="448113" cy="821327"/>
          </a:xfrm>
        </p:grpSpPr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5295731E-15C7-47C2-8110-4080B3B7A30A}"/>
                </a:ext>
              </a:extLst>
            </p:cNvPr>
            <p:cNvSpPr/>
            <p:nvPr/>
          </p:nvSpPr>
          <p:spPr>
            <a:xfrm>
              <a:off x="3131766" y="96808"/>
              <a:ext cx="382620" cy="7442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자유형 100">
              <a:extLst>
                <a:ext uri="{FF2B5EF4-FFF2-40B4-BE49-F238E27FC236}">
                  <a16:creationId xmlns:a16="http://schemas.microsoft.com/office/drawing/2014/main" id="{CD20D37C-A938-40F4-A0EE-E84DAC2A92C7}"/>
                </a:ext>
              </a:extLst>
            </p:cNvPr>
            <p:cNvSpPr/>
            <p:nvPr/>
          </p:nvSpPr>
          <p:spPr>
            <a:xfrm>
              <a:off x="3099314" y="47792"/>
              <a:ext cx="448113" cy="821327"/>
            </a:xfrm>
            <a:custGeom>
              <a:avLst/>
              <a:gdLst>
                <a:gd name="connsiteX0" fmla="*/ 381143 w 448113"/>
                <a:gd name="connsiteY0" fmla="*/ 0 h 821327"/>
                <a:gd name="connsiteX1" fmla="*/ 66970 w 448113"/>
                <a:gd name="connsiteY1" fmla="*/ 0 h 821327"/>
                <a:gd name="connsiteX2" fmla="*/ 0 w 448113"/>
                <a:gd name="connsiteY2" fmla="*/ 66435 h 821327"/>
                <a:gd name="connsiteX3" fmla="*/ 0 w 448113"/>
                <a:gd name="connsiteY3" fmla="*/ 754893 h 821327"/>
                <a:gd name="connsiteX4" fmla="*/ 66970 w 448113"/>
                <a:gd name="connsiteY4" fmla="*/ 821328 h 821327"/>
                <a:gd name="connsiteX5" fmla="*/ 381143 w 448113"/>
                <a:gd name="connsiteY5" fmla="*/ 821328 h 821327"/>
                <a:gd name="connsiteX6" fmla="*/ 448113 w 448113"/>
                <a:gd name="connsiteY6" fmla="*/ 754893 h 821327"/>
                <a:gd name="connsiteX7" fmla="*/ 448113 w 448113"/>
                <a:gd name="connsiteY7" fmla="*/ 66444 h 821327"/>
                <a:gd name="connsiteX8" fmla="*/ 381143 w 448113"/>
                <a:gd name="connsiteY8" fmla="*/ 0 h 821327"/>
                <a:gd name="connsiteX9" fmla="*/ 150466 w 448113"/>
                <a:gd name="connsiteY9" fmla="*/ 52271 h 821327"/>
                <a:gd name="connsiteX10" fmla="*/ 297637 w 448113"/>
                <a:gd name="connsiteY10" fmla="*/ 52271 h 821327"/>
                <a:gd name="connsiteX11" fmla="*/ 308962 w 448113"/>
                <a:gd name="connsiteY11" fmla="*/ 63505 h 821327"/>
                <a:gd name="connsiteX12" fmla="*/ 297637 w 448113"/>
                <a:gd name="connsiteY12" fmla="*/ 74740 h 821327"/>
                <a:gd name="connsiteX13" fmla="*/ 150466 w 448113"/>
                <a:gd name="connsiteY13" fmla="*/ 74740 h 821327"/>
                <a:gd name="connsiteX14" fmla="*/ 139141 w 448113"/>
                <a:gd name="connsiteY14" fmla="*/ 63505 h 821327"/>
                <a:gd name="connsiteX15" fmla="*/ 150466 w 448113"/>
                <a:gd name="connsiteY15" fmla="*/ 52271 h 821327"/>
                <a:gd name="connsiteX16" fmla="*/ 224057 w 448113"/>
                <a:gd name="connsiteY16" fmla="*/ 793057 h 821327"/>
                <a:gd name="connsiteX17" fmla="*/ 184175 w 448113"/>
                <a:gd name="connsiteY17" fmla="*/ 753495 h 821327"/>
                <a:gd name="connsiteX18" fmla="*/ 224057 w 448113"/>
                <a:gd name="connsiteY18" fmla="*/ 713932 h 821327"/>
                <a:gd name="connsiteX19" fmla="*/ 263938 w 448113"/>
                <a:gd name="connsiteY19" fmla="*/ 753495 h 821327"/>
                <a:gd name="connsiteX20" fmla="*/ 224057 w 448113"/>
                <a:gd name="connsiteY20" fmla="*/ 793057 h 821327"/>
                <a:gd name="connsiteX21" fmla="*/ 416071 w 448113"/>
                <a:gd name="connsiteY21" fmla="*/ 686068 h 821327"/>
                <a:gd name="connsiteX22" fmla="*/ 32042 w 448113"/>
                <a:gd name="connsiteY22" fmla="*/ 686068 h 821327"/>
                <a:gd name="connsiteX23" fmla="*/ 32042 w 448113"/>
                <a:gd name="connsiteY23" fmla="*/ 121379 h 821327"/>
                <a:gd name="connsiteX24" fmla="*/ 416071 w 448113"/>
                <a:gd name="connsiteY24" fmla="*/ 121379 h 821327"/>
                <a:gd name="connsiteX25" fmla="*/ 416071 w 448113"/>
                <a:gd name="connsiteY25" fmla="*/ 686068 h 821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48113" h="821327">
                  <a:moveTo>
                    <a:pt x="381143" y="0"/>
                  </a:moveTo>
                  <a:lnTo>
                    <a:pt x="66970" y="0"/>
                  </a:lnTo>
                  <a:cubicBezTo>
                    <a:pt x="30137" y="0"/>
                    <a:pt x="0" y="29896"/>
                    <a:pt x="0" y="66435"/>
                  </a:cubicBezTo>
                  <a:lnTo>
                    <a:pt x="0" y="754893"/>
                  </a:lnTo>
                  <a:cubicBezTo>
                    <a:pt x="0" y="791431"/>
                    <a:pt x="30137" y="821328"/>
                    <a:pt x="66970" y="821328"/>
                  </a:cubicBezTo>
                  <a:lnTo>
                    <a:pt x="381143" y="821328"/>
                  </a:lnTo>
                  <a:cubicBezTo>
                    <a:pt x="417976" y="821328"/>
                    <a:pt x="448113" y="791431"/>
                    <a:pt x="448113" y="754893"/>
                  </a:cubicBezTo>
                  <a:lnTo>
                    <a:pt x="448113" y="66444"/>
                  </a:lnTo>
                  <a:cubicBezTo>
                    <a:pt x="448123" y="29905"/>
                    <a:pt x="417976" y="0"/>
                    <a:pt x="381143" y="0"/>
                  </a:cubicBezTo>
                  <a:close/>
                  <a:moveTo>
                    <a:pt x="150466" y="52271"/>
                  </a:moveTo>
                  <a:lnTo>
                    <a:pt x="297637" y="52271"/>
                  </a:lnTo>
                  <a:cubicBezTo>
                    <a:pt x="303867" y="52271"/>
                    <a:pt x="308962" y="57326"/>
                    <a:pt x="308962" y="63505"/>
                  </a:cubicBezTo>
                  <a:cubicBezTo>
                    <a:pt x="308962" y="69685"/>
                    <a:pt x="303867" y="74740"/>
                    <a:pt x="297637" y="74740"/>
                  </a:cubicBezTo>
                  <a:lnTo>
                    <a:pt x="150466" y="74740"/>
                  </a:lnTo>
                  <a:cubicBezTo>
                    <a:pt x="144237" y="74740"/>
                    <a:pt x="139141" y="69685"/>
                    <a:pt x="139141" y="63505"/>
                  </a:cubicBezTo>
                  <a:cubicBezTo>
                    <a:pt x="139141" y="57326"/>
                    <a:pt x="144237" y="52271"/>
                    <a:pt x="150466" y="52271"/>
                  </a:cubicBezTo>
                  <a:close/>
                  <a:moveTo>
                    <a:pt x="224057" y="793057"/>
                  </a:moveTo>
                  <a:cubicBezTo>
                    <a:pt x="202035" y="793057"/>
                    <a:pt x="184175" y="775340"/>
                    <a:pt x="184175" y="753495"/>
                  </a:cubicBezTo>
                  <a:cubicBezTo>
                    <a:pt x="184175" y="731649"/>
                    <a:pt x="202035" y="713932"/>
                    <a:pt x="224057" y="713932"/>
                  </a:cubicBezTo>
                  <a:cubicBezTo>
                    <a:pt x="246078" y="713932"/>
                    <a:pt x="263938" y="731649"/>
                    <a:pt x="263938" y="753495"/>
                  </a:cubicBezTo>
                  <a:cubicBezTo>
                    <a:pt x="263938" y="775350"/>
                    <a:pt x="246078" y="793057"/>
                    <a:pt x="224057" y="793057"/>
                  </a:cubicBezTo>
                  <a:close/>
                  <a:moveTo>
                    <a:pt x="416071" y="686068"/>
                  </a:moveTo>
                  <a:lnTo>
                    <a:pt x="32042" y="686068"/>
                  </a:lnTo>
                  <a:lnTo>
                    <a:pt x="32042" y="121379"/>
                  </a:lnTo>
                  <a:lnTo>
                    <a:pt x="416071" y="121379"/>
                  </a:lnTo>
                  <a:lnTo>
                    <a:pt x="416071" y="68606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ore-KR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F26B2B6F-9D2D-45F6-9048-525DE07A9B75}"/>
              </a:ext>
            </a:extLst>
          </p:cNvPr>
          <p:cNvGrpSpPr/>
          <p:nvPr/>
        </p:nvGrpSpPr>
        <p:grpSpPr>
          <a:xfrm>
            <a:off x="1707135" y="3774986"/>
            <a:ext cx="373637" cy="684824"/>
            <a:chOff x="3099314" y="47792"/>
            <a:chExt cx="448113" cy="821327"/>
          </a:xfrm>
        </p:grpSpPr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775DEADA-41E5-4E2B-9061-2E85553E0B7F}"/>
                </a:ext>
              </a:extLst>
            </p:cNvPr>
            <p:cNvSpPr/>
            <p:nvPr/>
          </p:nvSpPr>
          <p:spPr>
            <a:xfrm>
              <a:off x="3131766" y="96808"/>
              <a:ext cx="382620" cy="7442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자유형 133">
              <a:extLst>
                <a:ext uri="{FF2B5EF4-FFF2-40B4-BE49-F238E27FC236}">
                  <a16:creationId xmlns:a16="http://schemas.microsoft.com/office/drawing/2014/main" id="{5A74B45F-9EC3-4E04-843D-D03AE3B1B5F5}"/>
                </a:ext>
              </a:extLst>
            </p:cNvPr>
            <p:cNvSpPr/>
            <p:nvPr/>
          </p:nvSpPr>
          <p:spPr>
            <a:xfrm>
              <a:off x="3099314" y="47792"/>
              <a:ext cx="448113" cy="821327"/>
            </a:xfrm>
            <a:custGeom>
              <a:avLst/>
              <a:gdLst>
                <a:gd name="connsiteX0" fmla="*/ 381143 w 448113"/>
                <a:gd name="connsiteY0" fmla="*/ 0 h 821327"/>
                <a:gd name="connsiteX1" fmla="*/ 66970 w 448113"/>
                <a:gd name="connsiteY1" fmla="*/ 0 h 821327"/>
                <a:gd name="connsiteX2" fmla="*/ 0 w 448113"/>
                <a:gd name="connsiteY2" fmla="*/ 66435 h 821327"/>
                <a:gd name="connsiteX3" fmla="*/ 0 w 448113"/>
                <a:gd name="connsiteY3" fmla="*/ 754893 h 821327"/>
                <a:gd name="connsiteX4" fmla="*/ 66970 w 448113"/>
                <a:gd name="connsiteY4" fmla="*/ 821328 h 821327"/>
                <a:gd name="connsiteX5" fmla="*/ 381143 w 448113"/>
                <a:gd name="connsiteY5" fmla="*/ 821328 h 821327"/>
                <a:gd name="connsiteX6" fmla="*/ 448113 w 448113"/>
                <a:gd name="connsiteY6" fmla="*/ 754893 h 821327"/>
                <a:gd name="connsiteX7" fmla="*/ 448113 w 448113"/>
                <a:gd name="connsiteY7" fmla="*/ 66444 h 821327"/>
                <a:gd name="connsiteX8" fmla="*/ 381143 w 448113"/>
                <a:gd name="connsiteY8" fmla="*/ 0 h 821327"/>
                <a:gd name="connsiteX9" fmla="*/ 150466 w 448113"/>
                <a:gd name="connsiteY9" fmla="*/ 52271 h 821327"/>
                <a:gd name="connsiteX10" fmla="*/ 297637 w 448113"/>
                <a:gd name="connsiteY10" fmla="*/ 52271 h 821327"/>
                <a:gd name="connsiteX11" fmla="*/ 308962 w 448113"/>
                <a:gd name="connsiteY11" fmla="*/ 63505 h 821327"/>
                <a:gd name="connsiteX12" fmla="*/ 297637 w 448113"/>
                <a:gd name="connsiteY12" fmla="*/ 74740 h 821327"/>
                <a:gd name="connsiteX13" fmla="*/ 150466 w 448113"/>
                <a:gd name="connsiteY13" fmla="*/ 74740 h 821327"/>
                <a:gd name="connsiteX14" fmla="*/ 139141 w 448113"/>
                <a:gd name="connsiteY14" fmla="*/ 63505 h 821327"/>
                <a:gd name="connsiteX15" fmla="*/ 150466 w 448113"/>
                <a:gd name="connsiteY15" fmla="*/ 52271 h 821327"/>
                <a:gd name="connsiteX16" fmla="*/ 224057 w 448113"/>
                <a:gd name="connsiteY16" fmla="*/ 793057 h 821327"/>
                <a:gd name="connsiteX17" fmla="*/ 184175 w 448113"/>
                <a:gd name="connsiteY17" fmla="*/ 753495 h 821327"/>
                <a:gd name="connsiteX18" fmla="*/ 224057 w 448113"/>
                <a:gd name="connsiteY18" fmla="*/ 713932 h 821327"/>
                <a:gd name="connsiteX19" fmla="*/ 263938 w 448113"/>
                <a:gd name="connsiteY19" fmla="*/ 753495 h 821327"/>
                <a:gd name="connsiteX20" fmla="*/ 224057 w 448113"/>
                <a:gd name="connsiteY20" fmla="*/ 793057 h 821327"/>
                <a:gd name="connsiteX21" fmla="*/ 416071 w 448113"/>
                <a:gd name="connsiteY21" fmla="*/ 686068 h 821327"/>
                <a:gd name="connsiteX22" fmla="*/ 32042 w 448113"/>
                <a:gd name="connsiteY22" fmla="*/ 686068 h 821327"/>
                <a:gd name="connsiteX23" fmla="*/ 32042 w 448113"/>
                <a:gd name="connsiteY23" fmla="*/ 121379 h 821327"/>
                <a:gd name="connsiteX24" fmla="*/ 416071 w 448113"/>
                <a:gd name="connsiteY24" fmla="*/ 121379 h 821327"/>
                <a:gd name="connsiteX25" fmla="*/ 416071 w 448113"/>
                <a:gd name="connsiteY25" fmla="*/ 686068 h 821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48113" h="821327">
                  <a:moveTo>
                    <a:pt x="381143" y="0"/>
                  </a:moveTo>
                  <a:lnTo>
                    <a:pt x="66970" y="0"/>
                  </a:lnTo>
                  <a:cubicBezTo>
                    <a:pt x="30137" y="0"/>
                    <a:pt x="0" y="29896"/>
                    <a:pt x="0" y="66435"/>
                  </a:cubicBezTo>
                  <a:lnTo>
                    <a:pt x="0" y="754893"/>
                  </a:lnTo>
                  <a:cubicBezTo>
                    <a:pt x="0" y="791431"/>
                    <a:pt x="30137" y="821328"/>
                    <a:pt x="66970" y="821328"/>
                  </a:cubicBezTo>
                  <a:lnTo>
                    <a:pt x="381143" y="821328"/>
                  </a:lnTo>
                  <a:cubicBezTo>
                    <a:pt x="417976" y="821328"/>
                    <a:pt x="448113" y="791431"/>
                    <a:pt x="448113" y="754893"/>
                  </a:cubicBezTo>
                  <a:lnTo>
                    <a:pt x="448113" y="66444"/>
                  </a:lnTo>
                  <a:cubicBezTo>
                    <a:pt x="448123" y="29905"/>
                    <a:pt x="417976" y="0"/>
                    <a:pt x="381143" y="0"/>
                  </a:cubicBezTo>
                  <a:close/>
                  <a:moveTo>
                    <a:pt x="150466" y="52271"/>
                  </a:moveTo>
                  <a:lnTo>
                    <a:pt x="297637" y="52271"/>
                  </a:lnTo>
                  <a:cubicBezTo>
                    <a:pt x="303867" y="52271"/>
                    <a:pt x="308962" y="57326"/>
                    <a:pt x="308962" y="63505"/>
                  </a:cubicBezTo>
                  <a:cubicBezTo>
                    <a:pt x="308962" y="69685"/>
                    <a:pt x="303867" y="74740"/>
                    <a:pt x="297637" y="74740"/>
                  </a:cubicBezTo>
                  <a:lnTo>
                    <a:pt x="150466" y="74740"/>
                  </a:lnTo>
                  <a:cubicBezTo>
                    <a:pt x="144237" y="74740"/>
                    <a:pt x="139141" y="69685"/>
                    <a:pt x="139141" y="63505"/>
                  </a:cubicBezTo>
                  <a:cubicBezTo>
                    <a:pt x="139141" y="57326"/>
                    <a:pt x="144237" y="52271"/>
                    <a:pt x="150466" y="52271"/>
                  </a:cubicBezTo>
                  <a:close/>
                  <a:moveTo>
                    <a:pt x="224057" y="793057"/>
                  </a:moveTo>
                  <a:cubicBezTo>
                    <a:pt x="202035" y="793057"/>
                    <a:pt x="184175" y="775340"/>
                    <a:pt x="184175" y="753495"/>
                  </a:cubicBezTo>
                  <a:cubicBezTo>
                    <a:pt x="184175" y="731649"/>
                    <a:pt x="202035" y="713932"/>
                    <a:pt x="224057" y="713932"/>
                  </a:cubicBezTo>
                  <a:cubicBezTo>
                    <a:pt x="246078" y="713932"/>
                    <a:pt x="263938" y="731649"/>
                    <a:pt x="263938" y="753495"/>
                  </a:cubicBezTo>
                  <a:cubicBezTo>
                    <a:pt x="263938" y="775350"/>
                    <a:pt x="246078" y="793057"/>
                    <a:pt x="224057" y="793057"/>
                  </a:cubicBezTo>
                  <a:close/>
                  <a:moveTo>
                    <a:pt x="416071" y="686068"/>
                  </a:moveTo>
                  <a:lnTo>
                    <a:pt x="32042" y="686068"/>
                  </a:lnTo>
                  <a:lnTo>
                    <a:pt x="32042" y="121379"/>
                  </a:lnTo>
                  <a:lnTo>
                    <a:pt x="416071" y="121379"/>
                  </a:lnTo>
                  <a:lnTo>
                    <a:pt x="416071" y="68606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ore-KR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8" name="자유형 142">
            <a:extLst>
              <a:ext uri="{FF2B5EF4-FFF2-40B4-BE49-F238E27FC236}">
                <a16:creationId xmlns:a16="http://schemas.microsoft.com/office/drawing/2014/main" id="{B6765A84-3FA9-4EDA-BBE6-7F4648BF60AF}"/>
              </a:ext>
            </a:extLst>
          </p:cNvPr>
          <p:cNvSpPr/>
          <p:nvPr/>
        </p:nvSpPr>
        <p:spPr>
          <a:xfrm>
            <a:off x="3704741" y="3008212"/>
            <a:ext cx="1040783" cy="1479481"/>
          </a:xfrm>
          <a:custGeom>
            <a:avLst/>
            <a:gdLst>
              <a:gd name="connsiteX0" fmla="*/ 161880 w 981954"/>
              <a:gd name="connsiteY0" fmla="*/ 562930 h 1395855"/>
              <a:gd name="connsiteX1" fmla="*/ 186785 w 981954"/>
              <a:gd name="connsiteY1" fmla="*/ 552342 h 1395855"/>
              <a:gd name="connsiteX2" fmla="*/ 186785 w 981954"/>
              <a:gd name="connsiteY2" fmla="*/ 502932 h 1395855"/>
              <a:gd name="connsiteX3" fmla="*/ 96061 w 981954"/>
              <a:gd name="connsiteY3" fmla="*/ 284112 h 1395855"/>
              <a:gd name="connsiteX4" fmla="*/ 186785 w 981954"/>
              <a:gd name="connsiteY4" fmla="*/ 65293 h 1395855"/>
              <a:gd name="connsiteX5" fmla="*/ 186785 w 981954"/>
              <a:gd name="connsiteY5" fmla="*/ 15882 h 1395855"/>
              <a:gd name="connsiteX6" fmla="*/ 136976 w 981954"/>
              <a:gd name="connsiteY6" fmla="*/ 15882 h 1395855"/>
              <a:gd name="connsiteX7" fmla="*/ 24905 w 981954"/>
              <a:gd name="connsiteY7" fmla="*/ 285877 h 1395855"/>
              <a:gd name="connsiteX8" fmla="*/ 136976 w 981954"/>
              <a:gd name="connsiteY8" fmla="*/ 555872 h 1395855"/>
              <a:gd name="connsiteX9" fmla="*/ 161880 w 981954"/>
              <a:gd name="connsiteY9" fmla="*/ 562930 h 1395855"/>
              <a:gd name="connsiteX10" fmla="*/ 243710 w 981954"/>
              <a:gd name="connsiteY10" fmla="*/ 446462 h 1395855"/>
              <a:gd name="connsiteX11" fmla="*/ 268614 w 981954"/>
              <a:gd name="connsiteY11" fmla="*/ 457050 h 1395855"/>
              <a:gd name="connsiteX12" fmla="*/ 293519 w 981954"/>
              <a:gd name="connsiteY12" fmla="*/ 446462 h 1395855"/>
              <a:gd name="connsiteX13" fmla="*/ 293519 w 981954"/>
              <a:gd name="connsiteY13" fmla="*/ 397051 h 1395855"/>
              <a:gd name="connsiteX14" fmla="*/ 245489 w 981954"/>
              <a:gd name="connsiteY14" fmla="*/ 284112 h 1395855"/>
              <a:gd name="connsiteX15" fmla="*/ 293519 w 981954"/>
              <a:gd name="connsiteY15" fmla="*/ 171173 h 1395855"/>
              <a:gd name="connsiteX16" fmla="*/ 293519 w 981954"/>
              <a:gd name="connsiteY16" fmla="*/ 121762 h 1395855"/>
              <a:gd name="connsiteX17" fmla="*/ 243710 w 981954"/>
              <a:gd name="connsiteY17" fmla="*/ 121762 h 1395855"/>
              <a:gd name="connsiteX18" fmla="*/ 176111 w 981954"/>
              <a:gd name="connsiteY18" fmla="*/ 284112 h 1395855"/>
              <a:gd name="connsiteX19" fmla="*/ 243710 w 981954"/>
              <a:gd name="connsiteY19" fmla="*/ 446462 h 1395855"/>
              <a:gd name="connsiteX20" fmla="*/ 896567 w 981954"/>
              <a:gd name="connsiteY20" fmla="*/ 282348 h 1395855"/>
              <a:gd name="connsiteX21" fmla="*/ 805843 w 981954"/>
              <a:gd name="connsiteY21" fmla="*/ 501167 h 1395855"/>
              <a:gd name="connsiteX22" fmla="*/ 805843 w 981954"/>
              <a:gd name="connsiteY22" fmla="*/ 550578 h 1395855"/>
              <a:gd name="connsiteX23" fmla="*/ 830748 w 981954"/>
              <a:gd name="connsiteY23" fmla="*/ 561166 h 1395855"/>
              <a:gd name="connsiteX24" fmla="*/ 855652 w 981954"/>
              <a:gd name="connsiteY24" fmla="*/ 550578 h 1395855"/>
              <a:gd name="connsiteX25" fmla="*/ 967723 w 981954"/>
              <a:gd name="connsiteY25" fmla="*/ 280583 h 1395855"/>
              <a:gd name="connsiteX26" fmla="*/ 855652 w 981954"/>
              <a:gd name="connsiteY26" fmla="*/ 10588 h 1395855"/>
              <a:gd name="connsiteX27" fmla="*/ 805843 w 981954"/>
              <a:gd name="connsiteY27" fmla="*/ 10588 h 1395855"/>
              <a:gd name="connsiteX28" fmla="*/ 805843 w 981954"/>
              <a:gd name="connsiteY28" fmla="*/ 59999 h 1395855"/>
              <a:gd name="connsiteX29" fmla="*/ 896567 w 981954"/>
              <a:gd name="connsiteY29" fmla="*/ 282348 h 1395855"/>
              <a:gd name="connsiteX30" fmla="*/ 699109 w 981954"/>
              <a:gd name="connsiteY30" fmla="*/ 446462 h 1395855"/>
              <a:gd name="connsiteX31" fmla="*/ 724014 w 981954"/>
              <a:gd name="connsiteY31" fmla="*/ 457050 h 1395855"/>
              <a:gd name="connsiteX32" fmla="*/ 748918 w 981954"/>
              <a:gd name="connsiteY32" fmla="*/ 446462 h 1395855"/>
              <a:gd name="connsiteX33" fmla="*/ 816517 w 981954"/>
              <a:gd name="connsiteY33" fmla="*/ 284112 h 1395855"/>
              <a:gd name="connsiteX34" fmla="*/ 748918 w 981954"/>
              <a:gd name="connsiteY34" fmla="*/ 119998 h 1395855"/>
              <a:gd name="connsiteX35" fmla="*/ 699109 w 981954"/>
              <a:gd name="connsiteY35" fmla="*/ 119998 h 1395855"/>
              <a:gd name="connsiteX36" fmla="*/ 699109 w 981954"/>
              <a:gd name="connsiteY36" fmla="*/ 169409 h 1395855"/>
              <a:gd name="connsiteX37" fmla="*/ 747139 w 981954"/>
              <a:gd name="connsiteY37" fmla="*/ 282348 h 1395855"/>
              <a:gd name="connsiteX38" fmla="*/ 699109 w 981954"/>
              <a:gd name="connsiteY38" fmla="*/ 395287 h 1395855"/>
              <a:gd name="connsiteX39" fmla="*/ 699109 w 981954"/>
              <a:gd name="connsiteY39" fmla="*/ 446462 h 1395855"/>
              <a:gd name="connsiteX40" fmla="*/ 946376 w 981954"/>
              <a:gd name="connsiteY40" fmla="*/ 1323504 h 1395855"/>
              <a:gd name="connsiteX41" fmla="*/ 876999 w 981954"/>
              <a:gd name="connsiteY41" fmla="*/ 1323504 h 1395855"/>
              <a:gd name="connsiteX42" fmla="*/ 576365 w 981954"/>
              <a:gd name="connsiteY42" fmla="*/ 398816 h 1395855"/>
              <a:gd name="connsiteX43" fmla="*/ 636847 w 981954"/>
              <a:gd name="connsiteY43" fmla="*/ 282348 h 1395855"/>
              <a:gd name="connsiteX44" fmla="*/ 494535 w 981954"/>
              <a:gd name="connsiteY44" fmla="*/ 141174 h 1395855"/>
              <a:gd name="connsiteX45" fmla="*/ 352223 w 981954"/>
              <a:gd name="connsiteY45" fmla="*/ 282348 h 1395855"/>
              <a:gd name="connsiteX46" fmla="*/ 416263 w 981954"/>
              <a:gd name="connsiteY46" fmla="*/ 400581 h 1395855"/>
              <a:gd name="connsiteX47" fmla="*/ 113850 w 981954"/>
              <a:gd name="connsiteY47" fmla="*/ 1323504 h 1395855"/>
              <a:gd name="connsiteX48" fmla="*/ 35578 w 981954"/>
              <a:gd name="connsiteY48" fmla="*/ 1323504 h 1395855"/>
              <a:gd name="connsiteX49" fmla="*/ 0 w 981954"/>
              <a:gd name="connsiteY49" fmla="*/ 1358797 h 1395855"/>
              <a:gd name="connsiteX50" fmla="*/ 35578 w 981954"/>
              <a:gd name="connsiteY50" fmla="*/ 1394091 h 1395855"/>
              <a:gd name="connsiteX51" fmla="*/ 140533 w 981954"/>
              <a:gd name="connsiteY51" fmla="*/ 1394091 h 1395855"/>
              <a:gd name="connsiteX52" fmla="*/ 140533 w 981954"/>
              <a:gd name="connsiteY52" fmla="*/ 1394091 h 1395855"/>
              <a:gd name="connsiteX53" fmla="*/ 140533 w 981954"/>
              <a:gd name="connsiteY53" fmla="*/ 1394091 h 1395855"/>
              <a:gd name="connsiteX54" fmla="*/ 245489 w 981954"/>
              <a:gd name="connsiteY54" fmla="*/ 1394091 h 1395855"/>
              <a:gd name="connsiteX55" fmla="*/ 281067 w 981954"/>
              <a:gd name="connsiteY55" fmla="*/ 1358797 h 1395855"/>
              <a:gd name="connsiteX56" fmla="*/ 245489 w 981954"/>
              <a:gd name="connsiteY56" fmla="*/ 1323504 h 1395855"/>
              <a:gd name="connsiteX57" fmla="*/ 188564 w 981954"/>
              <a:gd name="connsiteY57" fmla="*/ 1323504 h 1395855"/>
              <a:gd name="connsiteX58" fmla="*/ 217026 w 981954"/>
              <a:gd name="connsiteY58" fmla="*/ 1237035 h 1395855"/>
              <a:gd name="connsiteX59" fmla="*/ 494535 w 981954"/>
              <a:gd name="connsiteY59" fmla="*/ 1078215 h 1395855"/>
              <a:gd name="connsiteX60" fmla="*/ 772044 w 981954"/>
              <a:gd name="connsiteY60" fmla="*/ 1237035 h 1395855"/>
              <a:gd name="connsiteX61" fmla="*/ 800506 w 981954"/>
              <a:gd name="connsiteY61" fmla="*/ 1325269 h 1395855"/>
              <a:gd name="connsiteX62" fmla="*/ 736466 w 981954"/>
              <a:gd name="connsiteY62" fmla="*/ 1325269 h 1395855"/>
              <a:gd name="connsiteX63" fmla="*/ 700888 w 981954"/>
              <a:gd name="connsiteY63" fmla="*/ 1360562 h 1395855"/>
              <a:gd name="connsiteX64" fmla="*/ 736466 w 981954"/>
              <a:gd name="connsiteY64" fmla="*/ 1395856 h 1395855"/>
              <a:gd name="connsiteX65" fmla="*/ 850316 w 981954"/>
              <a:gd name="connsiteY65" fmla="*/ 1395856 h 1395855"/>
              <a:gd name="connsiteX66" fmla="*/ 850316 w 981954"/>
              <a:gd name="connsiteY66" fmla="*/ 1395856 h 1395855"/>
              <a:gd name="connsiteX67" fmla="*/ 850316 w 981954"/>
              <a:gd name="connsiteY67" fmla="*/ 1395856 h 1395855"/>
              <a:gd name="connsiteX68" fmla="*/ 946376 w 981954"/>
              <a:gd name="connsiteY68" fmla="*/ 1395856 h 1395855"/>
              <a:gd name="connsiteX69" fmla="*/ 981954 w 981954"/>
              <a:gd name="connsiteY69" fmla="*/ 1360562 h 1395855"/>
              <a:gd name="connsiteX70" fmla="*/ 946376 w 981954"/>
              <a:gd name="connsiteY70" fmla="*/ 1323504 h 1395855"/>
              <a:gd name="connsiteX71" fmla="*/ 357560 w 981954"/>
              <a:gd name="connsiteY71" fmla="*/ 806455 h 1395855"/>
              <a:gd name="connsiteX72" fmla="*/ 405590 w 981954"/>
              <a:gd name="connsiteY72" fmla="*/ 658223 h 1395855"/>
              <a:gd name="connsiteX73" fmla="*/ 533671 w 981954"/>
              <a:gd name="connsiteY73" fmla="*/ 658223 h 1395855"/>
              <a:gd name="connsiteX74" fmla="*/ 357560 w 981954"/>
              <a:gd name="connsiteY74" fmla="*/ 806455 h 1395855"/>
              <a:gd name="connsiteX75" fmla="*/ 597711 w 981954"/>
              <a:gd name="connsiteY75" fmla="*/ 697045 h 1395855"/>
              <a:gd name="connsiteX76" fmla="*/ 652857 w 981954"/>
              <a:gd name="connsiteY76" fmla="*/ 868219 h 1395855"/>
              <a:gd name="connsiteX77" fmla="*/ 394916 w 981954"/>
              <a:gd name="connsiteY77" fmla="*/ 868219 h 1395855"/>
              <a:gd name="connsiteX78" fmla="*/ 597711 w 981954"/>
              <a:gd name="connsiteY78" fmla="*/ 697045 h 1395855"/>
              <a:gd name="connsiteX79" fmla="*/ 595933 w 981954"/>
              <a:gd name="connsiteY79" fmla="*/ 938806 h 1395855"/>
              <a:gd name="connsiteX80" fmla="*/ 494535 w 981954"/>
              <a:gd name="connsiteY80" fmla="*/ 997040 h 1395855"/>
              <a:gd name="connsiteX81" fmla="*/ 393138 w 981954"/>
              <a:gd name="connsiteY81" fmla="*/ 938806 h 1395855"/>
              <a:gd name="connsiteX82" fmla="*/ 595933 w 981954"/>
              <a:gd name="connsiteY82" fmla="*/ 938806 h 1395855"/>
              <a:gd name="connsiteX83" fmla="*/ 492756 w 981954"/>
              <a:gd name="connsiteY83" fmla="*/ 211761 h 1395855"/>
              <a:gd name="connsiteX84" fmla="*/ 563912 w 981954"/>
              <a:gd name="connsiteY84" fmla="*/ 282348 h 1395855"/>
              <a:gd name="connsiteX85" fmla="*/ 492756 w 981954"/>
              <a:gd name="connsiteY85" fmla="*/ 352934 h 1395855"/>
              <a:gd name="connsiteX86" fmla="*/ 421600 w 981954"/>
              <a:gd name="connsiteY86" fmla="*/ 282348 h 1395855"/>
              <a:gd name="connsiteX87" fmla="*/ 492756 w 981954"/>
              <a:gd name="connsiteY87" fmla="*/ 211761 h 1395855"/>
              <a:gd name="connsiteX88" fmla="*/ 492756 w 981954"/>
              <a:gd name="connsiteY88" fmla="*/ 425286 h 1395855"/>
              <a:gd name="connsiteX89" fmla="*/ 508766 w 981954"/>
              <a:gd name="connsiteY89" fmla="*/ 423521 h 1395855"/>
              <a:gd name="connsiteX90" fmla="*/ 562133 w 981954"/>
              <a:gd name="connsiteY90" fmla="*/ 587636 h 1395855"/>
              <a:gd name="connsiteX91" fmla="*/ 426937 w 981954"/>
              <a:gd name="connsiteY91" fmla="*/ 587636 h 1395855"/>
              <a:gd name="connsiteX92" fmla="*/ 480304 w 981954"/>
              <a:gd name="connsiteY92" fmla="*/ 423521 h 1395855"/>
              <a:gd name="connsiteX93" fmla="*/ 492756 w 981954"/>
              <a:gd name="connsiteY93" fmla="*/ 425286 h 1395855"/>
              <a:gd name="connsiteX94" fmla="*/ 250825 w 981954"/>
              <a:gd name="connsiteY94" fmla="*/ 1136449 h 1395855"/>
              <a:gd name="connsiteX95" fmla="*/ 305971 w 981954"/>
              <a:gd name="connsiteY95" fmla="*/ 968805 h 1395855"/>
              <a:gd name="connsiteX96" fmla="*/ 425158 w 981954"/>
              <a:gd name="connsiteY96" fmla="*/ 1037627 h 1395855"/>
              <a:gd name="connsiteX97" fmla="*/ 250825 w 981954"/>
              <a:gd name="connsiteY97" fmla="*/ 1136449 h 1395855"/>
              <a:gd name="connsiteX98" fmla="*/ 565691 w 981954"/>
              <a:gd name="connsiteY98" fmla="*/ 1035862 h 1395855"/>
              <a:gd name="connsiteX99" fmla="*/ 684878 w 981954"/>
              <a:gd name="connsiteY99" fmla="*/ 967040 h 1395855"/>
              <a:gd name="connsiteX100" fmla="*/ 740024 w 981954"/>
              <a:gd name="connsiteY100" fmla="*/ 1134684 h 1395855"/>
              <a:gd name="connsiteX101" fmla="*/ 565691 w 981954"/>
              <a:gd name="connsiteY101" fmla="*/ 1035862 h 1395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81954" h="1395855">
                <a:moveTo>
                  <a:pt x="161880" y="562930"/>
                </a:moveTo>
                <a:cubicBezTo>
                  <a:pt x="170775" y="562930"/>
                  <a:pt x="179669" y="559401"/>
                  <a:pt x="186785" y="552342"/>
                </a:cubicBezTo>
                <a:cubicBezTo>
                  <a:pt x="201016" y="538225"/>
                  <a:pt x="201016" y="517049"/>
                  <a:pt x="186785" y="502932"/>
                </a:cubicBezTo>
                <a:cubicBezTo>
                  <a:pt x="128081" y="444697"/>
                  <a:pt x="96061" y="367052"/>
                  <a:pt x="96061" y="284112"/>
                </a:cubicBezTo>
                <a:cubicBezTo>
                  <a:pt x="96061" y="201173"/>
                  <a:pt x="128081" y="123527"/>
                  <a:pt x="186785" y="65293"/>
                </a:cubicBezTo>
                <a:cubicBezTo>
                  <a:pt x="201016" y="51175"/>
                  <a:pt x="201016" y="29999"/>
                  <a:pt x="186785" y="15882"/>
                </a:cubicBezTo>
                <a:cubicBezTo>
                  <a:pt x="172554" y="1765"/>
                  <a:pt x="151207" y="1765"/>
                  <a:pt x="136976" y="15882"/>
                </a:cubicBezTo>
                <a:cubicBezTo>
                  <a:pt x="64041" y="88234"/>
                  <a:pt x="24905" y="183526"/>
                  <a:pt x="24905" y="285877"/>
                </a:cubicBezTo>
                <a:cubicBezTo>
                  <a:pt x="24905" y="388228"/>
                  <a:pt x="64041" y="483520"/>
                  <a:pt x="136976" y="555872"/>
                </a:cubicBezTo>
                <a:cubicBezTo>
                  <a:pt x="144091" y="559401"/>
                  <a:pt x="152986" y="562930"/>
                  <a:pt x="161880" y="562930"/>
                </a:cubicBezTo>
                <a:close/>
                <a:moveTo>
                  <a:pt x="243710" y="446462"/>
                </a:moveTo>
                <a:cubicBezTo>
                  <a:pt x="250825" y="453521"/>
                  <a:pt x="259720" y="457050"/>
                  <a:pt x="268614" y="457050"/>
                </a:cubicBezTo>
                <a:cubicBezTo>
                  <a:pt x="277509" y="457050"/>
                  <a:pt x="286403" y="453521"/>
                  <a:pt x="293519" y="446462"/>
                </a:cubicBezTo>
                <a:cubicBezTo>
                  <a:pt x="307750" y="432345"/>
                  <a:pt x="307750" y="411169"/>
                  <a:pt x="293519" y="397051"/>
                </a:cubicBezTo>
                <a:cubicBezTo>
                  <a:pt x="263278" y="367052"/>
                  <a:pt x="245489" y="326464"/>
                  <a:pt x="245489" y="284112"/>
                </a:cubicBezTo>
                <a:cubicBezTo>
                  <a:pt x="245489" y="241760"/>
                  <a:pt x="261499" y="201173"/>
                  <a:pt x="293519" y="171173"/>
                </a:cubicBezTo>
                <a:cubicBezTo>
                  <a:pt x="307750" y="157056"/>
                  <a:pt x="307750" y="135880"/>
                  <a:pt x="293519" y="121762"/>
                </a:cubicBezTo>
                <a:cubicBezTo>
                  <a:pt x="279288" y="107645"/>
                  <a:pt x="257941" y="107645"/>
                  <a:pt x="243710" y="121762"/>
                </a:cubicBezTo>
                <a:cubicBezTo>
                  <a:pt x="199237" y="165879"/>
                  <a:pt x="176111" y="224113"/>
                  <a:pt x="176111" y="284112"/>
                </a:cubicBezTo>
                <a:cubicBezTo>
                  <a:pt x="176111" y="344111"/>
                  <a:pt x="201016" y="402345"/>
                  <a:pt x="243710" y="446462"/>
                </a:cubicBezTo>
                <a:close/>
                <a:moveTo>
                  <a:pt x="896567" y="282348"/>
                </a:moveTo>
                <a:cubicBezTo>
                  <a:pt x="896567" y="365287"/>
                  <a:pt x="864547" y="442933"/>
                  <a:pt x="805843" y="501167"/>
                </a:cubicBezTo>
                <a:cubicBezTo>
                  <a:pt x="791612" y="515284"/>
                  <a:pt x="791612" y="536460"/>
                  <a:pt x="805843" y="550578"/>
                </a:cubicBezTo>
                <a:cubicBezTo>
                  <a:pt x="812959" y="557636"/>
                  <a:pt x="821853" y="561166"/>
                  <a:pt x="830748" y="561166"/>
                </a:cubicBezTo>
                <a:cubicBezTo>
                  <a:pt x="839642" y="561166"/>
                  <a:pt x="848537" y="557636"/>
                  <a:pt x="855652" y="550578"/>
                </a:cubicBezTo>
                <a:cubicBezTo>
                  <a:pt x="928587" y="478226"/>
                  <a:pt x="967723" y="382934"/>
                  <a:pt x="967723" y="280583"/>
                </a:cubicBezTo>
                <a:cubicBezTo>
                  <a:pt x="967723" y="178232"/>
                  <a:pt x="928587" y="82940"/>
                  <a:pt x="855652" y="10588"/>
                </a:cubicBezTo>
                <a:cubicBezTo>
                  <a:pt x="841421" y="-3529"/>
                  <a:pt x="820074" y="-3529"/>
                  <a:pt x="805843" y="10588"/>
                </a:cubicBezTo>
                <a:cubicBezTo>
                  <a:pt x="791612" y="24705"/>
                  <a:pt x="791612" y="45881"/>
                  <a:pt x="805843" y="59999"/>
                </a:cubicBezTo>
                <a:cubicBezTo>
                  <a:pt x="864547" y="121762"/>
                  <a:pt x="896567" y="199408"/>
                  <a:pt x="896567" y="282348"/>
                </a:cubicBezTo>
                <a:close/>
                <a:moveTo>
                  <a:pt x="699109" y="446462"/>
                </a:moveTo>
                <a:cubicBezTo>
                  <a:pt x="706225" y="453521"/>
                  <a:pt x="715119" y="457050"/>
                  <a:pt x="724014" y="457050"/>
                </a:cubicBezTo>
                <a:cubicBezTo>
                  <a:pt x="732908" y="457050"/>
                  <a:pt x="741803" y="453521"/>
                  <a:pt x="748918" y="446462"/>
                </a:cubicBezTo>
                <a:cubicBezTo>
                  <a:pt x="793391" y="402345"/>
                  <a:pt x="816517" y="344111"/>
                  <a:pt x="816517" y="284112"/>
                </a:cubicBezTo>
                <a:cubicBezTo>
                  <a:pt x="816517" y="222349"/>
                  <a:pt x="791612" y="164114"/>
                  <a:pt x="748918" y="119998"/>
                </a:cubicBezTo>
                <a:cubicBezTo>
                  <a:pt x="734687" y="105880"/>
                  <a:pt x="713340" y="105880"/>
                  <a:pt x="699109" y="119998"/>
                </a:cubicBezTo>
                <a:cubicBezTo>
                  <a:pt x="684878" y="134115"/>
                  <a:pt x="684878" y="155291"/>
                  <a:pt x="699109" y="169409"/>
                </a:cubicBezTo>
                <a:cubicBezTo>
                  <a:pt x="729350" y="199408"/>
                  <a:pt x="747139" y="239995"/>
                  <a:pt x="747139" y="282348"/>
                </a:cubicBezTo>
                <a:cubicBezTo>
                  <a:pt x="747139" y="324700"/>
                  <a:pt x="731129" y="365287"/>
                  <a:pt x="699109" y="395287"/>
                </a:cubicBezTo>
                <a:cubicBezTo>
                  <a:pt x="684878" y="409404"/>
                  <a:pt x="684878" y="432345"/>
                  <a:pt x="699109" y="446462"/>
                </a:cubicBezTo>
                <a:close/>
                <a:moveTo>
                  <a:pt x="946376" y="1323504"/>
                </a:moveTo>
                <a:lnTo>
                  <a:pt x="876999" y="1323504"/>
                </a:lnTo>
                <a:lnTo>
                  <a:pt x="576365" y="398816"/>
                </a:lnTo>
                <a:cubicBezTo>
                  <a:pt x="613722" y="372346"/>
                  <a:pt x="636847" y="331758"/>
                  <a:pt x="636847" y="282348"/>
                </a:cubicBezTo>
                <a:cubicBezTo>
                  <a:pt x="636847" y="204702"/>
                  <a:pt x="572807" y="141174"/>
                  <a:pt x="494535" y="141174"/>
                </a:cubicBezTo>
                <a:cubicBezTo>
                  <a:pt x="416263" y="141174"/>
                  <a:pt x="352223" y="204702"/>
                  <a:pt x="352223" y="282348"/>
                </a:cubicBezTo>
                <a:cubicBezTo>
                  <a:pt x="352223" y="331758"/>
                  <a:pt x="377127" y="374110"/>
                  <a:pt x="416263" y="400581"/>
                </a:cubicBezTo>
                <a:lnTo>
                  <a:pt x="113850" y="1323504"/>
                </a:lnTo>
                <a:lnTo>
                  <a:pt x="35578" y="1323504"/>
                </a:lnTo>
                <a:cubicBezTo>
                  <a:pt x="16010" y="1323504"/>
                  <a:pt x="0" y="1339386"/>
                  <a:pt x="0" y="1358797"/>
                </a:cubicBezTo>
                <a:cubicBezTo>
                  <a:pt x="0" y="1378209"/>
                  <a:pt x="16010" y="1394091"/>
                  <a:pt x="35578" y="1394091"/>
                </a:cubicBezTo>
                <a:lnTo>
                  <a:pt x="140533" y="1394091"/>
                </a:lnTo>
                <a:lnTo>
                  <a:pt x="140533" y="1394091"/>
                </a:lnTo>
                <a:lnTo>
                  <a:pt x="140533" y="1394091"/>
                </a:lnTo>
                <a:lnTo>
                  <a:pt x="245489" y="1394091"/>
                </a:lnTo>
                <a:cubicBezTo>
                  <a:pt x="265057" y="1394091"/>
                  <a:pt x="281067" y="1378209"/>
                  <a:pt x="281067" y="1358797"/>
                </a:cubicBezTo>
                <a:cubicBezTo>
                  <a:pt x="281067" y="1339386"/>
                  <a:pt x="265057" y="1323504"/>
                  <a:pt x="245489" y="1323504"/>
                </a:cubicBezTo>
                <a:lnTo>
                  <a:pt x="188564" y="1323504"/>
                </a:lnTo>
                <a:lnTo>
                  <a:pt x="217026" y="1237035"/>
                </a:lnTo>
                <a:lnTo>
                  <a:pt x="494535" y="1078215"/>
                </a:lnTo>
                <a:lnTo>
                  <a:pt x="772044" y="1237035"/>
                </a:lnTo>
                <a:lnTo>
                  <a:pt x="800506" y="1325269"/>
                </a:lnTo>
                <a:lnTo>
                  <a:pt x="736466" y="1325269"/>
                </a:lnTo>
                <a:cubicBezTo>
                  <a:pt x="716898" y="1325269"/>
                  <a:pt x="700888" y="1341151"/>
                  <a:pt x="700888" y="1360562"/>
                </a:cubicBezTo>
                <a:cubicBezTo>
                  <a:pt x="700888" y="1379974"/>
                  <a:pt x="716898" y="1395856"/>
                  <a:pt x="736466" y="1395856"/>
                </a:cubicBezTo>
                <a:lnTo>
                  <a:pt x="850316" y="1395856"/>
                </a:lnTo>
                <a:lnTo>
                  <a:pt x="850316" y="1395856"/>
                </a:lnTo>
                <a:lnTo>
                  <a:pt x="850316" y="1395856"/>
                </a:lnTo>
                <a:lnTo>
                  <a:pt x="946376" y="1395856"/>
                </a:lnTo>
                <a:cubicBezTo>
                  <a:pt x="965944" y="1395856"/>
                  <a:pt x="981954" y="1379974"/>
                  <a:pt x="981954" y="1360562"/>
                </a:cubicBezTo>
                <a:cubicBezTo>
                  <a:pt x="981954" y="1341151"/>
                  <a:pt x="965944" y="1323504"/>
                  <a:pt x="946376" y="1323504"/>
                </a:cubicBezTo>
                <a:close/>
                <a:moveTo>
                  <a:pt x="357560" y="806455"/>
                </a:moveTo>
                <a:lnTo>
                  <a:pt x="405590" y="658223"/>
                </a:lnTo>
                <a:lnTo>
                  <a:pt x="533671" y="658223"/>
                </a:lnTo>
                <a:lnTo>
                  <a:pt x="357560" y="806455"/>
                </a:lnTo>
                <a:close/>
                <a:moveTo>
                  <a:pt x="597711" y="697045"/>
                </a:moveTo>
                <a:lnTo>
                  <a:pt x="652857" y="868219"/>
                </a:lnTo>
                <a:lnTo>
                  <a:pt x="394916" y="868219"/>
                </a:lnTo>
                <a:lnTo>
                  <a:pt x="597711" y="697045"/>
                </a:lnTo>
                <a:close/>
                <a:moveTo>
                  <a:pt x="595933" y="938806"/>
                </a:moveTo>
                <a:lnTo>
                  <a:pt x="494535" y="997040"/>
                </a:lnTo>
                <a:lnTo>
                  <a:pt x="393138" y="938806"/>
                </a:lnTo>
                <a:lnTo>
                  <a:pt x="595933" y="938806"/>
                </a:lnTo>
                <a:close/>
                <a:moveTo>
                  <a:pt x="492756" y="211761"/>
                </a:moveTo>
                <a:cubicBezTo>
                  <a:pt x="531892" y="211761"/>
                  <a:pt x="563912" y="243525"/>
                  <a:pt x="563912" y="282348"/>
                </a:cubicBezTo>
                <a:cubicBezTo>
                  <a:pt x="563912" y="321170"/>
                  <a:pt x="531892" y="352934"/>
                  <a:pt x="492756" y="352934"/>
                </a:cubicBezTo>
                <a:cubicBezTo>
                  <a:pt x="453620" y="352934"/>
                  <a:pt x="421600" y="321170"/>
                  <a:pt x="421600" y="282348"/>
                </a:cubicBezTo>
                <a:cubicBezTo>
                  <a:pt x="421600" y="243525"/>
                  <a:pt x="453620" y="211761"/>
                  <a:pt x="492756" y="211761"/>
                </a:cubicBezTo>
                <a:close/>
                <a:moveTo>
                  <a:pt x="492756" y="425286"/>
                </a:moveTo>
                <a:cubicBezTo>
                  <a:pt x="498093" y="425286"/>
                  <a:pt x="503430" y="425286"/>
                  <a:pt x="508766" y="423521"/>
                </a:cubicBezTo>
                <a:lnTo>
                  <a:pt x="562133" y="587636"/>
                </a:lnTo>
                <a:lnTo>
                  <a:pt x="426937" y="587636"/>
                </a:lnTo>
                <a:lnTo>
                  <a:pt x="480304" y="423521"/>
                </a:lnTo>
                <a:cubicBezTo>
                  <a:pt x="485641" y="425286"/>
                  <a:pt x="489198" y="425286"/>
                  <a:pt x="492756" y="425286"/>
                </a:cubicBezTo>
                <a:close/>
                <a:moveTo>
                  <a:pt x="250825" y="1136449"/>
                </a:moveTo>
                <a:lnTo>
                  <a:pt x="305971" y="968805"/>
                </a:lnTo>
                <a:lnTo>
                  <a:pt x="425158" y="1037627"/>
                </a:lnTo>
                <a:lnTo>
                  <a:pt x="250825" y="1136449"/>
                </a:lnTo>
                <a:close/>
                <a:moveTo>
                  <a:pt x="565691" y="1035862"/>
                </a:moveTo>
                <a:lnTo>
                  <a:pt x="684878" y="967040"/>
                </a:lnTo>
                <a:lnTo>
                  <a:pt x="740024" y="1134684"/>
                </a:lnTo>
                <a:lnTo>
                  <a:pt x="565691" y="1035862"/>
                </a:lnTo>
                <a:close/>
              </a:path>
            </a:pathLst>
          </a:custGeom>
          <a:solidFill>
            <a:srgbClr val="000000"/>
          </a:solidFill>
          <a:ln w="17717" cap="flat">
            <a:noFill/>
            <a:prstDash val="solid"/>
            <a:miter/>
          </a:ln>
        </p:spPr>
        <p:txBody>
          <a:bodyPr rtlCol="0" anchor="ctr"/>
          <a:lstStyle/>
          <a:p>
            <a:endParaRPr lang="ko-Kore-KR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CEEC462-6C4C-4CD1-BD72-4E30A5B19EAF}"/>
              </a:ext>
            </a:extLst>
          </p:cNvPr>
          <p:cNvSpPr txBox="1"/>
          <p:nvPr/>
        </p:nvSpPr>
        <p:spPr>
          <a:xfrm>
            <a:off x="1324033" y="4421147"/>
            <a:ext cx="1131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>
                <a:latin typeface="Calibri" panose="020F0502020204030204" pitchFamily="34" charset="0"/>
                <a:cs typeface="Calibri" panose="020F0502020204030204" pitchFamily="34" charset="0"/>
              </a:rPr>
              <a:t>UE 1 </a:t>
            </a:r>
            <a:endParaRPr lang="ko-KR" altLang="en-US" sz="2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6CED625-F816-4719-8F60-EC892115DABC}"/>
              </a:ext>
            </a:extLst>
          </p:cNvPr>
          <p:cNvSpPr txBox="1"/>
          <p:nvPr/>
        </p:nvSpPr>
        <p:spPr>
          <a:xfrm>
            <a:off x="2966300" y="5360055"/>
            <a:ext cx="1040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>
                <a:latin typeface="Calibri" panose="020F0502020204030204" pitchFamily="34" charset="0"/>
                <a:cs typeface="Calibri" panose="020F0502020204030204" pitchFamily="34" charset="0"/>
              </a:rPr>
              <a:t>UE 2</a:t>
            </a:r>
            <a:endParaRPr lang="ko-KR" altLang="en-US" sz="2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A5859DDD-EA98-4593-BE5B-20A374903EC1}"/>
              </a:ext>
            </a:extLst>
          </p:cNvPr>
          <p:cNvSpPr/>
          <p:nvPr/>
        </p:nvSpPr>
        <p:spPr>
          <a:xfrm>
            <a:off x="1889763" y="3345132"/>
            <a:ext cx="20409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>
                <a:latin typeface="Calibri" panose="020F0502020204030204" pitchFamily="34" charset="0"/>
                <a:cs typeface="Calibri" panose="020F0502020204030204" pitchFamily="34" charset="0"/>
              </a:rPr>
              <a:t>Poor</a:t>
            </a:r>
            <a:endParaRPr lang="ko-KR" altLang="en-US" sz="3200">
              <a:solidFill>
                <a:srgbClr val="0070C0"/>
              </a:solidFill>
            </a:endParaRPr>
          </a:p>
        </p:txBody>
      </p:sp>
      <p:pic>
        <p:nvPicPr>
          <p:cNvPr id="42" name="그림 41">
            <a:extLst>
              <a:ext uri="{FF2B5EF4-FFF2-40B4-BE49-F238E27FC236}">
                <a16:creationId xmlns:a16="http://schemas.microsoft.com/office/drawing/2014/main" id="{81EAABB4-D476-4247-8CF3-CA708C1FFE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84124">
            <a:off x="2724892" y="3628016"/>
            <a:ext cx="335729" cy="727583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7B770E06-52CE-4103-A8C7-E798473A08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59870">
            <a:off x="3781274" y="4262334"/>
            <a:ext cx="767227" cy="1245863"/>
          </a:xfrm>
          <a:prstGeom prst="rect">
            <a:avLst/>
          </a:prstGeom>
        </p:spPr>
      </p:pic>
      <p:sp>
        <p:nvSpPr>
          <p:cNvPr id="44" name="직사각형 43">
            <a:extLst>
              <a:ext uri="{FF2B5EF4-FFF2-40B4-BE49-F238E27FC236}">
                <a16:creationId xmlns:a16="http://schemas.microsoft.com/office/drawing/2014/main" id="{662935F0-512A-4AFC-A98D-230E52680AF0}"/>
              </a:ext>
            </a:extLst>
          </p:cNvPr>
          <p:cNvSpPr/>
          <p:nvPr/>
        </p:nvSpPr>
        <p:spPr>
          <a:xfrm>
            <a:off x="3881133" y="4759501"/>
            <a:ext cx="13137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b="1">
                <a:latin typeface="Calibri" panose="020F0502020204030204" pitchFamily="34" charset="0"/>
                <a:cs typeface="Calibri" panose="020F0502020204030204" pitchFamily="34" charset="0"/>
              </a:rPr>
              <a:t>Best</a:t>
            </a:r>
            <a:endParaRPr lang="ko-KR" altLang="en-US" sz="3200" b="1"/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20158D41-BBBB-49DB-B8DA-86D3E320BFD6}"/>
              </a:ext>
            </a:extLst>
          </p:cNvPr>
          <p:cNvSpPr/>
          <p:nvPr/>
        </p:nvSpPr>
        <p:spPr>
          <a:xfrm>
            <a:off x="1014340" y="5907383"/>
            <a:ext cx="43978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b="1">
                <a:latin typeface="Calibri" panose="020F0502020204030204" pitchFamily="34" charset="0"/>
                <a:cs typeface="Calibri" panose="020F0502020204030204" pitchFamily="34" charset="0"/>
              </a:rPr>
              <a:t>Heterogenous Users</a:t>
            </a:r>
            <a:endParaRPr lang="ko-KR" altLang="en-US" sz="3200" b="1">
              <a:solidFill>
                <a:srgbClr val="0070C0"/>
              </a:solidFill>
            </a:endParaRPr>
          </a:p>
        </p:txBody>
      </p:sp>
      <p:sp>
        <p:nvSpPr>
          <p:cNvPr id="37" name="화살표: 왼쪽 36">
            <a:extLst>
              <a:ext uri="{FF2B5EF4-FFF2-40B4-BE49-F238E27FC236}">
                <a16:creationId xmlns:a16="http://schemas.microsoft.com/office/drawing/2014/main" id="{773BA4C6-3469-4F1E-B353-3B1A202FAE7E}"/>
              </a:ext>
            </a:extLst>
          </p:cNvPr>
          <p:cNvSpPr/>
          <p:nvPr/>
        </p:nvSpPr>
        <p:spPr>
          <a:xfrm>
            <a:off x="6063496" y="3624999"/>
            <a:ext cx="4692751" cy="875169"/>
          </a:xfrm>
          <a:prstGeom prst="lef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C1D73288-A0E5-404E-92CC-A0BE0AE09A83}"/>
              </a:ext>
            </a:extLst>
          </p:cNvPr>
          <p:cNvSpPr/>
          <p:nvPr/>
        </p:nvSpPr>
        <p:spPr>
          <a:xfrm>
            <a:off x="5804891" y="3523974"/>
            <a:ext cx="249638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3200" b="1">
                <a:latin typeface="Calibri" panose="020F0502020204030204" pitchFamily="34" charset="0"/>
                <a:cs typeface="Calibri" panose="020F0502020204030204" pitchFamily="34" charset="0"/>
              </a:rPr>
              <a:t>Best Channel </a:t>
            </a:r>
          </a:p>
          <a:p>
            <a:pPr algn="ctr"/>
            <a:r>
              <a:rPr lang="en-US" altLang="ko-KR" sz="3200" b="1">
                <a:latin typeface="Calibri" panose="020F0502020204030204" pitchFamily="34" charset="0"/>
                <a:cs typeface="Calibri" panose="020F0502020204030204" pitchFamily="34" charset="0"/>
              </a:rPr>
              <a:t>Quality</a:t>
            </a:r>
          </a:p>
        </p:txBody>
      </p:sp>
      <p:sp>
        <p:nvSpPr>
          <p:cNvPr id="50" name="말풍선: 모서리가 둥근 사각형 49">
            <a:extLst>
              <a:ext uri="{FF2B5EF4-FFF2-40B4-BE49-F238E27FC236}">
                <a16:creationId xmlns:a16="http://schemas.microsoft.com/office/drawing/2014/main" id="{2D7DBF4A-14E3-4088-9CEE-808B5D826A1B}"/>
              </a:ext>
            </a:extLst>
          </p:cNvPr>
          <p:cNvSpPr/>
          <p:nvPr/>
        </p:nvSpPr>
        <p:spPr>
          <a:xfrm>
            <a:off x="5702411" y="2857499"/>
            <a:ext cx="6036465" cy="2755817"/>
          </a:xfrm>
          <a:prstGeom prst="wedgeRoundRectCallout">
            <a:avLst>
              <a:gd name="adj1" fmla="val -64461"/>
              <a:gd name="adj2" fmla="val -20155"/>
              <a:gd name="adj3" fmla="val 1666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내용 개체 틀 2">
            <a:extLst>
              <a:ext uri="{FF2B5EF4-FFF2-40B4-BE49-F238E27FC236}">
                <a16:creationId xmlns:a16="http://schemas.microsoft.com/office/drawing/2014/main" id="{F4E02FAC-580D-488B-B24F-51BC77997AFD}"/>
              </a:ext>
            </a:extLst>
          </p:cNvPr>
          <p:cNvSpPr txBox="1">
            <a:spLocks/>
          </p:cNvSpPr>
          <p:nvPr/>
        </p:nvSpPr>
        <p:spPr>
          <a:xfrm>
            <a:off x="371022" y="1516854"/>
            <a:ext cx="11449957" cy="2661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sz="3200">
                <a:latin typeface="Calibri" panose="020F0502020204030204" pitchFamily="34" charset="0"/>
                <a:cs typeface="Calibri" panose="020F0502020204030204" pitchFamily="34" charset="0"/>
              </a:rPr>
              <a:t>If we cannot find the homogenous users, </a:t>
            </a:r>
          </a:p>
          <a:p>
            <a:pPr marL="0" indent="0" algn="ctr">
              <a:buNone/>
            </a:pPr>
            <a:r>
              <a:rPr lang="en-US" altLang="ko-KR" sz="3200">
                <a:latin typeface="Calibri" panose="020F0502020204030204" pitchFamily="34" charset="0"/>
                <a:cs typeface="Calibri" panose="020F0502020204030204" pitchFamily="34" charset="0"/>
              </a:rPr>
              <a:t>select the best one just like the original scheduler.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ko-KR" sz="3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628E071B-447D-41F6-8A6C-D449EBF22E6B}"/>
              </a:ext>
            </a:extLst>
          </p:cNvPr>
          <p:cNvGrpSpPr>
            <a:grpSpLocks noChangeAspect="1"/>
          </p:cNvGrpSpPr>
          <p:nvPr/>
        </p:nvGrpSpPr>
        <p:grpSpPr>
          <a:xfrm>
            <a:off x="7958193" y="3048978"/>
            <a:ext cx="3533555" cy="2457162"/>
            <a:chOff x="3109009" y="541868"/>
            <a:chExt cx="1555102" cy="1081386"/>
          </a:xfrm>
        </p:grpSpPr>
        <p:sp>
          <p:nvSpPr>
            <p:cNvPr id="47" name="사각형: 둥근 모서리 46">
              <a:extLst>
                <a:ext uri="{FF2B5EF4-FFF2-40B4-BE49-F238E27FC236}">
                  <a16:creationId xmlns:a16="http://schemas.microsoft.com/office/drawing/2014/main" id="{416EB414-EE01-4DFA-BA51-CC0ADAFD59C4}"/>
                </a:ext>
              </a:extLst>
            </p:cNvPr>
            <p:cNvSpPr/>
            <p:nvPr/>
          </p:nvSpPr>
          <p:spPr>
            <a:xfrm>
              <a:off x="3196113" y="1184382"/>
              <a:ext cx="276997" cy="203531"/>
            </a:xfrm>
            <a:prstGeom prst="roundRect">
              <a:avLst/>
            </a:prstGeom>
            <a:solidFill>
              <a:srgbClr val="76717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EDF76C9-0953-44CA-B134-3E49247493EA}"/>
                </a:ext>
              </a:extLst>
            </p:cNvPr>
            <p:cNvSpPr txBox="1"/>
            <p:nvPr/>
          </p:nvSpPr>
          <p:spPr>
            <a:xfrm>
              <a:off x="3109009" y="1191753"/>
              <a:ext cx="446388" cy="2031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rPr>
                <a:t>UE</a:t>
              </a:r>
              <a:r>
                <a:rPr kumimoji="0" lang="en-US" altLang="ko-KR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rPr>
                <a:t>3</a:t>
              </a: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3" name="직사각형 52">
              <a:extLst>
                <a:ext uri="{FF2B5EF4-FFF2-40B4-BE49-F238E27FC236}">
                  <a16:creationId xmlns:a16="http://schemas.microsoft.com/office/drawing/2014/main" id="{3AF1FA42-99F4-4F08-BEF1-EBBFB38D0449}"/>
                </a:ext>
              </a:extLst>
            </p:cNvPr>
            <p:cNvSpPr/>
            <p:nvPr/>
          </p:nvSpPr>
          <p:spPr>
            <a:xfrm>
              <a:off x="3500890" y="541868"/>
              <a:ext cx="365673" cy="1047750"/>
            </a:xfrm>
            <a:prstGeom prst="rect">
              <a:avLst/>
            </a:prstGeom>
            <a:solidFill>
              <a:srgbClr val="34A853">
                <a:alpha val="37000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grpSp>
          <p:nvGrpSpPr>
            <p:cNvPr id="54" name="그룹 53">
              <a:extLst>
                <a:ext uri="{FF2B5EF4-FFF2-40B4-BE49-F238E27FC236}">
                  <a16:creationId xmlns:a16="http://schemas.microsoft.com/office/drawing/2014/main" id="{D601E78C-042C-4310-97F8-5FCEBFF0E241}"/>
                </a:ext>
              </a:extLst>
            </p:cNvPr>
            <p:cNvGrpSpPr/>
            <p:nvPr/>
          </p:nvGrpSpPr>
          <p:grpSpPr>
            <a:xfrm>
              <a:off x="3109010" y="890638"/>
              <a:ext cx="446388" cy="210824"/>
              <a:chOff x="144804" y="726343"/>
              <a:chExt cx="446388" cy="210824"/>
            </a:xfrm>
          </p:grpSpPr>
          <p:sp>
            <p:nvSpPr>
              <p:cNvPr id="79" name="사각형: 둥근 모서리 78">
                <a:extLst>
                  <a:ext uri="{FF2B5EF4-FFF2-40B4-BE49-F238E27FC236}">
                    <a16:creationId xmlns:a16="http://schemas.microsoft.com/office/drawing/2014/main" id="{EF0E389A-B664-45A5-BBCF-F54257A4C697}"/>
                  </a:ext>
                </a:extLst>
              </p:cNvPr>
              <p:cNvSpPr/>
              <p:nvPr/>
            </p:nvSpPr>
            <p:spPr>
              <a:xfrm>
                <a:off x="228560" y="726343"/>
                <a:ext cx="276997" cy="203531"/>
              </a:xfrm>
              <a:prstGeom prst="roundRect">
                <a:avLst/>
              </a:prstGeom>
              <a:solidFill>
                <a:srgbClr val="4285F4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61F6A81D-A54B-491A-9698-15C5FA82ADD1}"/>
                  </a:ext>
                </a:extLst>
              </p:cNvPr>
              <p:cNvSpPr txBox="1"/>
              <p:nvPr/>
            </p:nvSpPr>
            <p:spPr>
              <a:xfrm>
                <a:off x="144804" y="733990"/>
                <a:ext cx="446388" cy="203177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rPr>
                  <a:t>UE</a:t>
                </a:r>
                <a:r>
                  <a:rPr kumimoji="0" lang="en-US" altLang="ko-KR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rPr>
                  <a:t>2</a:t>
                </a:r>
                <a:endParaRPr kumimoji="0" lang="ko-KR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grpSp>
          <p:nvGrpSpPr>
            <p:cNvPr id="55" name="그룹 54">
              <a:extLst>
                <a:ext uri="{FF2B5EF4-FFF2-40B4-BE49-F238E27FC236}">
                  <a16:creationId xmlns:a16="http://schemas.microsoft.com/office/drawing/2014/main" id="{6C24923F-1149-4346-8869-00ADAEE7B263}"/>
                </a:ext>
              </a:extLst>
            </p:cNvPr>
            <p:cNvGrpSpPr/>
            <p:nvPr/>
          </p:nvGrpSpPr>
          <p:grpSpPr>
            <a:xfrm>
              <a:off x="3526191" y="600536"/>
              <a:ext cx="1136650" cy="184150"/>
              <a:chOff x="2241550" y="489588"/>
              <a:chExt cx="1136650" cy="184150"/>
            </a:xfrm>
          </p:grpSpPr>
          <p:cxnSp>
            <p:nvCxnSpPr>
              <p:cNvPr id="76" name="직선 연결선 75">
                <a:extLst>
                  <a:ext uri="{FF2B5EF4-FFF2-40B4-BE49-F238E27FC236}">
                    <a16:creationId xmlns:a16="http://schemas.microsoft.com/office/drawing/2014/main" id="{7232E61F-848F-48D7-8633-61C570D7DDA6}"/>
                  </a:ext>
                </a:extLst>
              </p:cNvPr>
              <p:cNvCxnSpPr/>
              <p:nvPr/>
            </p:nvCxnSpPr>
            <p:spPr>
              <a:xfrm>
                <a:off x="2241550" y="489588"/>
                <a:ext cx="113665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직선 연결선 76">
                <a:extLst>
                  <a:ext uri="{FF2B5EF4-FFF2-40B4-BE49-F238E27FC236}">
                    <a16:creationId xmlns:a16="http://schemas.microsoft.com/office/drawing/2014/main" id="{BB1FE84A-AA46-48E7-8AF8-1422DE5F1DEC}"/>
                  </a:ext>
                </a:extLst>
              </p:cNvPr>
              <p:cNvCxnSpPr/>
              <p:nvPr/>
            </p:nvCxnSpPr>
            <p:spPr>
              <a:xfrm>
                <a:off x="2241550" y="673738"/>
                <a:ext cx="113665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직선 연결선 77">
                <a:extLst>
                  <a:ext uri="{FF2B5EF4-FFF2-40B4-BE49-F238E27FC236}">
                    <a16:creationId xmlns:a16="http://schemas.microsoft.com/office/drawing/2014/main" id="{A185982E-A3EE-45F0-A035-5EC0454BBF52}"/>
                  </a:ext>
                </a:extLst>
              </p:cNvPr>
              <p:cNvCxnSpPr/>
              <p:nvPr/>
            </p:nvCxnSpPr>
            <p:spPr>
              <a:xfrm>
                <a:off x="2241550" y="489588"/>
                <a:ext cx="0" cy="18351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그룹 55">
              <a:extLst>
                <a:ext uri="{FF2B5EF4-FFF2-40B4-BE49-F238E27FC236}">
                  <a16:creationId xmlns:a16="http://schemas.microsoft.com/office/drawing/2014/main" id="{125B4343-D921-4E84-96C0-995CEBC18389}"/>
                </a:ext>
              </a:extLst>
            </p:cNvPr>
            <p:cNvGrpSpPr/>
            <p:nvPr/>
          </p:nvGrpSpPr>
          <p:grpSpPr>
            <a:xfrm>
              <a:off x="3526191" y="897369"/>
              <a:ext cx="1136650" cy="184150"/>
              <a:chOff x="2241550" y="489588"/>
              <a:chExt cx="1136650" cy="184150"/>
            </a:xfrm>
          </p:grpSpPr>
          <p:cxnSp>
            <p:nvCxnSpPr>
              <p:cNvPr id="73" name="직선 연결선 72">
                <a:extLst>
                  <a:ext uri="{FF2B5EF4-FFF2-40B4-BE49-F238E27FC236}">
                    <a16:creationId xmlns:a16="http://schemas.microsoft.com/office/drawing/2014/main" id="{1DB771B2-D5D7-4E66-BB8D-74C8B1722411}"/>
                  </a:ext>
                </a:extLst>
              </p:cNvPr>
              <p:cNvCxnSpPr/>
              <p:nvPr/>
            </p:nvCxnSpPr>
            <p:spPr>
              <a:xfrm>
                <a:off x="2241550" y="489588"/>
                <a:ext cx="113665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직선 연결선 73">
                <a:extLst>
                  <a:ext uri="{FF2B5EF4-FFF2-40B4-BE49-F238E27FC236}">
                    <a16:creationId xmlns:a16="http://schemas.microsoft.com/office/drawing/2014/main" id="{6CD28FBF-58FE-4E44-B690-842D6BF7140F}"/>
                  </a:ext>
                </a:extLst>
              </p:cNvPr>
              <p:cNvCxnSpPr/>
              <p:nvPr/>
            </p:nvCxnSpPr>
            <p:spPr>
              <a:xfrm>
                <a:off x="2241550" y="673738"/>
                <a:ext cx="113665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직선 연결선 74">
                <a:extLst>
                  <a:ext uri="{FF2B5EF4-FFF2-40B4-BE49-F238E27FC236}">
                    <a16:creationId xmlns:a16="http://schemas.microsoft.com/office/drawing/2014/main" id="{59BF2134-7316-4C2A-BBA6-36467C426E03}"/>
                  </a:ext>
                </a:extLst>
              </p:cNvPr>
              <p:cNvCxnSpPr/>
              <p:nvPr/>
            </p:nvCxnSpPr>
            <p:spPr>
              <a:xfrm>
                <a:off x="2241550" y="489588"/>
                <a:ext cx="0" cy="18351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그룹 56">
              <a:extLst>
                <a:ext uri="{FF2B5EF4-FFF2-40B4-BE49-F238E27FC236}">
                  <a16:creationId xmlns:a16="http://schemas.microsoft.com/office/drawing/2014/main" id="{AC4327E9-0CAD-4D9A-A818-779626782DEE}"/>
                </a:ext>
              </a:extLst>
            </p:cNvPr>
            <p:cNvGrpSpPr/>
            <p:nvPr/>
          </p:nvGrpSpPr>
          <p:grpSpPr>
            <a:xfrm>
              <a:off x="3526191" y="1196170"/>
              <a:ext cx="1136650" cy="184150"/>
              <a:chOff x="2241550" y="489588"/>
              <a:chExt cx="1136650" cy="184150"/>
            </a:xfrm>
          </p:grpSpPr>
          <p:cxnSp>
            <p:nvCxnSpPr>
              <p:cNvPr id="70" name="직선 연결선 69">
                <a:extLst>
                  <a:ext uri="{FF2B5EF4-FFF2-40B4-BE49-F238E27FC236}">
                    <a16:creationId xmlns:a16="http://schemas.microsoft.com/office/drawing/2014/main" id="{2580F88F-BB49-49BC-9638-268F42E899F7}"/>
                  </a:ext>
                </a:extLst>
              </p:cNvPr>
              <p:cNvCxnSpPr/>
              <p:nvPr/>
            </p:nvCxnSpPr>
            <p:spPr>
              <a:xfrm>
                <a:off x="2241550" y="489588"/>
                <a:ext cx="113665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직선 연결선 70">
                <a:extLst>
                  <a:ext uri="{FF2B5EF4-FFF2-40B4-BE49-F238E27FC236}">
                    <a16:creationId xmlns:a16="http://schemas.microsoft.com/office/drawing/2014/main" id="{921EB55E-69E2-4859-A249-108A735FD726}"/>
                  </a:ext>
                </a:extLst>
              </p:cNvPr>
              <p:cNvCxnSpPr/>
              <p:nvPr/>
            </p:nvCxnSpPr>
            <p:spPr>
              <a:xfrm>
                <a:off x="2241550" y="673738"/>
                <a:ext cx="113665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직선 연결선 71">
                <a:extLst>
                  <a:ext uri="{FF2B5EF4-FFF2-40B4-BE49-F238E27FC236}">
                    <a16:creationId xmlns:a16="http://schemas.microsoft.com/office/drawing/2014/main" id="{C34C397F-CC16-42BC-90AA-D6DF92ED763F}"/>
                  </a:ext>
                </a:extLst>
              </p:cNvPr>
              <p:cNvCxnSpPr/>
              <p:nvPr/>
            </p:nvCxnSpPr>
            <p:spPr>
              <a:xfrm>
                <a:off x="2241550" y="489588"/>
                <a:ext cx="0" cy="18351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직사각형 57">
              <a:extLst>
                <a:ext uri="{FF2B5EF4-FFF2-40B4-BE49-F238E27FC236}">
                  <a16:creationId xmlns:a16="http://schemas.microsoft.com/office/drawing/2014/main" id="{FB6AA45A-E6C1-4E82-B83A-EE9E2B30E5D6}"/>
                </a:ext>
              </a:extLst>
            </p:cNvPr>
            <p:cNvSpPr/>
            <p:nvPr/>
          </p:nvSpPr>
          <p:spPr>
            <a:xfrm>
              <a:off x="3554603" y="631382"/>
              <a:ext cx="180974" cy="126521"/>
            </a:xfrm>
            <a:prstGeom prst="rect">
              <a:avLst/>
            </a:prstGeom>
            <a:pattFill prst="wdDnDiag">
              <a:fgClr>
                <a:srgbClr val="FBBC05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9" name="직사각형 58">
              <a:extLst>
                <a:ext uri="{FF2B5EF4-FFF2-40B4-BE49-F238E27FC236}">
                  <a16:creationId xmlns:a16="http://schemas.microsoft.com/office/drawing/2014/main" id="{1206321A-559F-4C7A-89F7-7D95B356B858}"/>
                </a:ext>
              </a:extLst>
            </p:cNvPr>
            <p:cNvSpPr/>
            <p:nvPr/>
          </p:nvSpPr>
          <p:spPr>
            <a:xfrm>
              <a:off x="3762841" y="1225037"/>
              <a:ext cx="360000" cy="126521"/>
            </a:xfrm>
            <a:prstGeom prst="rect">
              <a:avLst/>
            </a:prstGeom>
            <a:solidFill>
              <a:srgbClr val="76717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0" name="직사각형 59">
              <a:extLst>
                <a:ext uri="{FF2B5EF4-FFF2-40B4-BE49-F238E27FC236}">
                  <a16:creationId xmlns:a16="http://schemas.microsoft.com/office/drawing/2014/main" id="{5A453D81-72E4-4BC3-9A71-1A115E6294A3}"/>
                </a:ext>
              </a:extLst>
            </p:cNvPr>
            <p:cNvSpPr/>
            <p:nvPr/>
          </p:nvSpPr>
          <p:spPr>
            <a:xfrm>
              <a:off x="3764902" y="629863"/>
              <a:ext cx="540000" cy="126521"/>
            </a:xfrm>
            <a:prstGeom prst="rect">
              <a:avLst/>
            </a:prstGeom>
            <a:solidFill>
              <a:srgbClr val="FBBC05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1" name="직사각형 60">
              <a:extLst>
                <a:ext uri="{FF2B5EF4-FFF2-40B4-BE49-F238E27FC236}">
                  <a16:creationId xmlns:a16="http://schemas.microsoft.com/office/drawing/2014/main" id="{44EA6249-867C-4B25-8854-B55523091C4D}"/>
                </a:ext>
              </a:extLst>
            </p:cNvPr>
            <p:cNvSpPr/>
            <p:nvPr/>
          </p:nvSpPr>
          <p:spPr>
            <a:xfrm>
              <a:off x="3944111" y="926791"/>
              <a:ext cx="720000" cy="126521"/>
            </a:xfrm>
            <a:prstGeom prst="rect">
              <a:avLst/>
            </a:prstGeom>
            <a:solidFill>
              <a:srgbClr val="4285F4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2" name="직사각형 61">
              <a:extLst>
                <a:ext uri="{FF2B5EF4-FFF2-40B4-BE49-F238E27FC236}">
                  <a16:creationId xmlns:a16="http://schemas.microsoft.com/office/drawing/2014/main" id="{C36C5714-D54B-4F77-8CAC-4850AB466074}"/>
                </a:ext>
              </a:extLst>
            </p:cNvPr>
            <p:cNvSpPr/>
            <p:nvPr/>
          </p:nvSpPr>
          <p:spPr>
            <a:xfrm>
              <a:off x="3557777" y="926791"/>
              <a:ext cx="360000" cy="126521"/>
            </a:xfrm>
            <a:prstGeom prst="rect">
              <a:avLst/>
            </a:prstGeom>
            <a:pattFill prst="wdDnDiag">
              <a:fgClr>
                <a:srgbClr val="4285F4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3" name="직사각형 62">
              <a:extLst>
                <a:ext uri="{FF2B5EF4-FFF2-40B4-BE49-F238E27FC236}">
                  <a16:creationId xmlns:a16="http://schemas.microsoft.com/office/drawing/2014/main" id="{F90D39E3-C826-4229-94C9-59622DBA742F}"/>
                </a:ext>
              </a:extLst>
            </p:cNvPr>
            <p:cNvSpPr/>
            <p:nvPr/>
          </p:nvSpPr>
          <p:spPr>
            <a:xfrm>
              <a:off x="3551713" y="1225037"/>
              <a:ext cx="180000" cy="126521"/>
            </a:xfrm>
            <a:prstGeom prst="rect">
              <a:avLst/>
            </a:prstGeom>
            <a:pattFill prst="wdDnDiag">
              <a:fgClr>
                <a:srgbClr val="76717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55FF836F-3E96-4AD5-B537-AB6924026AF1}"/>
                </a:ext>
              </a:extLst>
            </p:cNvPr>
            <p:cNvSpPr txBox="1"/>
            <p:nvPr/>
          </p:nvSpPr>
          <p:spPr>
            <a:xfrm>
              <a:off x="3197041" y="1420077"/>
              <a:ext cx="1136647" cy="2031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rPr>
                <a:t>Short Flows</a:t>
              </a: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grpSp>
          <p:nvGrpSpPr>
            <p:cNvPr id="65" name="그룹 64">
              <a:extLst>
                <a:ext uri="{FF2B5EF4-FFF2-40B4-BE49-F238E27FC236}">
                  <a16:creationId xmlns:a16="http://schemas.microsoft.com/office/drawing/2014/main" id="{BFE36411-A017-46DE-8344-9C40AF23DA2B}"/>
                </a:ext>
              </a:extLst>
            </p:cNvPr>
            <p:cNvGrpSpPr/>
            <p:nvPr/>
          </p:nvGrpSpPr>
          <p:grpSpPr>
            <a:xfrm>
              <a:off x="3115712" y="590556"/>
              <a:ext cx="446388" cy="214633"/>
              <a:chOff x="133184" y="305380"/>
              <a:chExt cx="446388" cy="214633"/>
            </a:xfrm>
          </p:grpSpPr>
          <p:sp>
            <p:nvSpPr>
              <p:cNvPr id="68" name="사각형: 둥근 모서리 67">
                <a:extLst>
                  <a:ext uri="{FF2B5EF4-FFF2-40B4-BE49-F238E27FC236}">
                    <a16:creationId xmlns:a16="http://schemas.microsoft.com/office/drawing/2014/main" id="{CE979EC0-7FCD-4C05-A849-79FA2E23EA17}"/>
                  </a:ext>
                </a:extLst>
              </p:cNvPr>
              <p:cNvSpPr/>
              <p:nvPr/>
            </p:nvSpPr>
            <p:spPr>
              <a:xfrm>
                <a:off x="213688" y="305380"/>
                <a:ext cx="276997" cy="203531"/>
              </a:xfrm>
              <a:prstGeom prst="roundRect">
                <a:avLst/>
              </a:prstGeom>
              <a:solidFill>
                <a:srgbClr val="FBBC05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0F0FA73C-EE8A-48D5-B3D1-83EE436D4DEE}"/>
                  </a:ext>
                </a:extLst>
              </p:cNvPr>
              <p:cNvSpPr txBox="1"/>
              <p:nvPr/>
            </p:nvSpPr>
            <p:spPr>
              <a:xfrm>
                <a:off x="133184" y="316836"/>
                <a:ext cx="446388" cy="203177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rPr>
                  <a:t>UE</a:t>
                </a:r>
                <a:r>
                  <a:rPr kumimoji="0" lang="en-US" altLang="ko-KR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rPr>
                  <a:t>1</a:t>
                </a:r>
                <a:endParaRPr kumimoji="0" lang="ko-KR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cxnSp>
          <p:nvCxnSpPr>
            <p:cNvPr id="66" name="연결선: 구부러짐 65">
              <a:extLst>
                <a:ext uri="{FF2B5EF4-FFF2-40B4-BE49-F238E27FC236}">
                  <a16:creationId xmlns:a16="http://schemas.microsoft.com/office/drawing/2014/main" id="{DB31D51F-0E85-4FCA-9C0C-54095E6CCB45}"/>
                </a:ext>
              </a:extLst>
            </p:cNvPr>
            <p:cNvCxnSpPr>
              <a:cxnSpLocks/>
              <a:stCxn id="58" idx="0"/>
              <a:endCxn id="60" idx="0"/>
            </p:cNvCxnSpPr>
            <p:nvPr/>
          </p:nvCxnSpPr>
          <p:spPr>
            <a:xfrm rot="5400000" flipH="1" flipV="1">
              <a:off x="3839237" y="435717"/>
              <a:ext cx="1519" cy="389812"/>
            </a:xfrm>
            <a:prstGeom prst="curvedConnector3">
              <a:avLst>
                <a:gd name="adj1" fmla="val 7067018"/>
              </a:avLst>
            </a:prstGeom>
            <a:ln w="28575">
              <a:solidFill>
                <a:srgbClr val="FF0000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연결선: 구부러짐 66">
              <a:extLst>
                <a:ext uri="{FF2B5EF4-FFF2-40B4-BE49-F238E27FC236}">
                  <a16:creationId xmlns:a16="http://schemas.microsoft.com/office/drawing/2014/main" id="{E6E9AE15-7EA0-440C-94E1-D817B304FBD3}"/>
                </a:ext>
              </a:extLst>
            </p:cNvPr>
            <p:cNvCxnSpPr>
              <a:cxnSpLocks/>
              <a:stCxn id="62" idx="0"/>
              <a:endCxn id="61" idx="0"/>
            </p:cNvCxnSpPr>
            <p:nvPr/>
          </p:nvCxnSpPr>
          <p:spPr>
            <a:xfrm rot="5400000" flipH="1" flipV="1">
              <a:off x="4020944" y="643624"/>
              <a:ext cx="12700" cy="566334"/>
            </a:xfrm>
            <a:prstGeom prst="curvedConnector3">
              <a:avLst>
                <a:gd name="adj1" fmla="val 833331"/>
              </a:avLst>
            </a:prstGeom>
            <a:ln w="28575">
              <a:solidFill>
                <a:srgbClr val="FF0000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슬라이드 번호 개체 틀 10">
            <a:extLst>
              <a:ext uri="{FF2B5EF4-FFF2-40B4-BE49-F238E27FC236}">
                <a16:creationId xmlns:a16="http://schemas.microsoft.com/office/drawing/2014/main" id="{890F1618-CF4C-4759-9825-DFE391AE9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3671-8DB5-49BB-ADEF-274990B2FF7E}" type="slidenum">
              <a:rPr lang="ko-KR" altLang="en-US" smtClean="0"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71863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EA1A8CB8-15F5-454C-9754-D77A30872C9E}"/>
              </a:ext>
            </a:extLst>
          </p:cNvPr>
          <p:cNvSpPr/>
          <p:nvPr/>
        </p:nvSpPr>
        <p:spPr>
          <a:xfrm>
            <a:off x="2634343" y="2626688"/>
            <a:ext cx="6923314" cy="382757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3259A93F-507D-47BA-A5A6-DE95379F2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Design #2: Inter-user Flow Scheduler</a:t>
            </a:r>
            <a:endParaRPr lang="ko-KR" altLang="en-US"/>
          </a:p>
        </p:txBody>
      </p:sp>
      <p:sp>
        <p:nvSpPr>
          <p:cNvPr id="38" name="내용 개체 틀 2">
            <a:extLst>
              <a:ext uri="{FF2B5EF4-FFF2-40B4-BE49-F238E27FC236}">
                <a16:creationId xmlns:a16="http://schemas.microsoft.com/office/drawing/2014/main" id="{6D71DBEC-E3D9-46D3-802A-2C6417325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045" y="1485900"/>
            <a:ext cx="11801656" cy="4691063"/>
          </a:xfrm>
        </p:spPr>
        <p:txBody>
          <a:bodyPr>
            <a:normAutofit/>
          </a:bodyPr>
          <a:lstStyle/>
          <a:p>
            <a:r>
              <a:rPr lang="en-US" altLang="ko-KR" sz="3200" dirty="0"/>
              <a:t>Instead of strictly selecting the user having the “best”  per Resource Block metric (e.g., Channel Quality), expand the room by |</a:t>
            </a:r>
            <a:r>
              <a:rPr lang="en-US" altLang="ko-KR" sz="3200" dirty="0" err="1"/>
              <a:t>ε</a:t>
            </a:r>
            <a:r>
              <a:rPr lang="en-US" altLang="ko-KR" sz="3200" dirty="0"/>
              <a:t>|.</a:t>
            </a:r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D55919D2-8F2D-4922-8750-490AFDE4D562}"/>
              </a:ext>
            </a:extLst>
          </p:cNvPr>
          <p:cNvSpPr/>
          <p:nvPr/>
        </p:nvSpPr>
        <p:spPr>
          <a:xfrm>
            <a:off x="4862286" y="3192009"/>
            <a:ext cx="4008163" cy="3026836"/>
          </a:xfrm>
          <a:prstGeom prst="ellipse">
            <a:avLst/>
          </a:prstGeom>
          <a:solidFill>
            <a:srgbClr val="79D1A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내용 개체 틀 2">
            <a:extLst>
              <a:ext uri="{FF2B5EF4-FFF2-40B4-BE49-F238E27FC236}">
                <a16:creationId xmlns:a16="http://schemas.microsoft.com/office/drawing/2014/main" id="{6525BB57-A06D-409A-BAC9-660D7A1E32DE}"/>
              </a:ext>
            </a:extLst>
          </p:cNvPr>
          <p:cNvSpPr txBox="1">
            <a:spLocks/>
          </p:cNvSpPr>
          <p:nvPr/>
        </p:nvSpPr>
        <p:spPr>
          <a:xfrm>
            <a:off x="5494053" y="3463710"/>
            <a:ext cx="3392488" cy="595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sz="2400" b="1" i="1">
                <a:latin typeface="Calibri" panose="020F0502020204030204" pitchFamily="34" charset="0"/>
                <a:cs typeface="Calibri" panose="020F0502020204030204" pitchFamily="34" charset="0"/>
              </a:rPr>
              <a:t>Short Flows</a:t>
            </a:r>
            <a:endParaRPr lang="ko-KR" altLang="en-US" sz="2400" b="1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내용 개체 틀 2">
            <a:extLst>
              <a:ext uri="{FF2B5EF4-FFF2-40B4-BE49-F238E27FC236}">
                <a16:creationId xmlns:a16="http://schemas.microsoft.com/office/drawing/2014/main" id="{C731CB86-0F3E-4281-84ED-F75ED5C80551}"/>
              </a:ext>
            </a:extLst>
          </p:cNvPr>
          <p:cNvSpPr txBox="1">
            <a:spLocks/>
          </p:cNvSpPr>
          <p:nvPr/>
        </p:nvSpPr>
        <p:spPr>
          <a:xfrm>
            <a:off x="3005454" y="2807727"/>
            <a:ext cx="2622585" cy="585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sz="3600" b="1" i="1">
                <a:latin typeface="Calibri" panose="020F0502020204030204" pitchFamily="34" charset="0"/>
                <a:cs typeface="Calibri" panose="020F0502020204030204" pitchFamily="34" charset="0"/>
              </a:rPr>
              <a:t>Active Users</a:t>
            </a:r>
            <a:endParaRPr lang="ko-KR" altLang="en-US" sz="3600" b="1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7A7CE479-6B9B-4B16-9C09-8ADA12AC9EB3}"/>
              </a:ext>
            </a:extLst>
          </p:cNvPr>
          <p:cNvSpPr/>
          <p:nvPr/>
        </p:nvSpPr>
        <p:spPr>
          <a:xfrm>
            <a:off x="6502616" y="4214532"/>
            <a:ext cx="1170664" cy="1026284"/>
          </a:xfrm>
          <a:prstGeom prst="ellipse">
            <a:avLst/>
          </a:prstGeom>
          <a:solidFill>
            <a:srgbClr val="00B050">
              <a:alpha val="5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282168F2-09F0-4918-B531-A6A236BB08A8}"/>
              </a:ext>
            </a:extLst>
          </p:cNvPr>
          <p:cNvSpPr/>
          <p:nvPr/>
        </p:nvSpPr>
        <p:spPr>
          <a:xfrm>
            <a:off x="4615183" y="4247142"/>
            <a:ext cx="1133465" cy="993673"/>
          </a:xfrm>
          <a:prstGeom prst="ellipse">
            <a:avLst/>
          </a:prstGeom>
          <a:solidFill>
            <a:schemeClr val="bg1">
              <a:lumMod val="50000"/>
              <a:alpha val="5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내용 개체 틀 2">
            <a:extLst>
              <a:ext uri="{FF2B5EF4-FFF2-40B4-BE49-F238E27FC236}">
                <a16:creationId xmlns:a16="http://schemas.microsoft.com/office/drawing/2014/main" id="{E05E6620-1FB6-4A51-BA72-66A538431562}"/>
              </a:ext>
            </a:extLst>
          </p:cNvPr>
          <p:cNvSpPr txBox="1">
            <a:spLocks/>
          </p:cNvSpPr>
          <p:nvPr/>
        </p:nvSpPr>
        <p:spPr>
          <a:xfrm>
            <a:off x="2744508" y="3535943"/>
            <a:ext cx="2375201" cy="885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sz="2400" b="1" i="1">
                <a:latin typeface="Calibri" panose="020F0502020204030204" pitchFamily="34" charset="0"/>
                <a:cs typeface="Calibri" panose="020F0502020204030204" pitchFamily="34" charset="0"/>
              </a:rPr>
              <a:t>Excellent Channel Quality</a:t>
            </a:r>
            <a:endParaRPr lang="ko-KR" altLang="en-US" sz="2400" b="1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FDBF4091-49E3-433C-96F3-EFC2EF794F7C}"/>
              </a:ext>
            </a:extLst>
          </p:cNvPr>
          <p:cNvSpPr/>
          <p:nvPr/>
        </p:nvSpPr>
        <p:spPr>
          <a:xfrm>
            <a:off x="4045174" y="3463710"/>
            <a:ext cx="2605256" cy="2283947"/>
          </a:xfrm>
          <a:prstGeom prst="ellipse">
            <a:avLst/>
          </a:prstGeom>
          <a:solidFill>
            <a:schemeClr val="bg1">
              <a:lumMod val="50000"/>
              <a:alpha val="5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자유형: 도형 14">
            <a:extLst>
              <a:ext uri="{FF2B5EF4-FFF2-40B4-BE49-F238E27FC236}">
                <a16:creationId xmlns:a16="http://schemas.microsoft.com/office/drawing/2014/main" id="{E71BDAAD-42DF-4D2F-AD14-64C7ED3AF238}"/>
              </a:ext>
            </a:extLst>
          </p:cNvPr>
          <p:cNvSpPr/>
          <p:nvPr/>
        </p:nvSpPr>
        <p:spPr>
          <a:xfrm>
            <a:off x="4870332" y="3482456"/>
            <a:ext cx="1788144" cy="2246453"/>
          </a:xfrm>
          <a:custGeom>
            <a:avLst/>
            <a:gdLst>
              <a:gd name="connsiteX0" fmla="*/ 798800 w 1788144"/>
              <a:gd name="connsiteY0" fmla="*/ 0 h 2246453"/>
              <a:gd name="connsiteX1" fmla="*/ 872878 w 1788144"/>
              <a:gd name="connsiteY1" fmla="*/ 16698 h 2246453"/>
              <a:gd name="connsiteX2" fmla="*/ 1788144 w 1788144"/>
              <a:gd name="connsiteY2" fmla="*/ 1107331 h 2246453"/>
              <a:gd name="connsiteX3" fmla="*/ 618702 w 1788144"/>
              <a:gd name="connsiteY3" fmla="*/ 2243409 h 2246453"/>
              <a:gd name="connsiteX4" fmla="*/ 549950 w 1788144"/>
              <a:gd name="connsiteY4" fmla="*/ 2246453 h 2246453"/>
              <a:gd name="connsiteX5" fmla="*/ 457635 w 1788144"/>
              <a:gd name="connsiteY5" fmla="*/ 2169749 h 2246453"/>
              <a:gd name="connsiteX6" fmla="*/ 0 w 1788144"/>
              <a:gd name="connsiteY6" fmla="*/ 1207074 h 2246453"/>
              <a:gd name="connsiteX7" fmla="*/ 729300 w 1788144"/>
              <a:gd name="connsiteY7" fmla="*/ 39247 h 224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8144" h="2246453">
                <a:moveTo>
                  <a:pt x="798800" y="0"/>
                </a:moveTo>
                <a:lnTo>
                  <a:pt x="872878" y="16698"/>
                </a:lnTo>
                <a:cubicBezTo>
                  <a:pt x="1403137" y="161285"/>
                  <a:pt x="1788144" y="594892"/>
                  <a:pt x="1788144" y="1107331"/>
                </a:cubicBezTo>
                <a:cubicBezTo>
                  <a:pt x="1788144" y="1698608"/>
                  <a:pt x="1275561" y="2184929"/>
                  <a:pt x="618702" y="2243409"/>
                </a:cubicBezTo>
                <a:lnTo>
                  <a:pt x="549950" y="2246453"/>
                </a:lnTo>
                <a:lnTo>
                  <a:pt x="457635" y="2169749"/>
                </a:lnTo>
                <a:cubicBezTo>
                  <a:pt x="171741" y="1908141"/>
                  <a:pt x="0" y="1572753"/>
                  <a:pt x="0" y="1207074"/>
                </a:cubicBezTo>
                <a:cubicBezTo>
                  <a:pt x="0" y="736915"/>
                  <a:pt x="283898" y="316830"/>
                  <a:pt x="729300" y="39247"/>
                </a:cubicBezTo>
                <a:close/>
              </a:path>
            </a:pathLst>
          </a:custGeom>
          <a:solidFill>
            <a:srgbClr val="FBBC05">
              <a:alpha val="50000"/>
            </a:srgbClr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CA04FFF2-D43E-477E-BC63-96ED79005E3E}"/>
              </a:ext>
            </a:extLst>
          </p:cNvPr>
          <p:cNvSpPr/>
          <p:nvPr/>
        </p:nvSpPr>
        <p:spPr>
          <a:xfrm>
            <a:off x="3203127" y="5025072"/>
            <a:ext cx="23920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b="1" i="1">
                <a:latin typeface="Calibri" panose="020F0502020204030204" pitchFamily="34" charset="0"/>
                <a:cs typeface="Calibri" panose="020F0502020204030204" pitchFamily="34" charset="0"/>
              </a:rPr>
              <a:t>Best Channel</a:t>
            </a:r>
            <a:endParaRPr lang="ko-KR" altLang="en-US" sz="320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DF616F44-7C3C-48FC-91AF-1C6AB9AEE7F7}"/>
              </a:ext>
            </a:extLst>
          </p:cNvPr>
          <p:cNvCxnSpPr>
            <a:cxnSpLocks/>
          </p:cNvCxnSpPr>
          <p:nvPr/>
        </p:nvCxnSpPr>
        <p:spPr>
          <a:xfrm flipV="1">
            <a:off x="7104350" y="4605682"/>
            <a:ext cx="308094" cy="121993"/>
          </a:xfrm>
          <a:prstGeom prst="line">
            <a:avLst/>
          </a:prstGeom>
          <a:ln w="38100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>
            <a:extLst>
              <a:ext uri="{FF2B5EF4-FFF2-40B4-BE49-F238E27FC236}">
                <a16:creationId xmlns:a16="http://schemas.microsoft.com/office/drawing/2014/main" id="{5A695061-6729-4D59-82FF-72F3433A2173}"/>
              </a:ext>
            </a:extLst>
          </p:cNvPr>
          <p:cNvCxnSpPr>
            <a:cxnSpLocks/>
          </p:cNvCxnSpPr>
          <p:nvPr/>
        </p:nvCxnSpPr>
        <p:spPr>
          <a:xfrm flipH="1">
            <a:off x="4607137" y="4811194"/>
            <a:ext cx="441701" cy="296716"/>
          </a:xfrm>
          <a:prstGeom prst="line">
            <a:avLst/>
          </a:prstGeom>
          <a:ln w="38100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68FBFAB5-E1BF-43F1-9ABA-13272B65E850}"/>
              </a:ext>
            </a:extLst>
          </p:cNvPr>
          <p:cNvSpPr/>
          <p:nvPr/>
        </p:nvSpPr>
        <p:spPr>
          <a:xfrm>
            <a:off x="7370884" y="4340166"/>
            <a:ext cx="2497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3200" b="1" i="1">
                <a:latin typeface="Calibri" panose="020F0502020204030204" pitchFamily="34" charset="0"/>
                <a:cs typeface="Calibri" panose="020F0502020204030204" pitchFamily="34" charset="0"/>
              </a:rPr>
              <a:t>Shortest Flow</a:t>
            </a:r>
            <a:endParaRPr lang="ko-KR" altLang="en-US" sz="3200" b="1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자유형: 도형 18">
            <a:extLst>
              <a:ext uri="{FF2B5EF4-FFF2-40B4-BE49-F238E27FC236}">
                <a16:creationId xmlns:a16="http://schemas.microsoft.com/office/drawing/2014/main" id="{938E7156-DBB0-4347-B49F-C27D82FF057F}"/>
              </a:ext>
            </a:extLst>
          </p:cNvPr>
          <p:cNvSpPr/>
          <p:nvPr/>
        </p:nvSpPr>
        <p:spPr>
          <a:xfrm>
            <a:off x="4878802" y="4258245"/>
            <a:ext cx="886363" cy="993674"/>
          </a:xfrm>
          <a:custGeom>
            <a:avLst/>
            <a:gdLst>
              <a:gd name="connsiteX0" fmla="*/ 319630 w 886363"/>
              <a:gd name="connsiteY0" fmla="*/ 0 h 993674"/>
              <a:gd name="connsiteX1" fmla="*/ 886363 w 886363"/>
              <a:gd name="connsiteY1" fmla="*/ 496837 h 993674"/>
              <a:gd name="connsiteX2" fmla="*/ 319630 w 886363"/>
              <a:gd name="connsiteY2" fmla="*/ 993674 h 993674"/>
              <a:gd name="connsiteX3" fmla="*/ 205414 w 886363"/>
              <a:gd name="connsiteY3" fmla="*/ 983580 h 993674"/>
              <a:gd name="connsiteX4" fmla="*/ 114593 w 886363"/>
              <a:gd name="connsiteY4" fmla="*/ 958865 h 993674"/>
              <a:gd name="connsiteX5" fmla="*/ 90100 w 886363"/>
              <a:gd name="connsiteY5" fmla="*/ 908330 h 993674"/>
              <a:gd name="connsiteX6" fmla="*/ 0 w 886363"/>
              <a:gd name="connsiteY6" fmla="*/ 458285 h 993674"/>
              <a:gd name="connsiteX7" fmla="*/ 40716 w 886363"/>
              <a:gd name="connsiteY7" fmla="*/ 153279 h 993674"/>
              <a:gd name="connsiteX8" fmla="*/ 75857 w 886363"/>
              <a:gd name="connsiteY8" fmla="*/ 50072 h 993674"/>
              <a:gd name="connsiteX9" fmla="*/ 99032 w 886363"/>
              <a:gd name="connsiteY9" fmla="*/ 39044 h 993674"/>
              <a:gd name="connsiteX10" fmla="*/ 319630 w 886363"/>
              <a:gd name="connsiteY10" fmla="*/ 0 h 99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86363" h="993674">
                <a:moveTo>
                  <a:pt x="319630" y="0"/>
                </a:moveTo>
                <a:cubicBezTo>
                  <a:pt x="632628" y="0"/>
                  <a:pt x="886363" y="222442"/>
                  <a:pt x="886363" y="496837"/>
                </a:cubicBezTo>
                <a:cubicBezTo>
                  <a:pt x="886363" y="771232"/>
                  <a:pt x="632628" y="993674"/>
                  <a:pt x="319630" y="993674"/>
                </a:cubicBezTo>
                <a:cubicBezTo>
                  <a:pt x="280506" y="993674"/>
                  <a:pt x="242307" y="990199"/>
                  <a:pt x="205414" y="983580"/>
                </a:cubicBezTo>
                <a:lnTo>
                  <a:pt x="114593" y="958865"/>
                </a:lnTo>
                <a:lnTo>
                  <a:pt x="90100" y="908330"/>
                </a:lnTo>
                <a:cubicBezTo>
                  <a:pt x="31545" y="766161"/>
                  <a:pt x="0" y="615005"/>
                  <a:pt x="0" y="458285"/>
                </a:cubicBezTo>
                <a:cubicBezTo>
                  <a:pt x="0" y="353806"/>
                  <a:pt x="14020" y="251799"/>
                  <a:pt x="40716" y="153279"/>
                </a:cubicBezTo>
                <a:lnTo>
                  <a:pt x="75857" y="50072"/>
                </a:lnTo>
                <a:lnTo>
                  <a:pt x="99032" y="39044"/>
                </a:lnTo>
                <a:cubicBezTo>
                  <a:pt x="166835" y="13903"/>
                  <a:pt x="241381" y="0"/>
                  <a:pt x="319630" y="0"/>
                </a:cubicBezTo>
                <a:close/>
              </a:path>
            </a:pathLst>
          </a:custGeom>
          <a:solidFill>
            <a:srgbClr val="FBBC05">
              <a:alpha val="50000"/>
            </a:srgb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" name="슬라이드 번호 개체 틀 16">
            <a:extLst>
              <a:ext uri="{FF2B5EF4-FFF2-40B4-BE49-F238E27FC236}">
                <a16:creationId xmlns:a16="http://schemas.microsoft.com/office/drawing/2014/main" id="{357D01A7-EFA1-44EE-91C1-1BB01B306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3671-8DB5-49BB-ADEF-274990B2FF7E}" type="slidenum">
              <a:rPr lang="ko-KR" altLang="en-US" smtClean="0"/>
              <a:t>33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3B9D75-1E8C-4B4D-DBF8-62C216F10D98}"/>
              </a:ext>
            </a:extLst>
          </p:cNvPr>
          <p:cNvSpPr txBox="1"/>
          <p:nvPr/>
        </p:nvSpPr>
        <p:spPr>
          <a:xfrm>
            <a:off x="5660569" y="3974015"/>
            <a:ext cx="9771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3600" dirty="0"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en-US" altLang="ko-KR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n-US" altLang="ko-KR" sz="3600" dirty="0"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endParaRPr lang="ko-Kore-KR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BE88706B-3D56-CD43-49E2-4A1E77EBA29E}"/>
              </a:ext>
            </a:extLst>
          </p:cNvPr>
          <p:cNvCxnSpPr/>
          <p:nvPr/>
        </p:nvCxnSpPr>
        <p:spPr>
          <a:xfrm flipV="1">
            <a:off x="5494053" y="3831431"/>
            <a:ext cx="467703" cy="46685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330A03F0-6405-6408-6D56-EF10AD864CE8}"/>
              </a:ext>
            </a:extLst>
          </p:cNvPr>
          <p:cNvCxnSpPr>
            <a:cxnSpLocks/>
          </p:cNvCxnSpPr>
          <p:nvPr/>
        </p:nvCxnSpPr>
        <p:spPr>
          <a:xfrm flipV="1">
            <a:off x="5766977" y="4540476"/>
            <a:ext cx="796901" cy="82205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41D023E0-51EE-E342-D3E9-E64ACFCEE6F5}"/>
              </a:ext>
            </a:extLst>
          </p:cNvPr>
          <p:cNvCxnSpPr>
            <a:cxnSpLocks/>
          </p:cNvCxnSpPr>
          <p:nvPr/>
        </p:nvCxnSpPr>
        <p:spPr>
          <a:xfrm>
            <a:off x="5689385" y="5049652"/>
            <a:ext cx="553940" cy="35466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3903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직사각형 47">
            <a:extLst>
              <a:ext uri="{FF2B5EF4-FFF2-40B4-BE49-F238E27FC236}">
                <a16:creationId xmlns:a16="http://schemas.microsoft.com/office/drawing/2014/main" id="{70C37C8A-CC3A-4B0D-B64E-6A10437F84CA}"/>
              </a:ext>
            </a:extLst>
          </p:cNvPr>
          <p:cNvSpPr/>
          <p:nvPr/>
        </p:nvSpPr>
        <p:spPr>
          <a:xfrm>
            <a:off x="3076861" y="2123367"/>
            <a:ext cx="3571057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FAF4839D-12B7-45B3-BC5E-3DA19A2C604D}"/>
              </a:ext>
            </a:extLst>
          </p:cNvPr>
          <p:cNvSpPr/>
          <p:nvPr/>
        </p:nvSpPr>
        <p:spPr>
          <a:xfrm>
            <a:off x="3076861" y="5668275"/>
            <a:ext cx="3571057" cy="88210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47CD4CF6-2632-46BF-85EA-188706EE21ED}"/>
              </a:ext>
            </a:extLst>
          </p:cNvPr>
          <p:cNvSpPr/>
          <p:nvPr/>
        </p:nvSpPr>
        <p:spPr>
          <a:xfrm>
            <a:off x="3076862" y="3077475"/>
            <a:ext cx="3571057" cy="2590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944C62DE-1F6C-44AE-B12D-5F2198F11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Integrating OutRAN into xNodeB</a:t>
            </a:r>
            <a:endParaRPr lang="ko-KR" altLang="en-US"/>
          </a:p>
        </p:txBody>
      </p: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35DE9CAB-B228-4953-A3EF-48E7348F9E8A}"/>
              </a:ext>
            </a:extLst>
          </p:cNvPr>
          <p:cNvSpPr/>
          <p:nvPr/>
        </p:nvSpPr>
        <p:spPr>
          <a:xfrm>
            <a:off x="-711200" y="1405268"/>
            <a:ext cx="1361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>
                <a:latin typeface="Calibri" panose="020F0502020204030204" pitchFamily="34" charset="0"/>
                <a:cs typeface="Calibri" panose="020F0502020204030204" pitchFamily="34" charset="0"/>
              </a:rPr>
              <a:t>OutRAN also considers unique design aspects in xNodeB.</a:t>
            </a:r>
            <a:endParaRPr lang="ko-KR" altLang="en-US" sz="3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직사각형 77">
            <a:extLst>
              <a:ext uri="{FF2B5EF4-FFF2-40B4-BE49-F238E27FC236}">
                <a16:creationId xmlns:a16="http://schemas.microsoft.com/office/drawing/2014/main" id="{4FA2FC53-246B-476E-8366-7642684211A9}"/>
              </a:ext>
            </a:extLst>
          </p:cNvPr>
          <p:cNvSpPr/>
          <p:nvPr/>
        </p:nvSpPr>
        <p:spPr>
          <a:xfrm>
            <a:off x="3073826" y="5841062"/>
            <a:ext cx="12787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600" b="1">
                <a:latin typeface="Calibri" panose="020F0502020204030204" pitchFamily="34" charset="0"/>
                <a:cs typeface="Calibri" panose="020F0502020204030204" pitchFamily="34" charset="0"/>
              </a:rPr>
              <a:t>L1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4C16B5C0-A034-4AD5-9020-920D0164D9DB}"/>
              </a:ext>
            </a:extLst>
          </p:cNvPr>
          <p:cNvSpPr/>
          <p:nvPr/>
        </p:nvSpPr>
        <p:spPr>
          <a:xfrm>
            <a:off x="4388660" y="5767962"/>
            <a:ext cx="1583803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</a:t>
            </a:r>
            <a:endParaRPr lang="ko-KR" altLang="en-US" sz="3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DDF5F372-7634-4FF5-9E3D-1927C2310FDD}"/>
              </a:ext>
            </a:extLst>
          </p:cNvPr>
          <p:cNvSpPr/>
          <p:nvPr/>
        </p:nvSpPr>
        <p:spPr>
          <a:xfrm>
            <a:off x="4388660" y="4910712"/>
            <a:ext cx="1583803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MAC</a:t>
            </a:r>
            <a:endParaRPr lang="ko-KR" altLang="en-US" sz="3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BE5E0EFD-7CA4-4574-9DA0-70485B2CA326}"/>
              </a:ext>
            </a:extLst>
          </p:cNvPr>
          <p:cNvSpPr/>
          <p:nvPr/>
        </p:nvSpPr>
        <p:spPr>
          <a:xfrm>
            <a:off x="4388660" y="4053462"/>
            <a:ext cx="1583803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RLC</a:t>
            </a:r>
            <a:endParaRPr lang="ko-KR" altLang="en-US" sz="3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3F3BDD2D-7C4D-4D98-9856-66ECAD680F37}"/>
              </a:ext>
            </a:extLst>
          </p:cNvPr>
          <p:cNvSpPr/>
          <p:nvPr/>
        </p:nvSpPr>
        <p:spPr>
          <a:xfrm>
            <a:off x="4388660" y="3196212"/>
            <a:ext cx="1583803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PDCP</a:t>
            </a:r>
            <a:endParaRPr lang="ko-KR" altLang="en-US" sz="3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0916A421-B3FF-47AA-991B-373C71E69FCC}"/>
              </a:ext>
            </a:extLst>
          </p:cNvPr>
          <p:cNvSpPr/>
          <p:nvPr/>
        </p:nvSpPr>
        <p:spPr>
          <a:xfrm>
            <a:off x="4388660" y="2318106"/>
            <a:ext cx="1583803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</a:t>
            </a:r>
            <a:endParaRPr lang="ko-KR" altLang="en-US" sz="3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E95E7B66-C666-4EF8-8E98-52F907DCF530}"/>
              </a:ext>
            </a:extLst>
          </p:cNvPr>
          <p:cNvSpPr/>
          <p:nvPr/>
        </p:nvSpPr>
        <p:spPr>
          <a:xfrm>
            <a:off x="214731" y="4298820"/>
            <a:ext cx="26871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800" b="1" i="1">
                <a:latin typeface="Calibri" panose="020F0502020204030204" pitchFamily="34" charset="0"/>
                <a:cs typeface="Calibri" panose="020F0502020204030204" pitchFamily="34" charset="0"/>
              </a:rPr>
              <a:t>xNodeB Radio Protocol Stack</a:t>
            </a: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D6C68A53-9311-4314-83DC-9BD62F41354D}"/>
              </a:ext>
            </a:extLst>
          </p:cNvPr>
          <p:cNvSpPr/>
          <p:nvPr/>
        </p:nvSpPr>
        <p:spPr>
          <a:xfrm>
            <a:off x="7462869" y="3936844"/>
            <a:ext cx="4469590" cy="1091966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800" dirty="0">
                <a:latin typeface="Calibri" panose="020F0502020204030204" pitchFamily="34" charset="0"/>
                <a:cs typeface="Calibri" panose="020F0502020204030204" pitchFamily="34" charset="0"/>
              </a:rPr>
              <a:t>Segmentation &amp; reassembly </a:t>
            </a:r>
          </a:p>
          <a:p>
            <a:pPr>
              <a:lnSpc>
                <a:spcPct val="120000"/>
              </a:lnSpc>
            </a:pPr>
            <a:r>
              <a:rPr lang="en-US" altLang="ko-KR" sz="2800" dirty="0">
                <a:latin typeface="Calibri" panose="020F0502020204030204" pitchFamily="34" charset="0"/>
                <a:cs typeface="Calibri" panose="020F0502020204030204" pitchFamily="34" charset="0"/>
              </a:rPr>
              <a:t>Retransmission</a:t>
            </a:r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CC0979B4-A107-4508-A3ED-7B2DC3DAFC15}"/>
              </a:ext>
            </a:extLst>
          </p:cNvPr>
          <p:cNvSpPr/>
          <p:nvPr/>
        </p:nvSpPr>
        <p:spPr>
          <a:xfrm>
            <a:off x="2992150" y="4049709"/>
            <a:ext cx="12787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600" b="1">
                <a:latin typeface="Calibri" panose="020F0502020204030204" pitchFamily="34" charset="0"/>
                <a:cs typeface="Calibri" panose="020F0502020204030204" pitchFamily="34" charset="0"/>
              </a:rPr>
              <a:t>L2</a:t>
            </a:r>
          </a:p>
        </p:txBody>
      </p: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1310B7BF-1119-4984-B54E-EDCBAB4604B5}"/>
              </a:ext>
            </a:extLst>
          </p:cNvPr>
          <p:cNvSpPr/>
          <p:nvPr/>
        </p:nvSpPr>
        <p:spPr>
          <a:xfrm>
            <a:off x="2992150" y="2317496"/>
            <a:ext cx="12787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600" b="1">
                <a:latin typeface="Calibri" panose="020F0502020204030204" pitchFamily="34" charset="0"/>
                <a:cs typeface="Calibri" panose="020F0502020204030204" pitchFamily="34" charset="0"/>
              </a:rPr>
              <a:t>L3</a:t>
            </a:r>
          </a:p>
        </p:txBody>
      </p:sp>
      <p:sp>
        <p:nvSpPr>
          <p:cNvPr id="59" name="직사각형 58">
            <a:extLst>
              <a:ext uri="{FF2B5EF4-FFF2-40B4-BE49-F238E27FC236}">
                <a16:creationId xmlns:a16="http://schemas.microsoft.com/office/drawing/2014/main" id="{83B8FA72-2FA0-4B1B-95CC-7E394DB6BF21}"/>
              </a:ext>
            </a:extLst>
          </p:cNvPr>
          <p:cNvSpPr/>
          <p:nvPr/>
        </p:nvSpPr>
        <p:spPr>
          <a:xfrm>
            <a:off x="7393986" y="2201945"/>
            <a:ext cx="3898090" cy="1609030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800">
                <a:latin typeface="Calibri" panose="020F0502020204030204" pitchFamily="34" charset="0"/>
                <a:cs typeface="Calibri" panose="020F0502020204030204" pitchFamily="34" charset="0"/>
              </a:rPr>
              <a:t> Header compression </a:t>
            </a:r>
          </a:p>
          <a:p>
            <a:pPr>
              <a:lnSpc>
                <a:spcPct val="120000"/>
              </a:lnSpc>
            </a:pPr>
            <a:r>
              <a:rPr lang="en-US" altLang="ko-KR" sz="2800">
                <a:latin typeface="Calibri" panose="020F0502020204030204" pitchFamily="34" charset="0"/>
                <a:cs typeface="Calibri" panose="020F0502020204030204" pitchFamily="34" charset="0"/>
              </a:rPr>
              <a:t> Sequence numbering </a:t>
            </a:r>
          </a:p>
          <a:p>
            <a:pPr>
              <a:lnSpc>
                <a:spcPct val="120000"/>
              </a:lnSpc>
            </a:pPr>
            <a:r>
              <a:rPr lang="en-US" altLang="ko-KR" sz="2800">
                <a:latin typeface="Calibri" panose="020F0502020204030204" pitchFamily="34" charset="0"/>
                <a:cs typeface="Calibri" panose="020F0502020204030204" pitchFamily="34" charset="0"/>
              </a:rPr>
              <a:t> Cipherying </a:t>
            </a:r>
          </a:p>
        </p:txBody>
      </p:sp>
      <p:cxnSp>
        <p:nvCxnSpPr>
          <p:cNvPr id="44" name="직선 연결선 43">
            <a:extLst>
              <a:ext uri="{FF2B5EF4-FFF2-40B4-BE49-F238E27FC236}">
                <a16:creationId xmlns:a16="http://schemas.microsoft.com/office/drawing/2014/main" id="{0C0E1D93-D934-4847-BA73-29547A03704E}"/>
              </a:ext>
            </a:extLst>
          </p:cNvPr>
          <p:cNvCxnSpPr>
            <a:cxnSpLocks/>
            <a:endCxn id="21" idx="3"/>
          </p:cNvCxnSpPr>
          <p:nvPr/>
        </p:nvCxnSpPr>
        <p:spPr>
          <a:xfrm flipH="1">
            <a:off x="5972463" y="3062514"/>
            <a:ext cx="1037937" cy="456864"/>
          </a:xfrm>
          <a:prstGeom prst="line">
            <a:avLst/>
          </a:prstGeom>
          <a:ln w="38100">
            <a:solidFill>
              <a:schemeClr val="tx1"/>
            </a:solidFill>
            <a:headEnd type="stealth" w="lg" len="me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직선 연결선 60">
            <a:extLst>
              <a:ext uri="{FF2B5EF4-FFF2-40B4-BE49-F238E27FC236}">
                <a16:creationId xmlns:a16="http://schemas.microsoft.com/office/drawing/2014/main" id="{8A82A758-5A8E-4A33-A161-4FDE62295836}"/>
              </a:ext>
            </a:extLst>
          </p:cNvPr>
          <p:cNvCxnSpPr>
            <a:cxnSpLocks/>
            <a:endCxn id="20" idx="3"/>
          </p:cNvCxnSpPr>
          <p:nvPr/>
        </p:nvCxnSpPr>
        <p:spPr>
          <a:xfrm flipH="1" flipV="1">
            <a:off x="5972463" y="4376628"/>
            <a:ext cx="1103280" cy="106199"/>
          </a:xfrm>
          <a:prstGeom prst="line">
            <a:avLst/>
          </a:prstGeom>
          <a:ln w="38100">
            <a:solidFill>
              <a:schemeClr val="tx1"/>
            </a:solidFill>
            <a:headEnd type="stealth" w="lg" len="me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직선 연결선 65">
            <a:extLst>
              <a:ext uri="{FF2B5EF4-FFF2-40B4-BE49-F238E27FC236}">
                <a16:creationId xmlns:a16="http://schemas.microsoft.com/office/drawing/2014/main" id="{B78E636D-FDF4-45F0-B177-1392171B3343}"/>
              </a:ext>
            </a:extLst>
          </p:cNvPr>
          <p:cNvCxnSpPr>
            <a:cxnSpLocks/>
            <a:endCxn id="19" idx="3"/>
          </p:cNvCxnSpPr>
          <p:nvPr/>
        </p:nvCxnSpPr>
        <p:spPr>
          <a:xfrm flipH="1" flipV="1">
            <a:off x="5972463" y="5233878"/>
            <a:ext cx="1037937" cy="662772"/>
          </a:xfrm>
          <a:prstGeom prst="line">
            <a:avLst/>
          </a:prstGeom>
          <a:ln w="38100">
            <a:solidFill>
              <a:schemeClr val="tx1"/>
            </a:solidFill>
            <a:headEnd type="stealth" w="lg" len="me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직사각형 69">
            <a:extLst>
              <a:ext uri="{FF2B5EF4-FFF2-40B4-BE49-F238E27FC236}">
                <a16:creationId xmlns:a16="http://schemas.microsoft.com/office/drawing/2014/main" id="{74BE4B05-13D6-4249-AFF1-EB93447FB96F}"/>
              </a:ext>
            </a:extLst>
          </p:cNvPr>
          <p:cNvSpPr/>
          <p:nvPr/>
        </p:nvSpPr>
        <p:spPr>
          <a:xfrm>
            <a:off x="7462869" y="5350667"/>
            <a:ext cx="3059889" cy="1091966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800" dirty="0">
                <a:latin typeface="Calibri" panose="020F0502020204030204" pitchFamily="34" charset="0"/>
                <a:cs typeface="Calibri" panose="020F0502020204030204" pitchFamily="34" charset="0"/>
              </a:rPr>
              <a:t>Scheduling</a:t>
            </a:r>
          </a:p>
          <a:p>
            <a:pPr>
              <a:lnSpc>
                <a:spcPct val="120000"/>
              </a:lnSpc>
            </a:pPr>
            <a:r>
              <a:rPr lang="en-US" altLang="ko-KR" sz="2800" dirty="0">
                <a:latin typeface="Calibri" panose="020F0502020204030204" pitchFamily="34" charset="0"/>
                <a:cs typeface="Calibri" panose="020F0502020204030204" pitchFamily="34" charset="0"/>
              </a:rPr>
              <a:t>Retransmission</a:t>
            </a:r>
          </a:p>
        </p:txBody>
      </p:sp>
      <p:sp>
        <p:nvSpPr>
          <p:cNvPr id="74" name="왼쪽 대괄호 73">
            <a:extLst>
              <a:ext uri="{FF2B5EF4-FFF2-40B4-BE49-F238E27FC236}">
                <a16:creationId xmlns:a16="http://schemas.microsoft.com/office/drawing/2014/main" id="{23AAD09D-BBB7-4371-97D6-22F06D1B6ACB}"/>
              </a:ext>
            </a:extLst>
          </p:cNvPr>
          <p:cNvSpPr/>
          <p:nvPr/>
        </p:nvSpPr>
        <p:spPr>
          <a:xfrm>
            <a:off x="2784773" y="3196212"/>
            <a:ext cx="207377" cy="3291181"/>
          </a:xfrm>
          <a:prstGeom prst="lef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7" name="왼쪽 중괄호 96">
            <a:extLst>
              <a:ext uri="{FF2B5EF4-FFF2-40B4-BE49-F238E27FC236}">
                <a16:creationId xmlns:a16="http://schemas.microsoft.com/office/drawing/2014/main" id="{4579F007-C3F7-43BF-9E3C-6C9F0D35B584}"/>
              </a:ext>
            </a:extLst>
          </p:cNvPr>
          <p:cNvSpPr/>
          <p:nvPr/>
        </p:nvSpPr>
        <p:spPr>
          <a:xfrm>
            <a:off x="7261472" y="2564255"/>
            <a:ext cx="201397" cy="954106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3" name="왼쪽 중괄호 102">
            <a:extLst>
              <a:ext uri="{FF2B5EF4-FFF2-40B4-BE49-F238E27FC236}">
                <a16:creationId xmlns:a16="http://schemas.microsoft.com/office/drawing/2014/main" id="{CA464DD5-D5BB-405C-A768-199815DE37DB}"/>
              </a:ext>
            </a:extLst>
          </p:cNvPr>
          <p:cNvSpPr/>
          <p:nvPr/>
        </p:nvSpPr>
        <p:spPr>
          <a:xfrm>
            <a:off x="7262349" y="4252437"/>
            <a:ext cx="201397" cy="514152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0" name="왼쪽 중괄호 109">
            <a:extLst>
              <a:ext uri="{FF2B5EF4-FFF2-40B4-BE49-F238E27FC236}">
                <a16:creationId xmlns:a16="http://schemas.microsoft.com/office/drawing/2014/main" id="{FD58CB75-9191-4ECD-BB20-D3C4210C4D3F}"/>
              </a:ext>
            </a:extLst>
          </p:cNvPr>
          <p:cNvSpPr/>
          <p:nvPr/>
        </p:nvSpPr>
        <p:spPr>
          <a:xfrm>
            <a:off x="7255232" y="5670538"/>
            <a:ext cx="201397" cy="514152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2" name="슬라이드 번호 개체 틀 111">
            <a:extLst>
              <a:ext uri="{FF2B5EF4-FFF2-40B4-BE49-F238E27FC236}">
                <a16:creationId xmlns:a16="http://schemas.microsoft.com/office/drawing/2014/main" id="{81DAD5F2-E92A-41CA-87C9-A5246997D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3671-8DB5-49BB-ADEF-274990B2FF7E}" type="slidenum">
              <a:rPr lang="ko-KR" altLang="en-US" smtClean="0"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45719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DB7A1C9-89EE-4D35-9AAF-C0F084777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Implementation and Overview</a:t>
            </a:r>
            <a:endParaRPr lang="ko-KR" altLang="en-US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3B1EAD5A-72FC-4F3E-940E-89923342351C}"/>
              </a:ext>
            </a:extLst>
          </p:cNvPr>
          <p:cNvSpPr/>
          <p:nvPr/>
        </p:nvSpPr>
        <p:spPr>
          <a:xfrm>
            <a:off x="-371475" y="1333500"/>
            <a:ext cx="129349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>
                <a:latin typeface="Calibri" panose="020F0502020204030204" pitchFamily="34" charset="0"/>
                <a:cs typeface="Calibri" panose="020F0502020204030204" pitchFamily="34" charset="0"/>
              </a:rPr>
              <a:t>Implemented on top of the srsRAN, open-source LTE/5G </a:t>
            </a:r>
            <a:br>
              <a:rPr lang="en-US" altLang="ko-KR" sz="32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z="3200">
                <a:latin typeface="Calibri" panose="020F0502020204030204" pitchFamily="34" charset="0"/>
                <a:cs typeface="Calibri" panose="020F0502020204030204" pitchFamily="34" charset="0"/>
              </a:rPr>
              <a:t>software radio suite.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CA5860CD-8923-4416-ABA9-4C4101A19964}"/>
              </a:ext>
            </a:extLst>
          </p:cNvPr>
          <p:cNvSpPr/>
          <p:nvPr/>
        </p:nvSpPr>
        <p:spPr>
          <a:xfrm>
            <a:off x="3802894" y="5500907"/>
            <a:ext cx="3571057" cy="88210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3BE640FD-686C-402E-9C15-365902EC3E0D}"/>
              </a:ext>
            </a:extLst>
          </p:cNvPr>
          <p:cNvSpPr/>
          <p:nvPr/>
        </p:nvSpPr>
        <p:spPr>
          <a:xfrm>
            <a:off x="3802895" y="2910107"/>
            <a:ext cx="3571057" cy="2590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051A683C-A667-415D-BD52-FF9F52B83ADB}"/>
              </a:ext>
            </a:extLst>
          </p:cNvPr>
          <p:cNvSpPr/>
          <p:nvPr/>
        </p:nvSpPr>
        <p:spPr>
          <a:xfrm>
            <a:off x="3799859" y="5673694"/>
            <a:ext cx="12787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600" b="1">
                <a:latin typeface="Calibri" panose="020F0502020204030204" pitchFamily="34" charset="0"/>
                <a:cs typeface="Calibri" panose="020F0502020204030204" pitchFamily="34" charset="0"/>
              </a:rPr>
              <a:t>L1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489DA7D8-7DFF-4194-B87A-01FAB6886509}"/>
              </a:ext>
            </a:extLst>
          </p:cNvPr>
          <p:cNvSpPr/>
          <p:nvPr/>
        </p:nvSpPr>
        <p:spPr>
          <a:xfrm>
            <a:off x="5114693" y="5600594"/>
            <a:ext cx="1583803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</a:t>
            </a:r>
            <a:endParaRPr lang="ko-KR" altLang="en-US" sz="3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42FC342E-539F-4FFB-A1C4-8EBADD9E458E}"/>
              </a:ext>
            </a:extLst>
          </p:cNvPr>
          <p:cNvSpPr/>
          <p:nvPr/>
        </p:nvSpPr>
        <p:spPr>
          <a:xfrm>
            <a:off x="5114693" y="4743344"/>
            <a:ext cx="1583803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MAC</a:t>
            </a:r>
            <a:endParaRPr lang="ko-KR" altLang="en-US" sz="3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129FFC14-1BF2-4AFC-8994-EEBBE198FD8F}"/>
              </a:ext>
            </a:extLst>
          </p:cNvPr>
          <p:cNvSpPr/>
          <p:nvPr/>
        </p:nvSpPr>
        <p:spPr>
          <a:xfrm>
            <a:off x="5114693" y="3886094"/>
            <a:ext cx="1583803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RLC</a:t>
            </a:r>
            <a:endParaRPr lang="ko-KR" altLang="en-US" sz="3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4BD4F36E-98FD-48BA-A240-0F39464A3DA3}"/>
              </a:ext>
            </a:extLst>
          </p:cNvPr>
          <p:cNvSpPr/>
          <p:nvPr/>
        </p:nvSpPr>
        <p:spPr>
          <a:xfrm>
            <a:off x="5114693" y="3028844"/>
            <a:ext cx="1583803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PDCP</a:t>
            </a:r>
            <a:endParaRPr lang="ko-KR" altLang="en-US" sz="3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37B76185-B66C-4EB1-9283-3C23D788490D}"/>
              </a:ext>
            </a:extLst>
          </p:cNvPr>
          <p:cNvSpPr/>
          <p:nvPr/>
        </p:nvSpPr>
        <p:spPr>
          <a:xfrm>
            <a:off x="7560500" y="4452044"/>
            <a:ext cx="5287713" cy="584775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US" altLang="ko-KR" sz="3200" i="1">
                <a:latin typeface="Calibri" panose="020F0502020204030204" pitchFamily="34" charset="0"/>
                <a:cs typeface="Calibri" panose="020F0502020204030204" pitchFamily="34" charset="0"/>
              </a:rPr>
              <a:t>Intra-user Flow Scheduler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27E6651F-34F9-4BEC-990A-E77B0B269258}"/>
              </a:ext>
            </a:extLst>
          </p:cNvPr>
          <p:cNvSpPr/>
          <p:nvPr/>
        </p:nvSpPr>
        <p:spPr>
          <a:xfrm>
            <a:off x="3718183" y="3882341"/>
            <a:ext cx="12787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600" b="1">
                <a:latin typeface="Calibri" panose="020F0502020204030204" pitchFamily="34" charset="0"/>
                <a:cs typeface="Calibri" panose="020F0502020204030204" pitchFamily="34" charset="0"/>
              </a:rPr>
              <a:t>L2</a:t>
            </a: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52FB5318-66B5-4E41-9BC5-C921F50AE172}"/>
              </a:ext>
            </a:extLst>
          </p:cNvPr>
          <p:cNvSpPr/>
          <p:nvPr/>
        </p:nvSpPr>
        <p:spPr>
          <a:xfrm>
            <a:off x="7554447" y="2719421"/>
            <a:ext cx="3810340" cy="584775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US" altLang="ko-KR" sz="3200" i="1">
                <a:latin typeface="Calibri" panose="020F0502020204030204" pitchFamily="34" charset="0"/>
                <a:cs typeface="Calibri" panose="020F0502020204030204" pitchFamily="34" charset="0"/>
              </a:rPr>
              <a:t>Flow identification </a:t>
            </a:r>
          </a:p>
        </p:txBody>
      </p: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6A2C57C8-5875-4D94-9FA9-19DEAE3910BD}"/>
              </a:ext>
            </a:extLst>
          </p:cNvPr>
          <p:cNvCxnSpPr>
            <a:cxnSpLocks/>
            <a:stCxn id="28" idx="1"/>
            <a:endCxn id="22" idx="3"/>
          </p:cNvCxnSpPr>
          <p:nvPr/>
        </p:nvCxnSpPr>
        <p:spPr>
          <a:xfrm flipH="1">
            <a:off x="6698496" y="3011809"/>
            <a:ext cx="855951" cy="340201"/>
          </a:xfrm>
          <a:prstGeom prst="line">
            <a:avLst/>
          </a:prstGeom>
          <a:ln w="38100">
            <a:solidFill>
              <a:schemeClr val="tx1"/>
            </a:solidFill>
            <a:headEnd type="triangle" w="lg" len="me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id="{A4CE32F6-7A16-4539-B3BE-2FD4AFDBD175}"/>
              </a:ext>
            </a:extLst>
          </p:cNvPr>
          <p:cNvCxnSpPr>
            <a:cxnSpLocks/>
            <a:stCxn id="25" idx="1"/>
            <a:endCxn id="21" idx="3"/>
          </p:cNvCxnSpPr>
          <p:nvPr/>
        </p:nvCxnSpPr>
        <p:spPr>
          <a:xfrm flipH="1" flipV="1">
            <a:off x="6698496" y="4209260"/>
            <a:ext cx="862004" cy="535172"/>
          </a:xfrm>
          <a:prstGeom prst="line">
            <a:avLst/>
          </a:prstGeom>
          <a:ln w="38100">
            <a:solidFill>
              <a:schemeClr val="tx1"/>
            </a:solidFill>
            <a:headEnd type="triangle" w="lg" len="me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 33">
            <a:extLst>
              <a:ext uri="{FF2B5EF4-FFF2-40B4-BE49-F238E27FC236}">
                <a16:creationId xmlns:a16="http://schemas.microsoft.com/office/drawing/2014/main" id="{2236A7AA-F4A7-41EC-8A41-13C328C6493A}"/>
              </a:ext>
            </a:extLst>
          </p:cNvPr>
          <p:cNvCxnSpPr>
            <a:cxnSpLocks/>
            <a:stCxn id="38" idx="1"/>
            <a:endCxn id="22" idx="3"/>
          </p:cNvCxnSpPr>
          <p:nvPr/>
        </p:nvCxnSpPr>
        <p:spPr>
          <a:xfrm flipH="1" flipV="1">
            <a:off x="6698496" y="3352010"/>
            <a:ext cx="855950" cy="533400"/>
          </a:xfrm>
          <a:prstGeom prst="line">
            <a:avLst/>
          </a:prstGeom>
          <a:ln w="38100">
            <a:solidFill>
              <a:schemeClr val="tx1"/>
            </a:solidFill>
            <a:headEnd type="triangle" w="lg" len="me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AA2DE180-18CF-4AA8-8BA6-AD70DA31CE08}"/>
              </a:ext>
            </a:extLst>
          </p:cNvPr>
          <p:cNvSpPr/>
          <p:nvPr/>
        </p:nvSpPr>
        <p:spPr>
          <a:xfrm>
            <a:off x="7554446" y="3593022"/>
            <a:ext cx="4800599" cy="584775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US" altLang="ko-KR" sz="3200" i="1">
                <a:latin typeface="Calibri" panose="020F0502020204030204" pitchFamily="34" charset="0"/>
                <a:cs typeface="Calibri" panose="020F0502020204030204" pitchFamily="34" charset="0"/>
              </a:rPr>
              <a:t>Flow state management</a:t>
            </a:r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B10BBD9C-AE67-4038-92D1-6D31BC70132D}"/>
              </a:ext>
            </a:extLst>
          </p:cNvPr>
          <p:cNvSpPr/>
          <p:nvPr/>
        </p:nvSpPr>
        <p:spPr>
          <a:xfrm>
            <a:off x="7560500" y="5302036"/>
            <a:ext cx="5287713" cy="584775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US" altLang="ko-KR" sz="3200" i="1">
                <a:latin typeface="Calibri" panose="020F0502020204030204" pitchFamily="34" charset="0"/>
                <a:cs typeface="Calibri" panose="020F0502020204030204" pitchFamily="34" charset="0"/>
              </a:rPr>
              <a:t>Inter-user Flow Scheduler</a:t>
            </a:r>
          </a:p>
        </p:txBody>
      </p:sp>
      <p:cxnSp>
        <p:nvCxnSpPr>
          <p:cNvPr id="48" name="직선 연결선 47">
            <a:extLst>
              <a:ext uri="{FF2B5EF4-FFF2-40B4-BE49-F238E27FC236}">
                <a16:creationId xmlns:a16="http://schemas.microsoft.com/office/drawing/2014/main" id="{81DC0072-A1D8-4C81-BFB5-E82EDE51EB33}"/>
              </a:ext>
            </a:extLst>
          </p:cNvPr>
          <p:cNvCxnSpPr>
            <a:cxnSpLocks/>
            <a:stCxn id="47" idx="1"/>
            <a:endCxn id="20" idx="3"/>
          </p:cNvCxnSpPr>
          <p:nvPr/>
        </p:nvCxnSpPr>
        <p:spPr>
          <a:xfrm flipH="1" flipV="1">
            <a:off x="6698496" y="5066510"/>
            <a:ext cx="862004" cy="527914"/>
          </a:xfrm>
          <a:prstGeom prst="line">
            <a:avLst/>
          </a:prstGeom>
          <a:ln w="38100">
            <a:solidFill>
              <a:schemeClr val="tx1"/>
            </a:solidFill>
            <a:headEnd type="triangle" w="lg" len="me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Picture 2" descr="server에 대한 이미지 검색결과">
            <a:extLst>
              <a:ext uri="{FF2B5EF4-FFF2-40B4-BE49-F238E27FC236}">
                <a16:creationId xmlns:a16="http://schemas.microsoft.com/office/drawing/2014/main" id="{E757F2C6-8156-4E70-B621-3E8A60D67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512" y="4082195"/>
            <a:ext cx="1040018" cy="132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그림 70">
            <a:extLst>
              <a:ext uri="{FF2B5EF4-FFF2-40B4-BE49-F238E27FC236}">
                <a16:creationId xmlns:a16="http://schemas.microsoft.com/office/drawing/2014/main" id="{2A26AB61-20CC-4827-A503-DA463ED028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716" y="5014145"/>
            <a:ext cx="1888543" cy="1312227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7D5C20E7-78BB-4486-B200-CC6EF7ADFE98}"/>
              </a:ext>
            </a:extLst>
          </p:cNvPr>
          <p:cNvSpPr txBox="1"/>
          <p:nvPr/>
        </p:nvSpPr>
        <p:spPr>
          <a:xfrm>
            <a:off x="423066" y="6246925"/>
            <a:ext cx="1909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>
                <a:latin typeface="Calibri" panose="020F0502020204030204" pitchFamily="34" charset="0"/>
                <a:cs typeface="Calibri" panose="020F0502020204030204" pitchFamily="34" charset="0"/>
              </a:rPr>
              <a:t>USRP B210 </a:t>
            </a:r>
            <a:endParaRPr lang="ko-KR" altLang="en-US" sz="28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4" name="직선 연결선 73">
            <a:extLst>
              <a:ext uri="{FF2B5EF4-FFF2-40B4-BE49-F238E27FC236}">
                <a16:creationId xmlns:a16="http://schemas.microsoft.com/office/drawing/2014/main" id="{241E25BA-33C2-401D-A448-61718B65F685}"/>
              </a:ext>
            </a:extLst>
          </p:cNvPr>
          <p:cNvCxnSpPr>
            <a:cxnSpLocks/>
            <a:stCxn id="70" idx="3"/>
          </p:cNvCxnSpPr>
          <p:nvPr/>
        </p:nvCxnSpPr>
        <p:spPr>
          <a:xfrm flipV="1">
            <a:off x="3240530" y="3028844"/>
            <a:ext cx="494525" cy="1714500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직선 연결선 75">
            <a:extLst>
              <a:ext uri="{FF2B5EF4-FFF2-40B4-BE49-F238E27FC236}">
                <a16:creationId xmlns:a16="http://schemas.microsoft.com/office/drawing/2014/main" id="{74F0A34C-59C5-4BEB-A30F-2076C690531D}"/>
              </a:ext>
            </a:extLst>
          </p:cNvPr>
          <p:cNvCxnSpPr>
            <a:cxnSpLocks/>
            <a:stCxn id="70" idx="3"/>
          </p:cNvCxnSpPr>
          <p:nvPr/>
        </p:nvCxnSpPr>
        <p:spPr>
          <a:xfrm>
            <a:off x="3240530" y="4743344"/>
            <a:ext cx="494525" cy="1576681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srsRAN · GitHub">
            <a:extLst>
              <a:ext uri="{FF2B5EF4-FFF2-40B4-BE49-F238E27FC236}">
                <a16:creationId xmlns:a16="http://schemas.microsoft.com/office/drawing/2014/main" id="{70FB47E3-7A9F-408B-B9E8-15756E6F6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120" y="2621197"/>
            <a:ext cx="1195410" cy="119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8C378F7C-8E34-465A-BABA-F9BA37E440FE}"/>
              </a:ext>
            </a:extLst>
          </p:cNvPr>
          <p:cNvSpPr txBox="1"/>
          <p:nvPr/>
        </p:nvSpPr>
        <p:spPr>
          <a:xfrm>
            <a:off x="984293" y="3719513"/>
            <a:ext cx="2584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>
                <a:latin typeface="Calibri" panose="020F0502020204030204" pitchFamily="34" charset="0"/>
                <a:cs typeface="Calibri" panose="020F0502020204030204" pitchFamily="34" charset="0"/>
              </a:rPr>
              <a:t>Linux Machine</a:t>
            </a:r>
            <a:endParaRPr lang="ko-KR" altLang="en-US" sz="28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9" name="슬라이드 번호 개체 틀 88">
            <a:extLst>
              <a:ext uri="{FF2B5EF4-FFF2-40B4-BE49-F238E27FC236}">
                <a16:creationId xmlns:a16="http://schemas.microsoft.com/office/drawing/2014/main" id="{EE382A7F-D38B-4220-856E-F44F345B7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3671-8DB5-49BB-ADEF-274990B2FF7E}" type="slidenum">
              <a:rPr lang="ko-KR" altLang="en-US" smtClean="0"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47667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8FC833D-6E9F-4EBE-B840-320A4B0A8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Evaluation Platforms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472742B-50EF-41D4-9AA4-94A710457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3550"/>
            <a:ext cx="11217916" cy="4399571"/>
          </a:xfrm>
        </p:spPr>
        <p:txBody>
          <a:bodyPr>
            <a:normAutofit/>
          </a:bodyPr>
          <a:lstStyle/>
          <a:p>
            <a:r>
              <a:rPr lang="en-US" altLang="ko-KR" sz="3200"/>
              <a:t>We evaluate OuRAN using a combination of testbed experiments and NS-3 simulations: </a:t>
            </a:r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37981769-76C5-45E2-B8A0-4C240DC9A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650" y="3058409"/>
            <a:ext cx="2645954" cy="198629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E8DE8442-D981-43A7-A9EB-C7B070A24F87}"/>
              </a:ext>
            </a:extLst>
          </p:cNvPr>
          <p:cNvSpPr txBox="1"/>
          <p:nvPr/>
        </p:nvSpPr>
        <p:spPr>
          <a:xfrm>
            <a:off x="0" y="5237308"/>
            <a:ext cx="4000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latin typeface="Calibri" panose="020F0502020204030204" pitchFamily="34" charset="0"/>
                <a:cs typeface="Calibri" panose="020F0502020204030204" pitchFamily="34" charset="0"/>
              </a:rPr>
              <a:t>1. Over-the-air testbed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69E86CE-944D-49DA-9DCE-E77F795B48E5}"/>
              </a:ext>
            </a:extLst>
          </p:cNvPr>
          <p:cNvSpPr txBox="1"/>
          <p:nvPr/>
        </p:nvSpPr>
        <p:spPr>
          <a:xfrm>
            <a:off x="7922267" y="5237307"/>
            <a:ext cx="4000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latin typeface="Calibri" panose="020F0502020204030204" pitchFamily="34" charset="0"/>
                <a:cs typeface="Calibri" panose="020F0502020204030204" pitchFamily="34" charset="0"/>
              </a:rPr>
              <a:t>3. Cell scale NS-3 simulations</a:t>
            </a:r>
            <a:endParaRPr lang="ko-KR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9" name="그림 28">
            <a:extLst>
              <a:ext uri="{FF2B5EF4-FFF2-40B4-BE49-F238E27FC236}">
                <a16:creationId xmlns:a16="http://schemas.microsoft.com/office/drawing/2014/main" id="{3225F8F4-D1A7-4294-87A6-6B4C70C9DC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6103" y="3675060"/>
            <a:ext cx="2033815" cy="136527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9AE200AD-E55C-404F-8D33-AF39166DBED4}"/>
              </a:ext>
            </a:extLst>
          </p:cNvPr>
          <p:cNvSpPr txBox="1"/>
          <p:nvPr/>
        </p:nvSpPr>
        <p:spPr>
          <a:xfrm>
            <a:off x="3921768" y="5237308"/>
            <a:ext cx="4000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latin typeface="Calibri" panose="020F0502020204030204" pitchFamily="34" charset="0"/>
                <a:cs typeface="Calibri" panose="020F0502020204030204" pitchFamily="34" charset="0"/>
              </a:rPr>
              <a:t>2. Colosseum wireless emulator </a:t>
            </a:r>
            <a:endParaRPr lang="ko-KR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1" name="Picture 2" descr="Colosseum">
            <a:extLst>
              <a:ext uri="{FF2B5EF4-FFF2-40B4-BE49-F238E27FC236}">
                <a16:creationId xmlns:a16="http://schemas.microsoft.com/office/drawing/2014/main" id="{AA7E7741-D54F-4028-AA76-3CBDDC247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851" y="3132798"/>
            <a:ext cx="1880496" cy="1880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id="{5DEA7A61-9BCF-4A73-8F71-6E3973EB28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7739" y="3013263"/>
            <a:ext cx="3260556" cy="2119565"/>
          </a:xfrm>
          <a:prstGeom prst="rect">
            <a:avLst/>
          </a:prstGeom>
        </p:spPr>
      </p:pic>
      <p:sp>
        <p:nvSpPr>
          <p:cNvPr id="33" name="슬라이드 번호 개체 틀 32">
            <a:extLst>
              <a:ext uri="{FF2B5EF4-FFF2-40B4-BE49-F238E27FC236}">
                <a16:creationId xmlns:a16="http://schemas.microsoft.com/office/drawing/2014/main" id="{DF9EA98C-6D1E-4F24-8992-8FBAD05C1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3671-8DB5-49BB-ADEF-274990B2FF7E}" type="slidenum">
              <a:rPr lang="ko-KR" altLang="en-US" smtClean="0"/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5812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8FC833D-6E9F-4EBE-B840-320A4B0A8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Evaluation Platforms</a:t>
            </a:r>
            <a:endParaRPr lang="ko-KR" altLang="en-US"/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F292E38E-6D60-45A3-A3A4-B95823D11CCA}"/>
              </a:ext>
            </a:extLst>
          </p:cNvPr>
          <p:cNvSpPr/>
          <p:nvPr/>
        </p:nvSpPr>
        <p:spPr>
          <a:xfrm>
            <a:off x="8349421" y="5360942"/>
            <a:ext cx="377577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Large-scale of users, </a:t>
            </a:r>
          </a:p>
          <a:p>
            <a:r>
              <a:rPr lang="en-US" altLang="ko-KR" sz="320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Advanced 5G settings</a:t>
            </a:r>
            <a:endParaRPr lang="ko-KR" altLang="en-US" sz="3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7" name="그림 36">
            <a:extLst>
              <a:ext uri="{FF2B5EF4-FFF2-40B4-BE49-F238E27FC236}">
                <a16:creationId xmlns:a16="http://schemas.microsoft.com/office/drawing/2014/main" id="{2BD5C0ED-4B24-4F20-946C-ACEDFDD96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582" y="1511996"/>
            <a:ext cx="2645954" cy="1986298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94C4BA39-BFC9-4FE0-A3B9-701719A74ADE}"/>
              </a:ext>
            </a:extLst>
          </p:cNvPr>
          <p:cNvSpPr txBox="1"/>
          <p:nvPr/>
        </p:nvSpPr>
        <p:spPr>
          <a:xfrm>
            <a:off x="11932" y="3690895"/>
            <a:ext cx="4000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latin typeface="Calibri" panose="020F0502020204030204" pitchFamily="34" charset="0"/>
                <a:cs typeface="Calibri" panose="020F0502020204030204" pitchFamily="34" charset="0"/>
              </a:rPr>
              <a:t>1. Over-the-air testbed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301CBF3-20D0-4B2F-9FCE-FC40BA2A71E0}"/>
              </a:ext>
            </a:extLst>
          </p:cNvPr>
          <p:cNvSpPr txBox="1"/>
          <p:nvPr/>
        </p:nvSpPr>
        <p:spPr>
          <a:xfrm>
            <a:off x="7934199" y="3690894"/>
            <a:ext cx="4000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latin typeface="Calibri" panose="020F0502020204030204" pitchFamily="34" charset="0"/>
                <a:cs typeface="Calibri" panose="020F0502020204030204" pitchFamily="34" charset="0"/>
              </a:rPr>
              <a:t>3. Cell scale NS-3 simulations </a:t>
            </a:r>
            <a:endParaRPr lang="ko-KR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" name="그림 39">
            <a:extLst>
              <a:ext uri="{FF2B5EF4-FFF2-40B4-BE49-F238E27FC236}">
                <a16:creationId xmlns:a16="http://schemas.microsoft.com/office/drawing/2014/main" id="{6393C98B-452D-4E26-A622-5307CD0752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8035" y="2128647"/>
            <a:ext cx="2033815" cy="1365274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CC512DCB-381A-4187-AC06-5250354ADABC}"/>
              </a:ext>
            </a:extLst>
          </p:cNvPr>
          <p:cNvSpPr txBox="1"/>
          <p:nvPr/>
        </p:nvSpPr>
        <p:spPr>
          <a:xfrm>
            <a:off x="3933700" y="3690895"/>
            <a:ext cx="4000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latin typeface="Calibri" panose="020F0502020204030204" pitchFamily="34" charset="0"/>
                <a:cs typeface="Calibri" panose="020F0502020204030204" pitchFamily="34" charset="0"/>
              </a:rPr>
              <a:t>2. Colosseum wireless emulator </a:t>
            </a:r>
            <a:endParaRPr lang="ko-KR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2" name="Picture 2" descr="Colosseum">
            <a:extLst>
              <a:ext uri="{FF2B5EF4-FFF2-40B4-BE49-F238E27FC236}">
                <a16:creationId xmlns:a16="http://schemas.microsoft.com/office/drawing/2014/main" id="{786DBDF4-7837-41E4-9683-2AE7701BA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783" y="1586385"/>
            <a:ext cx="1880496" cy="1880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D668A06F-45EE-43CE-8907-C1765C7AD1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9671" y="1466850"/>
            <a:ext cx="3260556" cy="2119565"/>
          </a:xfrm>
          <a:prstGeom prst="rect">
            <a:avLst/>
          </a:prstGeom>
        </p:spPr>
      </p:pic>
      <p:sp>
        <p:nvSpPr>
          <p:cNvPr id="36" name="화살표: 위쪽 35">
            <a:extLst>
              <a:ext uri="{FF2B5EF4-FFF2-40B4-BE49-F238E27FC236}">
                <a16:creationId xmlns:a16="http://schemas.microsoft.com/office/drawing/2014/main" id="{A6D2270E-2976-4F4A-85B8-6371532BC346}"/>
              </a:ext>
            </a:extLst>
          </p:cNvPr>
          <p:cNvSpPr/>
          <p:nvPr/>
        </p:nvSpPr>
        <p:spPr>
          <a:xfrm rot="10800000">
            <a:off x="9562973" y="4666103"/>
            <a:ext cx="742950" cy="590847"/>
          </a:xfrm>
          <a:prstGeom prst="upArrow">
            <a:avLst/>
          </a:prstGeom>
          <a:solidFill>
            <a:srgbClr val="FBB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화살표: 위쪽 44">
            <a:extLst>
              <a:ext uri="{FF2B5EF4-FFF2-40B4-BE49-F238E27FC236}">
                <a16:creationId xmlns:a16="http://schemas.microsoft.com/office/drawing/2014/main" id="{9F58BF0D-9153-4946-929B-D9766E6F49E7}"/>
              </a:ext>
            </a:extLst>
          </p:cNvPr>
          <p:cNvSpPr/>
          <p:nvPr/>
        </p:nvSpPr>
        <p:spPr>
          <a:xfrm rot="10800000">
            <a:off x="5562475" y="4645001"/>
            <a:ext cx="742950" cy="590847"/>
          </a:xfrm>
          <a:prstGeom prst="upArrow">
            <a:avLst/>
          </a:prstGeom>
          <a:solidFill>
            <a:srgbClr val="FBB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B3966C75-9769-49F6-A678-5744B0ACAECD}"/>
              </a:ext>
            </a:extLst>
          </p:cNvPr>
          <p:cNvSpPr/>
          <p:nvPr/>
        </p:nvSpPr>
        <p:spPr>
          <a:xfrm>
            <a:off x="3933700" y="5415235"/>
            <a:ext cx="42252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Realistic RF scenarios [6]</a:t>
            </a:r>
            <a:endParaRPr lang="ko-KR" altLang="en-US" sz="3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화살표: 위쪽 46">
            <a:extLst>
              <a:ext uri="{FF2B5EF4-FFF2-40B4-BE49-F238E27FC236}">
                <a16:creationId xmlns:a16="http://schemas.microsoft.com/office/drawing/2014/main" id="{B729FCD4-8EC5-4DFD-AF32-ABDBF387536B}"/>
              </a:ext>
            </a:extLst>
          </p:cNvPr>
          <p:cNvSpPr/>
          <p:nvPr/>
        </p:nvSpPr>
        <p:spPr>
          <a:xfrm rot="10800000">
            <a:off x="1640706" y="4645001"/>
            <a:ext cx="742950" cy="590847"/>
          </a:xfrm>
          <a:prstGeom prst="upArrow">
            <a:avLst/>
          </a:prstGeom>
          <a:solidFill>
            <a:srgbClr val="FBB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108AAA32-B471-4900-80F8-C0D5C958236B}"/>
              </a:ext>
            </a:extLst>
          </p:cNvPr>
          <p:cNvSpPr/>
          <p:nvPr/>
        </p:nvSpPr>
        <p:spPr>
          <a:xfrm>
            <a:off x="319243" y="5415235"/>
            <a:ext cx="37138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Mobile application</a:t>
            </a:r>
            <a:endParaRPr lang="ko-KR" altLang="en-US" sz="3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슬라이드 번호 개체 틀 43">
            <a:extLst>
              <a:ext uri="{FF2B5EF4-FFF2-40B4-BE49-F238E27FC236}">
                <a16:creationId xmlns:a16="http://schemas.microsoft.com/office/drawing/2014/main" id="{ADBF6400-0F3E-4BC2-B55E-0636537DB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3671-8DB5-49BB-ADEF-274990B2FF7E}" type="slidenum">
              <a:rPr lang="ko-KR" altLang="en-US" smtClean="0"/>
              <a:t>37</a:t>
            </a:fld>
            <a:endParaRPr lang="ko-KR" altLang="en-US"/>
          </a:p>
        </p:txBody>
      </p: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66A3287D-9CF7-49BA-A4EA-1112C389F6B2}"/>
              </a:ext>
            </a:extLst>
          </p:cNvPr>
          <p:cNvSpPr/>
          <p:nvPr/>
        </p:nvSpPr>
        <p:spPr>
          <a:xfrm>
            <a:off x="4694791" y="6438160"/>
            <a:ext cx="24783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>
                <a:latin typeface="Calibri" panose="020F0502020204030204" pitchFamily="34" charset="0"/>
                <a:cs typeface="Calibri" panose="020F0502020204030204" pitchFamily="34" charset="0"/>
              </a:rPr>
              <a:t>[6] SCOPE [MobiSys’21]</a:t>
            </a:r>
          </a:p>
        </p:txBody>
      </p:sp>
    </p:spTree>
    <p:extLst>
      <p:ext uri="{BB962C8B-B14F-4D97-AF65-F5344CB8AC3E}">
        <p14:creationId xmlns:p14="http://schemas.microsoft.com/office/powerpoint/2010/main" val="18328356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19F6C38-36BD-42D6-9E6A-626D41039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Evaluation Setup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10BB61B-ABD0-4EAF-BA95-3BA9D6F31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3500"/>
            <a:ext cx="10515600" cy="4843463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ko-KR" sz="2800"/>
              <a:t>Traffic distribution : downlink cellular traffic dist collected in realworld eNodeBs [1]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ko-KR" sz="2800"/>
              <a:t>Channel dynamics: 3GPP pedestrian scenario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ko-KR" sz="2800"/>
              <a:t>Baselines : Proportional Fair (PF), SRJF, QoS-aware (CQA, PSS)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ko-KR" sz="2800"/>
              <a:t>Metrics: Page load time (PLT) and FCT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568328E-4BC8-47B3-916F-64097E9EF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053" y="3794498"/>
            <a:ext cx="4099521" cy="2240225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68B5EC8D-95D3-4836-8FBE-B9C358625B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3100" y="3794498"/>
            <a:ext cx="3556882" cy="2226917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61ABFF61-482E-4D0B-97B6-A75B6C689AC6}"/>
              </a:ext>
            </a:extLst>
          </p:cNvPr>
          <p:cNvSpPr/>
          <p:nvPr/>
        </p:nvSpPr>
        <p:spPr>
          <a:xfrm>
            <a:off x="821728" y="5976850"/>
            <a:ext cx="52216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>
                <a:latin typeface="Calibri" panose="020F0502020204030204" pitchFamily="34" charset="0"/>
                <a:cs typeface="Calibri" panose="020F0502020204030204" pitchFamily="34" charset="0"/>
              </a:rPr>
              <a:t>Downlink cellular traffic distribution [1]</a:t>
            </a:r>
            <a:endParaRPr lang="ko-KR" altLang="en-US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550553EE-E32E-46DA-A402-F5C03CF09E52}"/>
              </a:ext>
            </a:extLst>
          </p:cNvPr>
          <p:cNvSpPr/>
          <p:nvPr/>
        </p:nvSpPr>
        <p:spPr>
          <a:xfrm>
            <a:off x="7206679" y="5828526"/>
            <a:ext cx="38152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>
                <a:latin typeface="Calibri" panose="020F0502020204030204" pitchFamily="34" charset="0"/>
                <a:cs typeface="Calibri" panose="020F0502020204030204" pitchFamily="34" charset="0"/>
              </a:rPr>
              <a:t>Channel quality distribution </a:t>
            </a:r>
            <a:endParaRPr lang="ko-KR" altLang="en-US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61842419-3F31-4E80-A80A-E8EDFA9F1B04}"/>
              </a:ext>
            </a:extLst>
          </p:cNvPr>
          <p:cNvSpPr/>
          <p:nvPr/>
        </p:nvSpPr>
        <p:spPr>
          <a:xfrm>
            <a:off x="6884307" y="6488668"/>
            <a:ext cx="4364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>
                <a:latin typeface="Calibri" panose="020F0502020204030204" pitchFamily="34" charset="0"/>
                <a:cs typeface="Calibri" panose="020F0502020204030204" pitchFamily="34" charset="0"/>
              </a:rPr>
              <a:t>[1] An In-depth Study of LTE [SIGCOMM ‘13] </a:t>
            </a:r>
          </a:p>
        </p:txBody>
      </p:sp>
      <p:sp>
        <p:nvSpPr>
          <p:cNvPr id="19" name="슬라이드 번호 개체 틀 18">
            <a:extLst>
              <a:ext uri="{FF2B5EF4-FFF2-40B4-BE49-F238E27FC236}">
                <a16:creationId xmlns:a16="http://schemas.microsoft.com/office/drawing/2014/main" id="{BA288FB8-EF73-4C29-A878-8ADCDF807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3671-8DB5-49BB-ADEF-274990B2FF7E}" type="slidenum">
              <a:rPr lang="ko-KR" altLang="en-US" smtClean="0"/>
              <a:t>38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40484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E92220B-870B-48E3-902B-FEE94EA65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PLT Improvement</a:t>
            </a:r>
            <a:endParaRPr lang="ko-KR" altLang="en-US"/>
          </a:p>
        </p:txBody>
      </p:sp>
      <p:pic>
        <p:nvPicPr>
          <p:cNvPr id="4" name="instagram">
            <a:hlinkClick r:id="" action="ppaction://media"/>
            <a:extLst>
              <a:ext uri="{FF2B5EF4-FFF2-40B4-BE49-F238E27FC236}">
                <a16:creationId xmlns:a16="http://schemas.microsoft.com/office/drawing/2014/main" id="{C7CC6ABB-E33A-4C6D-85D4-42D60FC7C30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2179" y="2789479"/>
            <a:ext cx="4484104" cy="3587283"/>
          </a:xfrm>
          <a:prstGeom prst="rect">
            <a:avLst/>
          </a:prstGeom>
        </p:spPr>
      </p:pic>
      <p:pic>
        <p:nvPicPr>
          <p:cNvPr id="5" name="netflix_real">
            <a:hlinkClick r:id="" action="ppaction://media"/>
            <a:extLst>
              <a:ext uri="{FF2B5EF4-FFF2-40B4-BE49-F238E27FC236}">
                <a16:creationId xmlns:a16="http://schemas.microsoft.com/office/drawing/2014/main" id="{7BB76976-FBF1-489C-B305-55DA88F6B4BC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625719" y="2789479"/>
            <a:ext cx="4484104" cy="3587283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FEC91F17-1B93-46A4-9B35-712BDEBF7F8F}"/>
              </a:ext>
            </a:extLst>
          </p:cNvPr>
          <p:cNvSpPr/>
          <p:nvPr/>
        </p:nvSpPr>
        <p:spPr>
          <a:xfrm>
            <a:off x="195942" y="1430580"/>
            <a:ext cx="115025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>
                <a:latin typeface="Calibri" panose="020F0502020204030204" pitchFamily="34" charset="0"/>
                <a:cs typeface="Calibri" panose="020F0502020204030204" pitchFamily="34" charset="0"/>
              </a:rPr>
              <a:t>OutRAN shows an average 14% (up to 34%) reduction in PLT </a:t>
            </a:r>
            <a:br>
              <a:rPr lang="en-US" altLang="ko-KR" sz="32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z="3200">
                <a:latin typeface="Calibri" panose="020F0502020204030204" pitchFamily="34" charset="0"/>
                <a:cs typeface="Calibri" panose="020F0502020204030204" pitchFamily="34" charset="0"/>
              </a:rPr>
              <a:t>for the top 20 webpages from Alexa.</a:t>
            </a:r>
            <a:endParaRPr lang="ko-KR" altLang="en-US" sz="3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슬라이드 번호 개체 틀 16">
            <a:extLst>
              <a:ext uri="{FF2B5EF4-FFF2-40B4-BE49-F238E27FC236}">
                <a16:creationId xmlns:a16="http://schemas.microsoft.com/office/drawing/2014/main" id="{76DCA95F-802E-44BA-87DF-70BFABF60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3671-8DB5-49BB-ADEF-274990B2FF7E}" type="slidenum">
              <a:rPr lang="ko-KR" altLang="en-US" smtClean="0"/>
              <a:t>39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117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81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5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6CF1A64-3775-49D5-A92F-10D42BCAF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/>
              <a:t>QoS provisioning in current Cellular Networks</a:t>
            </a:r>
            <a:endParaRPr lang="ko-KR" altLang="en-US"/>
          </a:p>
        </p:txBody>
      </p:sp>
      <p:pic>
        <p:nvPicPr>
          <p:cNvPr id="64" name="Picture 24" descr="YouTube (channel) - Wikipedia">
            <a:extLst>
              <a:ext uri="{FF2B5EF4-FFF2-40B4-BE49-F238E27FC236}">
                <a16:creationId xmlns:a16="http://schemas.microsoft.com/office/drawing/2014/main" id="{97805F2B-F03B-4E02-A8E5-1D17141F4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1164" y="2894092"/>
            <a:ext cx="1073429" cy="107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4" descr="1000logos.net/wp-content/uploads/2021/05/Gmail-...">
            <a:extLst>
              <a:ext uri="{FF2B5EF4-FFF2-40B4-BE49-F238E27FC236}">
                <a16:creationId xmlns:a16="http://schemas.microsoft.com/office/drawing/2014/main" id="{A48E0031-1DD8-4AA4-8B47-0482B2424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449" y="3874639"/>
            <a:ext cx="1162667" cy="65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0" descr="upload.wikimedia.org/wikipedia/commons/thumb/6/...">
            <a:extLst>
              <a:ext uri="{FF2B5EF4-FFF2-40B4-BE49-F238E27FC236}">
                <a16:creationId xmlns:a16="http://schemas.microsoft.com/office/drawing/2014/main" id="{D27B6DB9-6CEC-4AEB-B6AA-A40F61C5B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679" y="3578408"/>
            <a:ext cx="729190" cy="73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2" descr="File:Dropbox Icon.svg - Wikimedia Commons">
            <a:extLst>
              <a:ext uri="{FF2B5EF4-FFF2-40B4-BE49-F238E27FC236}">
                <a16:creationId xmlns:a16="http://schemas.microsoft.com/office/drawing/2014/main" id="{748A7811-49B7-44CB-9B08-6E6B261EF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4319" y="3958440"/>
            <a:ext cx="600075" cy="55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30" descr="LTE / VoLTE · Issue #3103 · Templarian/MaterialDesign · GitHub">
            <a:extLst>
              <a:ext uri="{FF2B5EF4-FFF2-40B4-BE49-F238E27FC236}">
                <a16:creationId xmlns:a16="http://schemas.microsoft.com/office/drawing/2014/main" id="{F2AF31AC-AED3-49DA-A119-9FE7F53C9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020" y="3299364"/>
            <a:ext cx="1705145" cy="1077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32" descr="Zoom Logo and Its History | LogoMyWay">
            <a:extLst>
              <a:ext uri="{FF2B5EF4-FFF2-40B4-BE49-F238E27FC236}">
                <a16:creationId xmlns:a16="http://schemas.microsoft.com/office/drawing/2014/main" id="{99E558CC-164C-45D5-AD51-4F2D96AB3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017" y="3573526"/>
            <a:ext cx="729190" cy="7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직사각형 73">
            <a:extLst>
              <a:ext uri="{FF2B5EF4-FFF2-40B4-BE49-F238E27FC236}">
                <a16:creationId xmlns:a16="http://schemas.microsoft.com/office/drawing/2014/main" id="{667990B7-07F5-4F0F-8F4B-F367F335080C}"/>
              </a:ext>
            </a:extLst>
          </p:cNvPr>
          <p:cNvSpPr/>
          <p:nvPr/>
        </p:nvSpPr>
        <p:spPr>
          <a:xfrm>
            <a:off x="9726502" y="4661724"/>
            <a:ext cx="19117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800" dirty="0">
                <a:latin typeface="Calibri" panose="020F0502020204030204" pitchFamily="34" charset="0"/>
                <a:cs typeface="Calibri" panose="020F0502020204030204" pitchFamily="34" charset="0"/>
              </a:rPr>
              <a:t>Background</a:t>
            </a:r>
          </a:p>
        </p:txBody>
      </p:sp>
      <p:sp>
        <p:nvSpPr>
          <p:cNvPr id="75" name="직사각형 74">
            <a:extLst>
              <a:ext uri="{FF2B5EF4-FFF2-40B4-BE49-F238E27FC236}">
                <a16:creationId xmlns:a16="http://schemas.microsoft.com/office/drawing/2014/main" id="{EB830C55-DFF7-464D-95C0-C2084B312B1E}"/>
              </a:ext>
            </a:extLst>
          </p:cNvPr>
          <p:cNvSpPr/>
          <p:nvPr/>
        </p:nvSpPr>
        <p:spPr>
          <a:xfrm>
            <a:off x="687942" y="4661724"/>
            <a:ext cx="23457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800">
                <a:latin typeface="Calibri" panose="020F0502020204030204" pitchFamily="34" charset="0"/>
                <a:cs typeface="Calibri" panose="020F0502020204030204" pitchFamily="34" charset="0"/>
              </a:rPr>
              <a:t>Conversational</a:t>
            </a:r>
          </a:p>
        </p:txBody>
      </p:sp>
      <p:sp>
        <p:nvSpPr>
          <p:cNvPr id="76" name="직사각형 75">
            <a:extLst>
              <a:ext uri="{FF2B5EF4-FFF2-40B4-BE49-F238E27FC236}">
                <a16:creationId xmlns:a16="http://schemas.microsoft.com/office/drawing/2014/main" id="{E2EFA1C1-DBD3-4876-800E-F015C86C04C0}"/>
              </a:ext>
            </a:extLst>
          </p:cNvPr>
          <p:cNvSpPr/>
          <p:nvPr/>
        </p:nvSpPr>
        <p:spPr>
          <a:xfrm>
            <a:off x="7015759" y="4679152"/>
            <a:ext cx="17343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800">
                <a:latin typeface="Calibri" panose="020F0502020204030204" pitchFamily="34" charset="0"/>
                <a:cs typeface="Calibri" panose="020F0502020204030204" pitchFamily="34" charset="0"/>
              </a:rPr>
              <a:t>Interactive</a:t>
            </a:r>
          </a:p>
        </p:txBody>
      </p:sp>
      <p:sp>
        <p:nvSpPr>
          <p:cNvPr id="77" name="직사각형 76">
            <a:extLst>
              <a:ext uri="{FF2B5EF4-FFF2-40B4-BE49-F238E27FC236}">
                <a16:creationId xmlns:a16="http://schemas.microsoft.com/office/drawing/2014/main" id="{4B9C0639-7558-4977-B146-A4048E8F2BC6}"/>
              </a:ext>
            </a:extLst>
          </p:cNvPr>
          <p:cNvSpPr/>
          <p:nvPr/>
        </p:nvSpPr>
        <p:spPr>
          <a:xfrm>
            <a:off x="3562208" y="4661724"/>
            <a:ext cx="21144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800">
                <a:latin typeface="Calibri" panose="020F0502020204030204" pitchFamily="34" charset="0"/>
                <a:cs typeface="Calibri" panose="020F0502020204030204" pitchFamily="34" charset="0"/>
              </a:rPr>
              <a:t>RT Streaming</a:t>
            </a: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FAF657CC-E1B2-4984-8746-00C1F7A38D38}"/>
              </a:ext>
            </a:extLst>
          </p:cNvPr>
          <p:cNvGrpSpPr/>
          <p:nvPr/>
        </p:nvGrpSpPr>
        <p:grpSpPr>
          <a:xfrm>
            <a:off x="6460275" y="2894092"/>
            <a:ext cx="5319430" cy="2935353"/>
            <a:chOff x="6460275" y="2894092"/>
            <a:chExt cx="5319430" cy="2935353"/>
          </a:xfrm>
        </p:grpSpPr>
        <p:sp>
          <p:nvSpPr>
            <p:cNvPr id="103" name="사각형: 둥근 모서리 102">
              <a:extLst>
                <a:ext uri="{FF2B5EF4-FFF2-40B4-BE49-F238E27FC236}">
                  <a16:creationId xmlns:a16="http://schemas.microsoft.com/office/drawing/2014/main" id="{BE81F33C-9D8A-4127-861B-6D052AA48E46}"/>
                </a:ext>
              </a:extLst>
            </p:cNvPr>
            <p:cNvSpPr/>
            <p:nvPr/>
          </p:nvSpPr>
          <p:spPr>
            <a:xfrm>
              <a:off x="6460275" y="2894092"/>
              <a:ext cx="5319430" cy="2633130"/>
            </a:xfrm>
            <a:prstGeom prst="roundRect">
              <a:avLst/>
            </a:prstGeom>
            <a:noFill/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2" name="직사각형 101">
              <a:extLst>
                <a:ext uri="{FF2B5EF4-FFF2-40B4-BE49-F238E27FC236}">
                  <a16:creationId xmlns:a16="http://schemas.microsoft.com/office/drawing/2014/main" id="{84B7ABB0-8AF9-4306-B97C-BC8FBA776267}"/>
                </a:ext>
              </a:extLst>
            </p:cNvPr>
            <p:cNvSpPr/>
            <p:nvPr/>
          </p:nvSpPr>
          <p:spPr>
            <a:xfrm>
              <a:off x="8162155" y="5183114"/>
              <a:ext cx="2187457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3600">
                  <a:latin typeface="Calibri" panose="020F0502020204030204" pitchFamily="34" charset="0"/>
                  <a:cs typeface="Calibri" panose="020F0502020204030204" pitchFamily="34" charset="0"/>
                </a:rPr>
                <a:t>Best-effort</a:t>
              </a:r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8D888467-AC2E-457D-8E59-9DF651ABD388}"/>
              </a:ext>
            </a:extLst>
          </p:cNvPr>
          <p:cNvGrpSpPr/>
          <p:nvPr/>
        </p:nvGrpSpPr>
        <p:grpSpPr>
          <a:xfrm>
            <a:off x="687943" y="2894092"/>
            <a:ext cx="5243836" cy="3367754"/>
            <a:chOff x="687943" y="2894092"/>
            <a:chExt cx="5243836" cy="3367754"/>
          </a:xfrm>
        </p:grpSpPr>
        <p:sp>
          <p:nvSpPr>
            <p:cNvPr id="104" name="사각형: 둥근 모서리 103">
              <a:extLst>
                <a:ext uri="{FF2B5EF4-FFF2-40B4-BE49-F238E27FC236}">
                  <a16:creationId xmlns:a16="http://schemas.microsoft.com/office/drawing/2014/main" id="{82F64B01-A724-4FE3-849F-8DDF5E3644E9}"/>
                </a:ext>
              </a:extLst>
            </p:cNvPr>
            <p:cNvSpPr/>
            <p:nvPr/>
          </p:nvSpPr>
          <p:spPr>
            <a:xfrm>
              <a:off x="687943" y="2894092"/>
              <a:ext cx="5243836" cy="2633130"/>
            </a:xfrm>
            <a:prstGeom prst="roundRect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6" name="직사각형 105">
              <a:extLst>
                <a:ext uri="{FF2B5EF4-FFF2-40B4-BE49-F238E27FC236}">
                  <a16:creationId xmlns:a16="http://schemas.microsoft.com/office/drawing/2014/main" id="{56E2774D-0D94-41BB-A938-E84018B1567B}"/>
                </a:ext>
              </a:extLst>
            </p:cNvPr>
            <p:cNvSpPr/>
            <p:nvPr/>
          </p:nvSpPr>
          <p:spPr>
            <a:xfrm>
              <a:off x="1485200" y="5184628"/>
              <a:ext cx="3393930" cy="107721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3600">
                  <a:latin typeface="Calibri" panose="020F0502020204030204" pitchFamily="34" charset="0"/>
                  <a:cs typeface="Calibri" panose="020F0502020204030204" pitchFamily="34" charset="0"/>
                </a:rPr>
                <a:t>Dedicated QoS</a:t>
              </a:r>
            </a:p>
            <a:p>
              <a:pPr algn="ctr"/>
              <a:r>
                <a:rPr lang="en-US" altLang="ko-KR" sz="2800">
                  <a:latin typeface="Calibri" panose="020F0502020204030204" pitchFamily="34" charset="0"/>
                  <a:cs typeface="Calibri" panose="020F0502020204030204" pitchFamily="34" charset="0"/>
                </a:rPr>
                <a:t>(Guaranteed Bit Rate)</a:t>
              </a:r>
            </a:p>
          </p:txBody>
        </p:sp>
      </p:grpSp>
      <p:pic>
        <p:nvPicPr>
          <p:cNvPr id="116" name="그림 115">
            <a:extLst>
              <a:ext uri="{FF2B5EF4-FFF2-40B4-BE49-F238E27FC236}">
                <a16:creationId xmlns:a16="http://schemas.microsoft.com/office/drawing/2014/main" id="{16E3FB4A-6253-4E49-8FF9-49CCD338C82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42513" y="3350504"/>
            <a:ext cx="2805594" cy="1289057"/>
          </a:xfrm>
          <a:prstGeom prst="rect">
            <a:avLst/>
          </a:prstGeom>
        </p:spPr>
      </p:pic>
      <p:sp>
        <p:nvSpPr>
          <p:cNvPr id="23" name="화살표: 왼쪽 22">
            <a:extLst>
              <a:ext uri="{FF2B5EF4-FFF2-40B4-BE49-F238E27FC236}">
                <a16:creationId xmlns:a16="http://schemas.microsoft.com/office/drawing/2014/main" id="{AF074A00-8C54-46AE-A6FA-CE94A88C0806}"/>
              </a:ext>
            </a:extLst>
          </p:cNvPr>
          <p:cNvSpPr/>
          <p:nvPr/>
        </p:nvSpPr>
        <p:spPr>
          <a:xfrm>
            <a:off x="1636252" y="1643497"/>
            <a:ext cx="8728984" cy="991179"/>
          </a:xfrm>
          <a:prstGeom prst="lef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C23E14BD-A374-4E7E-88A3-1D0F0AD927DD}"/>
              </a:ext>
            </a:extLst>
          </p:cNvPr>
          <p:cNvSpPr/>
          <p:nvPr/>
        </p:nvSpPr>
        <p:spPr>
          <a:xfrm>
            <a:off x="10550949" y="1800076"/>
            <a:ext cx="9724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3600" b="1">
                <a:latin typeface="Calibri" panose="020F0502020204030204" pitchFamily="34" charset="0"/>
                <a:cs typeface="Calibri" panose="020F0502020204030204" pitchFamily="34" charset="0"/>
              </a:rPr>
              <a:t>Low</a:t>
            </a: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55E2CEBA-6E6F-4DD7-A56E-2585D3EE43E8}"/>
              </a:ext>
            </a:extLst>
          </p:cNvPr>
          <p:cNvSpPr/>
          <p:nvPr/>
        </p:nvSpPr>
        <p:spPr>
          <a:xfrm>
            <a:off x="412297" y="1813562"/>
            <a:ext cx="10583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3600" b="1">
                <a:latin typeface="Calibri" panose="020F0502020204030204" pitchFamily="34" charset="0"/>
                <a:cs typeface="Calibri" panose="020F0502020204030204" pitchFamily="34" charset="0"/>
              </a:rPr>
              <a:t>High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9624C75C-0E15-4CBA-B9ED-2868E6AD1439}"/>
              </a:ext>
            </a:extLst>
          </p:cNvPr>
          <p:cNvSpPr/>
          <p:nvPr/>
        </p:nvSpPr>
        <p:spPr>
          <a:xfrm>
            <a:off x="4430192" y="1823575"/>
            <a:ext cx="38440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3600" b="1" dirty="0">
                <a:latin typeface="Calibri" panose="020F0502020204030204" pitchFamily="34" charset="0"/>
                <a:cs typeface="Calibri" panose="020F0502020204030204" pitchFamily="34" charset="0"/>
              </a:rPr>
              <a:t>Latency-sensitivity </a:t>
            </a:r>
            <a:endParaRPr lang="en-US" altLang="ko-KR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슬라이드 번호 개체 틀 10">
            <a:extLst>
              <a:ext uri="{FF2B5EF4-FFF2-40B4-BE49-F238E27FC236}">
                <a16:creationId xmlns:a16="http://schemas.microsoft.com/office/drawing/2014/main" id="{1351D3B6-C668-4B41-A872-CCA1FC384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3671-8DB5-49BB-ADEF-274990B2FF7E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81475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7508318-1983-400E-AE4D-75D66BBA2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FCT Improvement: Short Flow FCT</a:t>
            </a:r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F5B3654-BE0E-4D95-A04B-EE135F47C4E5}"/>
              </a:ext>
            </a:extLst>
          </p:cNvPr>
          <p:cNvSpPr/>
          <p:nvPr/>
        </p:nvSpPr>
        <p:spPr>
          <a:xfrm>
            <a:off x="731631" y="1532180"/>
            <a:ext cx="107287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OutRAN</a:t>
            </a:r>
            <a:r>
              <a:rPr lang="en-US" altLang="ko-KR" sz="3200" dirty="0">
                <a:latin typeface="Calibri" panose="020F0502020204030204" pitchFamily="34" charset="0"/>
                <a:cs typeface="Calibri" panose="020F0502020204030204" pitchFamily="34" charset="0"/>
              </a:rPr>
              <a:t> shows comparable short flow FCT to that of the SRJF and QoS-aware schedulers.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OutRAN</a:t>
            </a:r>
            <a:r>
              <a:rPr lang="en-US" altLang="ko-KR" sz="3200" dirty="0">
                <a:latin typeface="Calibri" panose="020F0502020204030204" pitchFamily="34" charset="0"/>
                <a:cs typeface="Calibri" panose="020F0502020204030204" pitchFamily="34" charset="0"/>
              </a:rPr>
              <a:t> works well without prior information.</a:t>
            </a:r>
            <a:endParaRPr lang="ko-KR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화살표: 아래쪽 9">
            <a:extLst>
              <a:ext uri="{FF2B5EF4-FFF2-40B4-BE49-F238E27FC236}">
                <a16:creationId xmlns:a16="http://schemas.microsoft.com/office/drawing/2014/main" id="{7412E917-F4C2-488C-A929-79C4FBC2EE24}"/>
              </a:ext>
            </a:extLst>
          </p:cNvPr>
          <p:cNvSpPr/>
          <p:nvPr/>
        </p:nvSpPr>
        <p:spPr>
          <a:xfrm>
            <a:off x="2417659" y="3604549"/>
            <a:ext cx="1136616" cy="1598474"/>
          </a:xfrm>
          <a:prstGeom prst="down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ko-KR" sz="28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Better</a:t>
            </a:r>
            <a:endParaRPr lang="ko-KR" altLang="en-US" sz="280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FD821B9E-8A8A-48DD-B7B7-E87584A853BE}"/>
              </a:ext>
            </a:extLst>
          </p:cNvPr>
          <p:cNvSpPr/>
          <p:nvPr/>
        </p:nvSpPr>
        <p:spPr>
          <a:xfrm>
            <a:off x="3135085" y="6247949"/>
            <a:ext cx="567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latin typeface="Calibri" panose="020F0502020204030204" pitchFamily="34" charset="0"/>
                <a:cs typeface="Calibri" panose="020F0502020204030204" pitchFamily="34" charset="0"/>
              </a:rPr>
              <a:t>Short Flow (&lt; 10KB) 95%-</a:t>
            </a:r>
            <a:r>
              <a:rPr lang="en-US" altLang="ko-KR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ile</a:t>
            </a:r>
            <a:endParaRPr lang="ko-KR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88A4D565-8B7E-4931-B090-4D0B2E82F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4275" y="3175299"/>
            <a:ext cx="4834547" cy="3072650"/>
          </a:xfrm>
          <a:prstGeom prst="rect">
            <a:avLst/>
          </a:prstGeom>
        </p:spPr>
      </p:pic>
      <p:sp>
        <p:nvSpPr>
          <p:cNvPr id="15" name="슬라이드 번호 개체 틀 14">
            <a:extLst>
              <a:ext uri="{FF2B5EF4-FFF2-40B4-BE49-F238E27FC236}">
                <a16:creationId xmlns:a16="http://schemas.microsoft.com/office/drawing/2014/main" id="{E6BABE02-55BB-46BC-BA45-86F53ACD2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3671-8DB5-49BB-ADEF-274990B2FF7E}" type="slidenum">
              <a:rPr lang="ko-KR" altLang="en-US" smtClean="0"/>
              <a:t>40</a:t>
            </a:fld>
            <a:endParaRPr lang="ko-KR" altLang="en-US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88E4E783-A620-F612-1BF7-32E05E0463F0}"/>
              </a:ext>
            </a:extLst>
          </p:cNvPr>
          <p:cNvSpPr/>
          <p:nvPr/>
        </p:nvSpPr>
        <p:spPr>
          <a:xfrm>
            <a:off x="4690891" y="3604548"/>
            <a:ext cx="2624309" cy="37669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ADB0F3-6D7F-32BD-F154-E46FEB6E759D}"/>
              </a:ext>
            </a:extLst>
          </p:cNvPr>
          <p:cNvSpPr txBox="1"/>
          <p:nvPr/>
        </p:nvSpPr>
        <p:spPr>
          <a:xfrm>
            <a:off x="8523091" y="3544575"/>
            <a:ext cx="16228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ore-KR" sz="2400" dirty="0">
                <a:latin typeface="Calibri" panose="020F0502020204030204" pitchFamily="34" charset="0"/>
                <a:cs typeface="Calibri" panose="020F0502020204030204" pitchFamily="34" charset="0"/>
              </a:rPr>
              <a:t>QoS-aware </a:t>
            </a:r>
            <a:endParaRPr kumimoji="1" lang="ko-Kore-KR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DAC161-B92A-F515-2136-223260BCD2FA}"/>
              </a:ext>
            </a:extLst>
          </p:cNvPr>
          <p:cNvSpPr txBox="1"/>
          <p:nvPr/>
        </p:nvSpPr>
        <p:spPr>
          <a:xfrm>
            <a:off x="8325562" y="3138541"/>
            <a:ext cx="2456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ore-KR" sz="2400" dirty="0">
                <a:latin typeface="Calibri" panose="020F0502020204030204" pitchFamily="34" charset="0"/>
                <a:cs typeface="Calibri" panose="020F0502020204030204" pitchFamily="34" charset="0"/>
              </a:rPr>
              <a:t>de-facto standard </a:t>
            </a:r>
            <a:endParaRPr kumimoji="1" lang="ko-Kore-KR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DC2901C4-7CF4-9319-2797-4AA7359C08C3}"/>
              </a:ext>
            </a:extLst>
          </p:cNvPr>
          <p:cNvCxnSpPr>
            <a:cxnSpLocks/>
            <a:stCxn id="3" idx="3"/>
            <a:endCxn id="5" idx="1"/>
          </p:cNvCxnSpPr>
          <p:nvPr/>
        </p:nvCxnSpPr>
        <p:spPr>
          <a:xfrm flipV="1">
            <a:off x="7315200" y="3775408"/>
            <a:ext cx="1207891" cy="1748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구부러진 연결선[U] 23">
            <a:extLst>
              <a:ext uri="{FF2B5EF4-FFF2-40B4-BE49-F238E27FC236}">
                <a16:creationId xmlns:a16="http://schemas.microsoft.com/office/drawing/2014/main" id="{88953B84-F3CF-A7A4-2007-AF2604DBDBD0}"/>
              </a:ext>
            </a:extLst>
          </p:cNvPr>
          <p:cNvCxnSpPr>
            <a:cxnSpLocks/>
            <a:endCxn id="7" idx="1"/>
          </p:cNvCxnSpPr>
          <p:nvPr/>
        </p:nvCxnSpPr>
        <p:spPr>
          <a:xfrm rot="16200000" flipH="1">
            <a:off x="6681474" y="1725287"/>
            <a:ext cx="94924" cy="3193251"/>
          </a:xfrm>
          <a:prstGeom prst="curvedConnector4">
            <a:avLst>
              <a:gd name="adj1" fmla="val -240824"/>
              <a:gd name="adj2" fmla="val 92284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25868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>
            <a:extLst>
              <a:ext uri="{FF2B5EF4-FFF2-40B4-BE49-F238E27FC236}">
                <a16:creationId xmlns:a16="http://schemas.microsoft.com/office/drawing/2014/main" id="{048B4698-0651-42E9-BF97-BEBB28594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1014" y="3018203"/>
            <a:ext cx="4975950" cy="307080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87508318-1983-400E-AE4D-75D66BBA2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What about Long Flow FCT?</a:t>
            </a:r>
            <a:endParaRPr lang="ko-KR" altLang="en-US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F5B3654-BE0E-4D95-A04B-EE135F47C4E5}"/>
              </a:ext>
            </a:extLst>
          </p:cNvPr>
          <p:cNvSpPr/>
          <p:nvPr/>
        </p:nvSpPr>
        <p:spPr>
          <a:xfrm>
            <a:off x="838200" y="1597300"/>
            <a:ext cx="107287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dirty="0">
                <a:latin typeface="Calibri" panose="020F0502020204030204" pitchFamily="34" charset="0"/>
                <a:cs typeface="Calibri" panose="020F0502020204030204" pitchFamily="34" charset="0"/>
              </a:rPr>
              <a:t>Unlike SRJF, </a:t>
            </a:r>
            <a:r>
              <a:rPr lang="en-US" altLang="ko-KR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OutRAN</a:t>
            </a:r>
            <a:r>
              <a:rPr lang="en-US" altLang="ko-KR" sz="3200" dirty="0">
                <a:latin typeface="Calibri" panose="020F0502020204030204" pitchFamily="34" charset="0"/>
                <a:cs typeface="Calibri" panose="020F0502020204030204" pitchFamily="34" charset="0"/>
              </a:rPr>
              <a:t> considers both spectral efficiency and flow size. It does not starve long flows.</a:t>
            </a:r>
            <a:endParaRPr lang="ko-KR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84461BE1-D9BF-435D-A794-0B570B4D3736}"/>
              </a:ext>
            </a:extLst>
          </p:cNvPr>
          <p:cNvCxnSpPr>
            <a:cxnSpLocks/>
          </p:cNvCxnSpPr>
          <p:nvPr/>
        </p:nvCxnSpPr>
        <p:spPr>
          <a:xfrm flipV="1">
            <a:off x="7978309" y="3458029"/>
            <a:ext cx="0" cy="101167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>
            <a:extLst>
              <a:ext uri="{FF2B5EF4-FFF2-40B4-BE49-F238E27FC236}">
                <a16:creationId xmlns:a16="http://schemas.microsoft.com/office/drawing/2014/main" id="{D4315311-952F-4938-AF60-1A1656DF7533}"/>
              </a:ext>
            </a:extLst>
          </p:cNvPr>
          <p:cNvSpPr/>
          <p:nvPr/>
        </p:nvSpPr>
        <p:spPr>
          <a:xfrm>
            <a:off x="3819951" y="6089003"/>
            <a:ext cx="47652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800" b="1">
                <a:latin typeface="Calibri" panose="020F0502020204030204" pitchFamily="34" charset="0"/>
                <a:cs typeface="Calibri" panose="020F0502020204030204" pitchFamily="34" charset="0"/>
              </a:rPr>
              <a:t>Long Flow (&gt; 0.1MB) FCT </a:t>
            </a:r>
            <a:endParaRPr lang="ko-KR" altLang="en-US" sz="28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310DEB99-2F15-4F7E-A50C-19D81D409409}"/>
              </a:ext>
            </a:extLst>
          </p:cNvPr>
          <p:cNvSpPr/>
          <p:nvPr/>
        </p:nvSpPr>
        <p:spPr>
          <a:xfrm>
            <a:off x="8030087" y="3366098"/>
            <a:ext cx="33237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b="1" dirty="0">
                <a:latin typeface="Calibri" panose="020F0502020204030204" pitchFamily="34" charset="0"/>
                <a:cs typeface="Calibri" panose="020F0502020204030204" pitchFamily="34" charset="0"/>
              </a:rPr>
              <a:t>Worst due to channel-unaware scheduling</a:t>
            </a:r>
            <a:endParaRPr lang="ko-KR" alt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화살표: 아래쪽 17">
            <a:extLst>
              <a:ext uri="{FF2B5EF4-FFF2-40B4-BE49-F238E27FC236}">
                <a16:creationId xmlns:a16="http://schemas.microsoft.com/office/drawing/2014/main" id="{A46B18B0-4AB2-49BB-B54B-8DCE44861B2E}"/>
              </a:ext>
            </a:extLst>
          </p:cNvPr>
          <p:cNvSpPr/>
          <p:nvPr/>
        </p:nvSpPr>
        <p:spPr>
          <a:xfrm>
            <a:off x="2164398" y="3429000"/>
            <a:ext cx="1136616" cy="1598474"/>
          </a:xfrm>
          <a:prstGeom prst="down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ko-KR" sz="28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Better</a:t>
            </a:r>
            <a:endParaRPr lang="ko-KR" altLang="en-US" sz="280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슬라이드 번호 개체 틀 19">
            <a:extLst>
              <a:ext uri="{FF2B5EF4-FFF2-40B4-BE49-F238E27FC236}">
                <a16:creationId xmlns:a16="http://schemas.microsoft.com/office/drawing/2014/main" id="{F38C75E8-6190-4DFE-91EA-D9F46B9A5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3671-8DB5-49BB-ADEF-274990B2FF7E}" type="slidenum">
              <a:rPr lang="ko-KR" altLang="en-US" smtClean="0"/>
              <a:t>41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29992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45FE1C9-A8CA-4547-B773-F1EE8DBE4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Spectral-efficiency and user fairness</a:t>
            </a:r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2570883-EB39-4398-A066-D0A67FC24B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3807" y="3081549"/>
            <a:ext cx="7008880" cy="3411326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3CBE269E-399F-40E8-84CA-1C61EFDA7FD1}"/>
              </a:ext>
            </a:extLst>
          </p:cNvPr>
          <p:cNvSpPr/>
          <p:nvPr/>
        </p:nvSpPr>
        <p:spPr>
          <a:xfrm>
            <a:off x="731631" y="1597300"/>
            <a:ext cx="107287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>
                <a:latin typeface="Calibri" panose="020F0502020204030204" pitchFamily="34" charset="0"/>
                <a:cs typeface="Calibri" panose="020F0502020204030204" pitchFamily="34" charset="0"/>
              </a:rPr>
              <a:t>OutRAN preserves 98% and 97% of spectral efficiency and fairness respectively that PF provides.</a:t>
            </a:r>
            <a:endParaRPr lang="ko-KR" altLang="en-US" sz="3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슬라이드 번호 개체 틀 12">
            <a:extLst>
              <a:ext uri="{FF2B5EF4-FFF2-40B4-BE49-F238E27FC236}">
                <a16:creationId xmlns:a16="http://schemas.microsoft.com/office/drawing/2014/main" id="{46056DD4-A293-44F6-9001-08DD69E79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3671-8DB5-49BB-ADEF-274990B2FF7E}" type="slidenum">
              <a:rPr lang="ko-KR" altLang="en-US" smtClean="0"/>
              <a:t>42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33176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FFC57F0-C230-474E-9D2A-E33E63672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Scalability </a:t>
            </a:r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7445FD4-E2AD-4BA1-B615-BA72386676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08" y="2936693"/>
            <a:ext cx="5561392" cy="3381381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1D5211F7-D8AC-4FF7-B608-2E22B2025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7442" y="2942642"/>
            <a:ext cx="5589497" cy="3375432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2CFB3838-BCCD-4E43-A258-100F8DBEA775}"/>
              </a:ext>
            </a:extLst>
          </p:cNvPr>
          <p:cNvSpPr/>
          <p:nvPr/>
        </p:nvSpPr>
        <p:spPr>
          <a:xfrm>
            <a:off x="838200" y="1576540"/>
            <a:ext cx="107287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OutRAN</a:t>
            </a:r>
            <a:r>
              <a:rPr lang="en-US" altLang="ko-KR" sz="3200" dirty="0">
                <a:latin typeface="Calibri" panose="020F0502020204030204" pitchFamily="34" charset="0"/>
                <a:cs typeface="Calibri" panose="020F0502020204030204" pitchFamily="34" charset="0"/>
              </a:rPr>
              <a:t> has the same computational complexity as the original scheduler. It can scale and handle large number of flows.</a:t>
            </a:r>
            <a:endParaRPr lang="ko-KR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슬라이드 번호 개체 틀 13">
            <a:extLst>
              <a:ext uri="{FF2B5EF4-FFF2-40B4-BE49-F238E27FC236}">
                <a16:creationId xmlns:a16="http://schemas.microsoft.com/office/drawing/2014/main" id="{81706C25-EAF6-4C40-A04D-2AFC777F8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3671-8DB5-49BB-ADEF-274990B2FF7E}" type="slidenum">
              <a:rPr lang="ko-KR" altLang="en-US" smtClean="0"/>
              <a:t>43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8907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7A383DF-CC23-4651-8809-2D49ECC2A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Impact of OutRAN in 5G</a:t>
            </a:r>
            <a:endParaRPr lang="ko-KR" altLang="en-US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BBA70019-7B78-4C36-BE44-9082144FC954}"/>
              </a:ext>
            </a:extLst>
          </p:cNvPr>
          <p:cNvSpPr/>
          <p:nvPr/>
        </p:nvSpPr>
        <p:spPr>
          <a:xfrm>
            <a:off x="4122202" y="2714416"/>
            <a:ext cx="2880000" cy="2563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Scheduling resolution</a:t>
            </a:r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슬라이드 번호 개체 틀 25">
            <a:extLst>
              <a:ext uri="{FF2B5EF4-FFF2-40B4-BE49-F238E27FC236}">
                <a16:creationId xmlns:a16="http://schemas.microsoft.com/office/drawing/2014/main" id="{C10ED802-C126-42EE-B997-574A50206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4500" y="6356350"/>
            <a:ext cx="2743200" cy="365125"/>
          </a:xfrm>
        </p:spPr>
        <p:txBody>
          <a:bodyPr/>
          <a:lstStyle/>
          <a:p>
            <a:fld id="{124F3671-8DB5-49BB-ADEF-274990B2FF7E}" type="slidenum">
              <a:rPr lang="ko-KR" altLang="en-US" smtClean="0"/>
              <a:t>44</a:t>
            </a:fld>
            <a:endParaRPr lang="ko-KR" altLang="en-US"/>
          </a:p>
        </p:txBody>
      </p:sp>
      <p:pic>
        <p:nvPicPr>
          <p:cNvPr id="29" name="그림 28">
            <a:extLst>
              <a:ext uri="{FF2B5EF4-FFF2-40B4-BE49-F238E27FC236}">
                <a16:creationId xmlns:a16="http://schemas.microsoft.com/office/drawing/2014/main" id="{13019626-7F61-4343-883C-022433C35D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657" y="3246801"/>
            <a:ext cx="5842235" cy="2486383"/>
          </a:xfrm>
          <a:prstGeom prst="rect">
            <a:avLst/>
          </a:prstGeom>
        </p:spPr>
      </p:pic>
      <p:sp>
        <p:nvSpPr>
          <p:cNvPr id="30" name="직사각형 29">
            <a:extLst>
              <a:ext uri="{FF2B5EF4-FFF2-40B4-BE49-F238E27FC236}">
                <a16:creationId xmlns:a16="http://schemas.microsoft.com/office/drawing/2014/main" id="{E5135C9C-4006-47BD-9CE1-D4B4C8E2FEFA}"/>
              </a:ext>
            </a:extLst>
          </p:cNvPr>
          <p:cNvSpPr/>
          <p:nvPr/>
        </p:nvSpPr>
        <p:spPr>
          <a:xfrm>
            <a:off x="4122202" y="3429149"/>
            <a:ext cx="1440000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91B6B941-B63F-4BFD-9913-235D04A380D0}"/>
              </a:ext>
            </a:extLst>
          </p:cNvPr>
          <p:cNvSpPr/>
          <p:nvPr/>
        </p:nvSpPr>
        <p:spPr>
          <a:xfrm>
            <a:off x="4122202" y="4227389"/>
            <a:ext cx="720000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C2FE6D77-2585-4A83-AFE8-85ED021D471D}"/>
              </a:ext>
            </a:extLst>
          </p:cNvPr>
          <p:cNvSpPr/>
          <p:nvPr/>
        </p:nvSpPr>
        <p:spPr>
          <a:xfrm>
            <a:off x="4130400" y="5281475"/>
            <a:ext cx="3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AB6CD9F-3222-49D0-8933-28F25F8EFA5F}"/>
              </a:ext>
            </a:extLst>
          </p:cNvPr>
          <p:cNvSpPr txBox="1"/>
          <p:nvPr/>
        </p:nvSpPr>
        <p:spPr>
          <a:xfrm>
            <a:off x="3403608" y="2649221"/>
            <a:ext cx="813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>
                <a:latin typeface="Calibri" panose="020F0502020204030204" pitchFamily="34" charset="0"/>
                <a:cs typeface="Calibri" panose="020F0502020204030204" pitchFamily="34" charset="0"/>
              </a:rPr>
              <a:t>15kHz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AF630C7-25C3-4CA8-A038-46A59FAFF76B}"/>
              </a:ext>
            </a:extLst>
          </p:cNvPr>
          <p:cNvSpPr txBox="1"/>
          <p:nvPr/>
        </p:nvSpPr>
        <p:spPr>
          <a:xfrm>
            <a:off x="3403608" y="4403617"/>
            <a:ext cx="97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>
                <a:latin typeface="Calibri" panose="020F0502020204030204" pitchFamily="34" charset="0"/>
                <a:cs typeface="Calibri" panose="020F0502020204030204" pitchFamily="34" charset="0"/>
              </a:rPr>
              <a:t>60kHz</a:t>
            </a:r>
            <a:endParaRPr lang="ko-KR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A0A4FF9-61F0-4FC6-9C16-E66AA7B575EE}"/>
              </a:ext>
            </a:extLst>
          </p:cNvPr>
          <p:cNvSpPr txBox="1"/>
          <p:nvPr/>
        </p:nvSpPr>
        <p:spPr>
          <a:xfrm>
            <a:off x="3094133" y="5783084"/>
            <a:ext cx="1315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latin typeface="Calibri" panose="020F0502020204030204" pitchFamily="34" charset="0"/>
                <a:cs typeface="Calibri" panose="020F0502020204030204" pitchFamily="34" charset="0"/>
              </a:rPr>
              <a:t>120kHz </a:t>
            </a:r>
          </a:p>
          <a:p>
            <a:pPr algn="ctr"/>
            <a:endParaRPr lang="ko-KR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8" name="직선 화살표 연결선 37">
            <a:extLst>
              <a:ext uri="{FF2B5EF4-FFF2-40B4-BE49-F238E27FC236}">
                <a16:creationId xmlns:a16="http://schemas.microsoft.com/office/drawing/2014/main" id="{E5FCCD2C-0966-492D-80C0-7BA3799C70A7}"/>
              </a:ext>
            </a:extLst>
          </p:cNvPr>
          <p:cNvCxnSpPr/>
          <p:nvPr/>
        </p:nvCxnSpPr>
        <p:spPr>
          <a:xfrm>
            <a:off x="4122202" y="2602797"/>
            <a:ext cx="2880000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화살표 연결선 39">
            <a:extLst>
              <a:ext uri="{FF2B5EF4-FFF2-40B4-BE49-F238E27FC236}">
                <a16:creationId xmlns:a16="http://schemas.microsoft.com/office/drawing/2014/main" id="{9AB734C1-2B99-459E-B245-D95A0F3B6732}"/>
              </a:ext>
            </a:extLst>
          </p:cNvPr>
          <p:cNvCxnSpPr>
            <a:cxnSpLocks/>
          </p:cNvCxnSpPr>
          <p:nvPr/>
        </p:nvCxnSpPr>
        <p:spPr>
          <a:xfrm>
            <a:off x="4135162" y="5177598"/>
            <a:ext cx="355238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89501F91-C373-46C8-8F78-B34611DE4B54}"/>
              </a:ext>
            </a:extLst>
          </p:cNvPr>
          <p:cNvSpPr txBox="1"/>
          <p:nvPr/>
        </p:nvSpPr>
        <p:spPr>
          <a:xfrm>
            <a:off x="3403608" y="3450650"/>
            <a:ext cx="813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>
                <a:latin typeface="Calibri" panose="020F0502020204030204" pitchFamily="34" charset="0"/>
                <a:cs typeface="Calibri" panose="020F0502020204030204" pitchFamily="34" charset="0"/>
              </a:rPr>
              <a:t>30kHz</a:t>
            </a:r>
          </a:p>
        </p:txBody>
      </p:sp>
      <p:cxnSp>
        <p:nvCxnSpPr>
          <p:cNvPr id="47" name="직선 화살표 연결선 46">
            <a:extLst>
              <a:ext uri="{FF2B5EF4-FFF2-40B4-BE49-F238E27FC236}">
                <a16:creationId xmlns:a16="http://schemas.microsoft.com/office/drawing/2014/main" id="{587694D3-1B2F-4F10-B091-F42A2574B9F0}"/>
              </a:ext>
            </a:extLst>
          </p:cNvPr>
          <p:cNvCxnSpPr>
            <a:cxnSpLocks/>
          </p:cNvCxnSpPr>
          <p:nvPr/>
        </p:nvCxnSpPr>
        <p:spPr>
          <a:xfrm>
            <a:off x="4122202" y="3328304"/>
            <a:ext cx="1440000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화살표 연결선 50">
            <a:extLst>
              <a:ext uri="{FF2B5EF4-FFF2-40B4-BE49-F238E27FC236}">
                <a16:creationId xmlns:a16="http://schemas.microsoft.com/office/drawing/2014/main" id="{2ACD992B-8C4C-4B51-8893-99B7B9E7E26A}"/>
              </a:ext>
            </a:extLst>
          </p:cNvPr>
          <p:cNvCxnSpPr>
            <a:cxnSpLocks/>
          </p:cNvCxnSpPr>
          <p:nvPr/>
        </p:nvCxnSpPr>
        <p:spPr>
          <a:xfrm>
            <a:off x="4097062" y="4090241"/>
            <a:ext cx="745140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그룹 53">
            <a:extLst>
              <a:ext uri="{FF2B5EF4-FFF2-40B4-BE49-F238E27FC236}">
                <a16:creationId xmlns:a16="http://schemas.microsoft.com/office/drawing/2014/main" id="{762FD50B-E707-4DE3-85B9-D607869A4060}"/>
              </a:ext>
            </a:extLst>
          </p:cNvPr>
          <p:cNvGrpSpPr/>
          <p:nvPr/>
        </p:nvGrpSpPr>
        <p:grpSpPr>
          <a:xfrm>
            <a:off x="5073422" y="2388200"/>
            <a:ext cx="813844" cy="369332"/>
            <a:chOff x="9880907" y="1750098"/>
            <a:chExt cx="813844" cy="369332"/>
          </a:xfrm>
        </p:grpSpPr>
        <p:sp>
          <p:nvSpPr>
            <p:cNvPr id="53" name="직사각형 52">
              <a:extLst>
                <a:ext uri="{FF2B5EF4-FFF2-40B4-BE49-F238E27FC236}">
                  <a16:creationId xmlns:a16="http://schemas.microsoft.com/office/drawing/2014/main" id="{DA4CD6B7-A8C0-42AC-A833-2C971142AB68}"/>
                </a:ext>
              </a:extLst>
            </p:cNvPr>
            <p:cNvSpPr/>
            <p:nvPr/>
          </p:nvSpPr>
          <p:spPr>
            <a:xfrm>
              <a:off x="10015471" y="1870890"/>
              <a:ext cx="544716" cy="1325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9B16BF6-0049-471D-8828-A09A4EA602F1}"/>
                </a:ext>
              </a:extLst>
            </p:cNvPr>
            <p:cNvSpPr txBox="1"/>
            <p:nvPr/>
          </p:nvSpPr>
          <p:spPr>
            <a:xfrm>
              <a:off x="9880907" y="1750098"/>
              <a:ext cx="8138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>
                  <a:latin typeface="Calibri" panose="020F0502020204030204" pitchFamily="34" charset="0"/>
                  <a:cs typeface="Calibri" panose="020F0502020204030204" pitchFamily="34" charset="0"/>
                </a:rPr>
                <a:t>1ms </a:t>
              </a:r>
            </a:p>
          </p:txBody>
        </p:sp>
      </p:grp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527E73A9-062F-47FC-9F31-228A74B5BEAD}"/>
              </a:ext>
            </a:extLst>
          </p:cNvPr>
          <p:cNvGrpSpPr/>
          <p:nvPr/>
        </p:nvGrpSpPr>
        <p:grpSpPr>
          <a:xfrm>
            <a:off x="4409132" y="3095063"/>
            <a:ext cx="813844" cy="369332"/>
            <a:chOff x="9880907" y="1750098"/>
            <a:chExt cx="813844" cy="369332"/>
          </a:xfrm>
        </p:grpSpPr>
        <p:sp>
          <p:nvSpPr>
            <p:cNvPr id="56" name="직사각형 55">
              <a:extLst>
                <a:ext uri="{FF2B5EF4-FFF2-40B4-BE49-F238E27FC236}">
                  <a16:creationId xmlns:a16="http://schemas.microsoft.com/office/drawing/2014/main" id="{82B86E47-F32C-4CD0-956A-D80B90273C3F}"/>
                </a:ext>
              </a:extLst>
            </p:cNvPr>
            <p:cNvSpPr/>
            <p:nvPr/>
          </p:nvSpPr>
          <p:spPr>
            <a:xfrm>
              <a:off x="10015471" y="1870890"/>
              <a:ext cx="544716" cy="1325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FDDA9AD5-D041-43AC-8576-6B2472123B7A}"/>
                </a:ext>
              </a:extLst>
            </p:cNvPr>
            <p:cNvSpPr txBox="1"/>
            <p:nvPr/>
          </p:nvSpPr>
          <p:spPr>
            <a:xfrm>
              <a:off x="9880907" y="1750098"/>
              <a:ext cx="8138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>
                  <a:latin typeface="Calibri" panose="020F0502020204030204" pitchFamily="34" charset="0"/>
                  <a:cs typeface="Calibri" panose="020F0502020204030204" pitchFamily="34" charset="0"/>
                </a:rPr>
                <a:t>500us </a:t>
              </a:r>
            </a:p>
          </p:txBody>
        </p:sp>
      </p:grpSp>
      <p:grpSp>
        <p:nvGrpSpPr>
          <p:cNvPr id="58" name="그룹 57">
            <a:extLst>
              <a:ext uri="{FF2B5EF4-FFF2-40B4-BE49-F238E27FC236}">
                <a16:creationId xmlns:a16="http://schemas.microsoft.com/office/drawing/2014/main" id="{010BED4C-B7D2-4649-8379-FD87C05A1F93}"/>
              </a:ext>
            </a:extLst>
          </p:cNvPr>
          <p:cNvGrpSpPr/>
          <p:nvPr/>
        </p:nvGrpSpPr>
        <p:grpSpPr>
          <a:xfrm>
            <a:off x="4797226" y="3899204"/>
            <a:ext cx="813844" cy="369332"/>
            <a:chOff x="9880907" y="1750098"/>
            <a:chExt cx="813844" cy="369332"/>
          </a:xfrm>
        </p:grpSpPr>
        <p:sp>
          <p:nvSpPr>
            <p:cNvPr id="59" name="직사각형 58">
              <a:extLst>
                <a:ext uri="{FF2B5EF4-FFF2-40B4-BE49-F238E27FC236}">
                  <a16:creationId xmlns:a16="http://schemas.microsoft.com/office/drawing/2014/main" id="{CD1BB617-41F6-4B54-91A7-26F65B88C0FC}"/>
                </a:ext>
              </a:extLst>
            </p:cNvPr>
            <p:cNvSpPr/>
            <p:nvPr/>
          </p:nvSpPr>
          <p:spPr>
            <a:xfrm>
              <a:off x="10015471" y="1870890"/>
              <a:ext cx="544716" cy="1325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4934F2F-B291-4BE5-BA6C-CAA42DA33E0B}"/>
                </a:ext>
              </a:extLst>
            </p:cNvPr>
            <p:cNvSpPr txBox="1"/>
            <p:nvPr/>
          </p:nvSpPr>
          <p:spPr>
            <a:xfrm>
              <a:off x="9880907" y="1750098"/>
              <a:ext cx="8138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>
                  <a:latin typeface="Calibri" panose="020F0502020204030204" pitchFamily="34" charset="0"/>
                  <a:cs typeface="Calibri" panose="020F0502020204030204" pitchFamily="34" charset="0"/>
                </a:rPr>
                <a:t>250us </a:t>
              </a:r>
            </a:p>
          </p:txBody>
        </p:sp>
      </p:grpSp>
      <p:grpSp>
        <p:nvGrpSpPr>
          <p:cNvPr id="61" name="그룹 60">
            <a:extLst>
              <a:ext uri="{FF2B5EF4-FFF2-40B4-BE49-F238E27FC236}">
                <a16:creationId xmlns:a16="http://schemas.microsoft.com/office/drawing/2014/main" id="{657234E9-49C3-4E2B-98B1-55DF70E74F7E}"/>
              </a:ext>
            </a:extLst>
          </p:cNvPr>
          <p:cNvGrpSpPr/>
          <p:nvPr/>
        </p:nvGrpSpPr>
        <p:grpSpPr>
          <a:xfrm>
            <a:off x="4435280" y="4992952"/>
            <a:ext cx="813844" cy="369332"/>
            <a:chOff x="9880907" y="1750098"/>
            <a:chExt cx="813844" cy="369332"/>
          </a:xfrm>
        </p:grpSpPr>
        <p:sp>
          <p:nvSpPr>
            <p:cNvPr id="62" name="직사각형 61">
              <a:extLst>
                <a:ext uri="{FF2B5EF4-FFF2-40B4-BE49-F238E27FC236}">
                  <a16:creationId xmlns:a16="http://schemas.microsoft.com/office/drawing/2014/main" id="{206D1A34-E75E-49C7-90F9-4F762A15549C}"/>
                </a:ext>
              </a:extLst>
            </p:cNvPr>
            <p:cNvSpPr/>
            <p:nvPr/>
          </p:nvSpPr>
          <p:spPr>
            <a:xfrm>
              <a:off x="10015471" y="1870890"/>
              <a:ext cx="544716" cy="1325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11E26B4F-A27A-4574-9B8C-2112A8F95F91}"/>
                </a:ext>
              </a:extLst>
            </p:cNvPr>
            <p:cNvSpPr txBox="1"/>
            <p:nvPr/>
          </p:nvSpPr>
          <p:spPr>
            <a:xfrm>
              <a:off x="9880907" y="1750098"/>
              <a:ext cx="8138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>
                  <a:latin typeface="Calibri" panose="020F0502020204030204" pitchFamily="34" charset="0"/>
                  <a:cs typeface="Calibri" panose="020F0502020204030204" pitchFamily="34" charset="0"/>
                </a:rPr>
                <a:t>125us </a:t>
              </a:r>
            </a:p>
          </p:txBody>
        </p:sp>
      </p:grpSp>
      <p:sp>
        <p:nvSpPr>
          <p:cNvPr id="64" name="화살표: 아래쪽 63">
            <a:extLst>
              <a:ext uri="{FF2B5EF4-FFF2-40B4-BE49-F238E27FC236}">
                <a16:creationId xmlns:a16="http://schemas.microsoft.com/office/drawing/2014/main" id="{87053554-3CC3-4C7B-B653-B8AA74D27C4E}"/>
              </a:ext>
            </a:extLst>
          </p:cNvPr>
          <p:cNvSpPr/>
          <p:nvPr/>
        </p:nvSpPr>
        <p:spPr>
          <a:xfrm>
            <a:off x="512750" y="2876219"/>
            <a:ext cx="933224" cy="3156185"/>
          </a:xfrm>
          <a:prstGeom prst="downArrow">
            <a:avLst/>
          </a:prstGeom>
          <a:solidFill>
            <a:srgbClr val="FBB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ko-KR" sz="28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Low-latency in air</a:t>
            </a:r>
            <a:endParaRPr lang="ko-KR" altLang="en-US" sz="28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화살표: 아래쪽 64">
            <a:extLst>
              <a:ext uri="{FF2B5EF4-FFF2-40B4-BE49-F238E27FC236}">
                <a16:creationId xmlns:a16="http://schemas.microsoft.com/office/drawing/2014/main" id="{60A67FEE-906A-4B13-83EF-14686D95BF47}"/>
              </a:ext>
            </a:extLst>
          </p:cNvPr>
          <p:cNvSpPr/>
          <p:nvPr/>
        </p:nvSpPr>
        <p:spPr>
          <a:xfrm>
            <a:off x="7207449" y="4314409"/>
            <a:ext cx="874361" cy="1430570"/>
          </a:xfrm>
          <a:prstGeom prst="downArrow">
            <a:avLst/>
          </a:prstGeom>
          <a:solidFill>
            <a:srgbClr val="FBB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" name="직사각형 68">
            <a:extLst>
              <a:ext uri="{FF2B5EF4-FFF2-40B4-BE49-F238E27FC236}">
                <a16:creationId xmlns:a16="http://schemas.microsoft.com/office/drawing/2014/main" id="{E52F8532-CDB7-42B6-BCDD-9A355E2D5638}"/>
              </a:ext>
            </a:extLst>
          </p:cNvPr>
          <p:cNvSpPr/>
          <p:nvPr/>
        </p:nvSpPr>
        <p:spPr>
          <a:xfrm>
            <a:off x="568906" y="1290790"/>
            <a:ext cx="110541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>
                <a:latin typeface="Calibri" panose="020F0502020204030204" pitchFamily="34" charset="0"/>
                <a:cs typeface="Calibri" panose="020F0502020204030204" pitchFamily="34" charset="0"/>
              </a:rPr>
              <a:t>OutRAN is compatible with 5G NR, provides greater </a:t>
            </a:r>
            <a:br>
              <a:rPr lang="en-US" altLang="ko-KR" sz="32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z="3200">
                <a:latin typeface="Calibri" panose="020F0502020204030204" pitchFamily="34" charset="0"/>
                <a:cs typeface="Calibri" panose="020F0502020204030204" pitchFamily="34" charset="0"/>
              </a:rPr>
              <a:t>improvement in short flow FCT when utilized together.</a:t>
            </a:r>
            <a:endParaRPr lang="ko-KR" altLang="en-US" sz="3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직사각형 74">
            <a:extLst>
              <a:ext uri="{FF2B5EF4-FFF2-40B4-BE49-F238E27FC236}">
                <a16:creationId xmlns:a16="http://schemas.microsoft.com/office/drawing/2014/main" id="{2FD511D0-B78F-4659-BFC3-56977ED7120A}"/>
              </a:ext>
            </a:extLst>
          </p:cNvPr>
          <p:cNvSpPr/>
          <p:nvPr/>
        </p:nvSpPr>
        <p:spPr>
          <a:xfrm>
            <a:off x="1419346" y="2629001"/>
            <a:ext cx="19842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400" b="1">
                <a:latin typeface="Calibri" panose="020F0502020204030204" pitchFamily="34" charset="0"/>
                <a:cs typeface="Calibri" panose="020F0502020204030204" pitchFamily="34" charset="0"/>
              </a:rPr>
              <a:t>Numerology 0</a:t>
            </a:r>
            <a:endParaRPr lang="ko-KR" altLang="en-US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직사각형 75">
            <a:extLst>
              <a:ext uri="{FF2B5EF4-FFF2-40B4-BE49-F238E27FC236}">
                <a16:creationId xmlns:a16="http://schemas.microsoft.com/office/drawing/2014/main" id="{B2B074A0-C987-4AE8-A00E-3E24473C41C7}"/>
              </a:ext>
            </a:extLst>
          </p:cNvPr>
          <p:cNvSpPr/>
          <p:nvPr/>
        </p:nvSpPr>
        <p:spPr>
          <a:xfrm>
            <a:off x="1419346" y="3406116"/>
            <a:ext cx="19842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400" b="1">
                <a:latin typeface="Calibri" panose="020F0502020204030204" pitchFamily="34" charset="0"/>
                <a:cs typeface="Calibri" panose="020F0502020204030204" pitchFamily="34" charset="0"/>
              </a:rPr>
              <a:t>Numerology 1</a:t>
            </a:r>
            <a:endParaRPr lang="ko-KR" altLang="en-US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직사각형 76">
            <a:extLst>
              <a:ext uri="{FF2B5EF4-FFF2-40B4-BE49-F238E27FC236}">
                <a16:creationId xmlns:a16="http://schemas.microsoft.com/office/drawing/2014/main" id="{177ABF7B-705E-4F66-BFF7-EFFA7E094380}"/>
              </a:ext>
            </a:extLst>
          </p:cNvPr>
          <p:cNvSpPr/>
          <p:nvPr/>
        </p:nvSpPr>
        <p:spPr>
          <a:xfrm>
            <a:off x="1419346" y="4371591"/>
            <a:ext cx="19842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400" b="1">
                <a:latin typeface="Calibri" panose="020F0502020204030204" pitchFamily="34" charset="0"/>
                <a:cs typeface="Calibri" panose="020F0502020204030204" pitchFamily="34" charset="0"/>
              </a:rPr>
              <a:t>Numerology 2</a:t>
            </a:r>
            <a:endParaRPr lang="ko-KR" altLang="en-US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직사각형 77">
            <a:extLst>
              <a:ext uri="{FF2B5EF4-FFF2-40B4-BE49-F238E27FC236}">
                <a16:creationId xmlns:a16="http://schemas.microsoft.com/office/drawing/2014/main" id="{EFCE249D-01FC-46D5-9012-7E7390E01CAE}"/>
              </a:ext>
            </a:extLst>
          </p:cNvPr>
          <p:cNvSpPr/>
          <p:nvPr/>
        </p:nvSpPr>
        <p:spPr>
          <a:xfrm>
            <a:off x="1368720" y="5741335"/>
            <a:ext cx="19842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>
                <a:latin typeface="Calibri" panose="020F0502020204030204" pitchFamily="34" charset="0"/>
                <a:cs typeface="Calibri" panose="020F0502020204030204" pitchFamily="34" charset="0"/>
              </a:rPr>
              <a:t>Numerology 3</a:t>
            </a:r>
            <a:endParaRPr lang="ko-KR" altLang="en-US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" name="화살표: 아래쪽 78">
            <a:extLst>
              <a:ext uri="{FF2B5EF4-FFF2-40B4-BE49-F238E27FC236}">
                <a16:creationId xmlns:a16="http://schemas.microsoft.com/office/drawing/2014/main" id="{94495C84-8B8C-4652-9060-BFEF2E7137B5}"/>
              </a:ext>
            </a:extLst>
          </p:cNvPr>
          <p:cNvSpPr/>
          <p:nvPr/>
        </p:nvSpPr>
        <p:spPr>
          <a:xfrm rot="16200000">
            <a:off x="10686612" y="4939861"/>
            <a:ext cx="729307" cy="2154470"/>
          </a:xfrm>
          <a:prstGeom prst="downArrow">
            <a:avLst/>
          </a:prstGeom>
          <a:solidFill>
            <a:srgbClr val="008A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altLang="ko-KR" sz="2400" b="1">
                <a:latin typeface="Calibri" panose="020F0502020204030204" pitchFamily="34" charset="0"/>
                <a:cs typeface="Calibri" panose="020F0502020204030204" pitchFamily="34" charset="0"/>
              </a:rPr>
              <a:t>Better</a:t>
            </a:r>
            <a:endParaRPr lang="ko-KR" altLang="en-US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63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7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94D9AD9-14C1-42D6-B865-59FA1761D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Conclusion </a:t>
            </a:r>
            <a:endParaRPr lang="ko-KR" altLang="en-US"/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1F152F6E-7534-4C5C-A200-435C196AF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6571"/>
            <a:ext cx="10515600" cy="4580392"/>
          </a:xfrm>
        </p:spPr>
        <p:txBody>
          <a:bodyPr>
            <a:normAutofit/>
          </a:bodyPr>
          <a:lstStyle/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ko-KR" sz="2800" dirty="0" err="1"/>
              <a:t>OutRAN</a:t>
            </a:r>
            <a:r>
              <a:rPr lang="en-US" altLang="ko-KR" sz="2800" dirty="0"/>
              <a:t> demonstrates the feasibility of co-optimizing the FCT in cellular networks.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ko-KR" sz="2800" dirty="0"/>
              <a:t>It achieves better latency for interactive application by scheduling its short flows first at the last-mile base station.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ko-KR" sz="2800" dirty="0"/>
              <a:t>It is practical; it does not require prior QoS information and respects the legacy cellular metrics.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ko-KR" sz="28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ko-KR" sz="2800" dirty="0">
                <a:hlinkClick r:id="rId3"/>
              </a:rPr>
              <a:t>https://ina.kaist.ac.kr/projects/outran/</a:t>
            </a:r>
            <a:r>
              <a:rPr lang="en-US" altLang="ko-KR" sz="2800" dirty="0"/>
              <a:t>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ko-KR" sz="2800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B21A1FA1-382F-4A8A-B945-98F1C32942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155" y="4167867"/>
            <a:ext cx="2371045" cy="2371045"/>
          </a:xfrm>
          <a:prstGeom prst="rect">
            <a:avLst/>
          </a:prstGeom>
        </p:spPr>
      </p:pic>
      <p:sp>
        <p:nvSpPr>
          <p:cNvPr id="13" name="슬라이드 번호 개체 틀 12">
            <a:extLst>
              <a:ext uri="{FF2B5EF4-FFF2-40B4-BE49-F238E27FC236}">
                <a16:creationId xmlns:a16="http://schemas.microsoft.com/office/drawing/2014/main" id="{026E3F31-DC9E-4E7B-971D-F030DBD2B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3671-8DB5-49BB-ADEF-274990B2FF7E}" type="slidenum">
              <a:rPr lang="ko-KR" altLang="en-US" smtClean="0"/>
              <a:t>45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72534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45F7149-18B9-8A05-3F13-443CF6289D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80558"/>
            <a:ext cx="9144000" cy="2363638"/>
          </a:xfrm>
        </p:spPr>
        <p:txBody>
          <a:bodyPr>
            <a:normAutofit/>
          </a:bodyPr>
          <a:lstStyle/>
          <a:p>
            <a:r>
              <a:rPr kumimoji="1" lang="en-US" altLang="ko-Kore-KR" sz="7200" b="1" dirty="0"/>
              <a:t>Thank you </a:t>
            </a:r>
            <a:br>
              <a:rPr kumimoji="1" lang="en-US" altLang="ko-Kore-KR" sz="7200" b="1" dirty="0"/>
            </a:br>
            <a:r>
              <a:rPr kumimoji="1" lang="en-US" altLang="ko-Kore-KR" sz="7200" b="1" dirty="0"/>
              <a:t>Questions ? </a:t>
            </a:r>
            <a:endParaRPr kumimoji="1" lang="ko-Kore-KR" altLang="en-US" sz="7200" b="1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8D9DEE1-EC0E-DE95-6F63-CDF9912E6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3671-8DB5-49BB-ADEF-274990B2FF7E}" type="slidenum">
              <a:rPr lang="ko-KR" altLang="en-US" smtClean="0"/>
              <a:t>46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7396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B6CE124-3811-4189-872E-3E45F44F8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QoS provisioning in current Cellular Networks</a:t>
            </a:r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C895BE-85BE-41EC-A01D-5578DA4DFF54}"/>
              </a:ext>
            </a:extLst>
          </p:cNvPr>
          <p:cNvSpPr txBox="1"/>
          <p:nvPr/>
        </p:nvSpPr>
        <p:spPr>
          <a:xfrm>
            <a:off x="5665087" y="3401727"/>
            <a:ext cx="2365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>
                <a:latin typeface="Calibri" panose="020F0502020204030204" pitchFamily="34" charset="0"/>
                <a:cs typeface="Calibri" panose="020F0502020204030204" pitchFamily="34" charset="0"/>
              </a:rPr>
              <a:t>4G/5G Core</a:t>
            </a:r>
            <a:endParaRPr lang="ko-KR" altLang="en-US" sz="3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BAC1EC-8453-4DA7-9879-FA2E80F574B3}"/>
              </a:ext>
            </a:extLst>
          </p:cNvPr>
          <p:cNvSpPr txBox="1"/>
          <p:nvPr/>
        </p:nvSpPr>
        <p:spPr>
          <a:xfrm>
            <a:off x="3134194" y="3396413"/>
            <a:ext cx="1538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>
                <a:latin typeface="Calibri" panose="020F0502020204030204" pitchFamily="34" charset="0"/>
                <a:cs typeface="Calibri" panose="020F0502020204030204" pitchFamily="34" charset="0"/>
              </a:rPr>
              <a:t>xNodeB</a:t>
            </a:r>
            <a:endParaRPr lang="ko-KR" altLang="en-US" sz="3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자유형 142">
            <a:extLst>
              <a:ext uri="{FF2B5EF4-FFF2-40B4-BE49-F238E27FC236}">
                <a16:creationId xmlns:a16="http://schemas.microsoft.com/office/drawing/2014/main" id="{5EE7F145-D0A6-468E-A666-F84D7A556D29}"/>
              </a:ext>
            </a:extLst>
          </p:cNvPr>
          <p:cNvSpPr/>
          <p:nvPr/>
        </p:nvSpPr>
        <p:spPr>
          <a:xfrm>
            <a:off x="3638993" y="2734427"/>
            <a:ext cx="529343" cy="752465"/>
          </a:xfrm>
          <a:custGeom>
            <a:avLst/>
            <a:gdLst>
              <a:gd name="connsiteX0" fmla="*/ 161880 w 981954"/>
              <a:gd name="connsiteY0" fmla="*/ 562930 h 1395855"/>
              <a:gd name="connsiteX1" fmla="*/ 186785 w 981954"/>
              <a:gd name="connsiteY1" fmla="*/ 552342 h 1395855"/>
              <a:gd name="connsiteX2" fmla="*/ 186785 w 981954"/>
              <a:gd name="connsiteY2" fmla="*/ 502932 h 1395855"/>
              <a:gd name="connsiteX3" fmla="*/ 96061 w 981954"/>
              <a:gd name="connsiteY3" fmla="*/ 284112 h 1395855"/>
              <a:gd name="connsiteX4" fmla="*/ 186785 w 981954"/>
              <a:gd name="connsiteY4" fmla="*/ 65293 h 1395855"/>
              <a:gd name="connsiteX5" fmla="*/ 186785 w 981954"/>
              <a:gd name="connsiteY5" fmla="*/ 15882 h 1395855"/>
              <a:gd name="connsiteX6" fmla="*/ 136976 w 981954"/>
              <a:gd name="connsiteY6" fmla="*/ 15882 h 1395855"/>
              <a:gd name="connsiteX7" fmla="*/ 24905 w 981954"/>
              <a:gd name="connsiteY7" fmla="*/ 285877 h 1395855"/>
              <a:gd name="connsiteX8" fmla="*/ 136976 w 981954"/>
              <a:gd name="connsiteY8" fmla="*/ 555872 h 1395855"/>
              <a:gd name="connsiteX9" fmla="*/ 161880 w 981954"/>
              <a:gd name="connsiteY9" fmla="*/ 562930 h 1395855"/>
              <a:gd name="connsiteX10" fmla="*/ 243710 w 981954"/>
              <a:gd name="connsiteY10" fmla="*/ 446462 h 1395855"/>
              <a:gd name="connsiteX11" fmla="*/ 268614 w 981954"/>
              <a:gd name="connsiteY11" fmla="*/ 457050 h 1395855"/>
              <a:gd name="connsiteX12" fmla="*/ 293519 w 981954"/>
              <a:gd name="connsiteY12" fmla="*/ 446462 h 1395855"/>
              <a:gd name="connsiteX13" fmla="*/ 293519 w 981954"/>
              <a:gd name="connsiteY13" fmla="*/ 397051 h 1395855"/>
              <a:gd name="connsiteX14" fmla="*/ 245489 w 981954"/>
              <a:gd name="connsiteY14" fmla="*/ 284112 h 1395855"/>
              <a:gd name="connsiteX15" fmla="*/ 293519 w 981954"/>
              <a:gd name="connsiteY15" fmla="*/ 171173 h 1395855"/>
              <a:gd name="connsiteX16" fmla="*/ 293519 w 981954"/>
              <a:gd name="connsiteY16" fmla="*/ 121762 h 1395855"/>
              <a:gd name="connsiteX17" fmla="*/ 243710 w 981954"/>
              <a:gd name="connsiteY17" fmla="*/ 121762 h 1395855"/>
              <a:gd name="connsiteX18" fmla="*/ 176111 w 981954"/>
              <a:gd name="connsiteY18" fmla="*/ 284112 h 1395855"/>
              <a:gd name="connsiteX19" fmla="*/ 243710 w 981954"/>
              <a:gd name="connsiteY19" fmla="*/ 446462 h 1395855"/>
              <a:gd name="connsiteX20" fmla="*/ 896567 w 981954"/>
              <a:gd name="connsiteY20" fmla="*/ 282348 h 1395855"/>
              <a:gd name="connsiteX21" fmla="*/ 805843 w 981954"/>
              <a:gd name="connsiteY21" fmla="*/ 501167 h 1395855"/>
              <a:gd name="connsiteX22" fmla="*/ 805843 w 981954"/>
              <a:gd name="connsiteY22" fmla="*/ 550578 h 1395855"/>
              <a:gd name="connsiteX23" fmla="*/ 830748 w 981954"/>
              <a:gd name="connsiteY23" fmla="*/ 561166 h 1395855"/>
              <a:gd name="connsiteX24" fmla="*/ 855652 w 981954"/>
              <a:gd name="connsiteY24" fmla="*/ 550578 h 1395855"/>
              <a:gd name="connsiteX25" fmla="*/ 967723 w 981954"/>
              <a:gd name="connsiteY25" fmla="*/ 280583 h 1395855"/>
              <a:gd name="connsiteX26" fmla="*/ 855652 w 981954"/>
              <a:gd name="connsiteY26" fmla="*/ 10588 h 1395855"/>
              <a:gd name="connsiteX27" fmla="*/ 805843 w 981954"/>
              <a:gd name="connsiteY27" fmla="*/ 10588 h 1395855"/>
              <a:gd name="connsiteX28" fmla="*/ 805843 w 981954"/>
              <a:gd name="connsiteY28" fmla="*/ 59999 h 1395855"/>
              <a:gd name="connsiteX29" fmla="*/ 896567 w 981954"/>
              <a:gd name="connsiteY29" fmla="*/ 282348 h 1395855"/>
              <a:gd name="connsiteX30" fmla="*/ 699109 w 981954"/>
              <a:gd name="connsiteY30" fmla="*/ 446462 h 1395855"/>
              <a:gd name="connsiteX31" fmla="*/ 724014 w 981954"/>
              <a:gd name="connsiteY31" fmla="*/ 457050 h 1395855"/>
              <a:gd name="connsiteX32" fmla="*/ 748918 w 981954"/>
              <a:gd name="connsiteY32" fmla="*/ 446462 h 1395855"/>
              <a:gd name="connsiteX33" fmla="*/ 816517 w 981954"/>
              <a:gd name="connsiteY33" fmla="*/ 284112 h 1395855"/>
              <a:gd name="connsiteX34" fmla="*/ 748918 w 981954"/>
              <a:gd name="connsiteY34" fmla="*/ 119998 h 1395855"/>
              <a:gd name="connsiteX35" fmla="*/ 699109 w 981954"/>
              <a:gd name="connsiteY35" fmla="*/ 119998 h 1395855"/>
              <a:gd name="connsiteX36" fmla="*/ 699109 w 981954"/>
              <a:gd name="connsiteY36" fmla="*/ 169409 h 1395855"/>
              <a:gd name="connsiteX37" fmla="*/ 747139 w 981954"/>
              <a:gd name="connsiteY37" fmla="*/ 282348 h 1395855"/>
              <a:gd name="connsiteX38" fmla="*/ 699109 w 981954"/>
              <a:gd name="connsiteY38" fmla="*/ 395287 h 1395855"/>
              <a:gd name="connsiteX39" fmla="*/ 699109 w 981954"/>
              <a:gd name="connsiteY39" fmla="*/ 446462 h 1395855"/>
              <a:gd name="connsiteX40" fmla="*/ 946376 w 981954"/>
              <a:gd name="connsiteY40" fmla="*/ 1323504 h 1395855"/>
              <a:gd name="connsiteX41" fmla="*/ 876999 w 981954"/>
              <a:gd name="connsiteY41" fmla="*/ 1323504 h 1395855"/>
              <a:gd name="connsiteX42" fmla="*/ 576365 w 981954"/>
              <a:gd name="connsiteY42" fmla="*/ 398816 h 1395855"/>
              <a:gd name="connsiteX43" fmla="*/ 636847 w 981954"/>
              <a:gd name="connsiteY43" fmla="*/ 282348 h 1395855"/>
              <a:gd name="connsiteX44" fmla="*/ 494535 w 981954"/>
              <a:gd name="connsiteY44" fmla="*/ 141174 h 1395855"/>
              <a:gd name="connsiteX45" fmla="*/ 352223 w 981954"/>
              <a:gd name="connsiteY45" fmla="*/ 282348 h 1395855"/>
              <a:gd name="connsiteX46" fmla="*/ 416263 w 981954"/>
              <a:gd name="connsiteY46" fmla="*/ 400581 h 1395855"/>
              <a:gd name="connsiteX47" fmla="*/ 113850 w 981954"/>
              <a:gd name="connsiteY47" fmla="*/ 1323504 h 1395855"/>
              <a:gd name="connsiteX48" fmla="*/ 35578 w 981954"/>
              <a:gd name="connsiteY48" fmla="*/ 1323504 h 1395855"/>
              <a:gd name="connsiteX49" fmla="*/ 0 w 981954"/>
              <a:gd name="connsiteY49" fmla="*/ 1358797 h 1395855"/>
              <a:gd name="connsiteX50" fmla="*/ 35578 w 981954"/>
              <a:gd name="connsiteY50" fmla="*/ 1394091 h 1395855"/>
              <a:gd name="connsiteX51" fmla="*/ 140533 w 981954"/>
              <a:gd name="connsiteY51" fmla="*/ 1394091 h 1395855"/>
              <a:gd name="connsiteX52" fmla="*/ 140533 w 981954"/>
              <a:gd name="connsiteY52" fmla="*/ 1394091 h 1395855"/>
              <a:gd name="connsiteX53" fmla="*/ 140533 w 981954"/>
              <a:gd name="connsiteY53" fmla="*/ 1394091 h 1395855"/>
              <a:gd name="connsiteX54" fmla="*/ 245489 w 981954"/>
              <a:gd name="connsiteY54" fmla="*/ 1394091 h 1395855"/>
              <a:gd name="connsiteX55" fmla="*/ 281067 w 981954"/>
              <a:gd name="connsiteY55" fmla="*/ 1358797 h 1395855"/>
              <a:gd name="connsiteX56" fmla="*/ 245489 w 981954"/>
              <a:gd name="connsiteY56" fmla="*/ 1323504 h 1395855"/>
              <a:gd name="connsiteX57" fmla="*/ 188564 w 981954"/>
              <a:gd name="connsiteY57" fmla="*/ 1323504 h 1395855"/>
              <a:gd name="connsiteX58" fmla="*/ 217026 w 981954"/>
              <a:gd name="connsiteY58" fmla="*/ 1237035 h 1395855"/>
              <a:gd name="connsiteX59" fmla="*/ 494535 w 981954"/>
              <a:gd name="connsiteY59" fmla="*/ 1078215 h 1395855"/>
              <a:gd name="connsiteX60" fmla="*/ 772044 w 981954"/>
              <a:gd name="connsiteY60" fmla="*/ 1237035 h 1395855"/>
              <a:gd name="connsiteX61" fmla="*/ 800506 w 981954"/>
              <a:gd name="connsiteY61" fmla="*/ 1325269 h 1395855"/>
              <a:gd name="connsiteX62" fmla="*/ 736466 w 981954"/>
              <a:gd name="connsiteY62" fmla="*/ 1325269 h 1395855"/>
              <a:gd name="connsiteX63" fmla="*/ 700888 w 981954"/>
              <a:gd name="connsiteY63" fmla="*/ 1360562 h 1395855"/>
              <a:gd name="connsiteX64" fmla="*/ 736466 w 981954"/>
              <a:gd name="connsiteY64" fmla="*/ 1395856 h 1395855"/>
              <a:gd name="connsiteX65" fmla="*/ 850316 w 981954"/>
              <a:gd name="connsiteY65" fmla="*/ 1395856 h 1395855"/>
              <a:gd name="connsiteX66" fmla="*/ 850316 w 981954"/>
              <a:gd name="connsiteY66" fmla="*/ 1395856 h 1395855"/>
              <a:gd name="connsiteX67" fmla="*/ 850316 w 981954"/>
              <a:gd name="connsiteY67" fmla="*/ 1395856 h 1395855"/>
              <a:gd name="connsiteX68" fmla="*/ 946376 w 981954"/>
              <a:gd name="connsiteY68" fmla="*/ 1395856 h 1395855"/>
              <a:gd name="connsiteX69" fmla="*/ 981954 w 981954"/>
              <a:gd name="connsiteY69" fmla="*/ 1360562 h 1395855"/>
              <a:gd name="connsiteX70" fmla="*/ 946376 w 981954"/>
              <a:gd name="connsiteY70" fmla="*/ 1323504 h 1395855"/>
              <a:gd name="connsiteX71" fmla="*/ 357560 w 981954"/>
              <a:gd name="connsiteY71" fmla="*/ 806455 h 1395855"/>
              <a:gd name="connsiteX72" fmla="*/ 405590 w 981954"/>
              <a:gd name="connsiteY72" fmla="*/ 658223 h 1395855"/>
              <a:gd name="connsiteX73" fmla="*/ 533671 w 981954"/>
              <a:gd name="connsiteY73" fmla="*/ 658223 h 1395855"/>
              <a:gd name="connsiteX74" fmla="*/ 357560 w 981954"/>
              <a:gd name="connsiteY74" fmla="*/ 806455 h 1395855"/>
              <a:gd name="connsiteX75" fmla="*/ 597711 w 981954"/>
              <a:gd name="connsiteY75" fmla="*/ 697045 h 1395855"/>
              <a:gd name="connsiteX76" fmla="*/ 652857 w 981954"/>
              <a:gd name="connsiteY76" fmla="*/ 868219 h 1395855"/>
              <a:gd name="connsiteX77" fmla="*/ 394916 w 981954"/>
              <a:gd name="connsiteY77" fmla="*/ 868219 h 1395855"/>
              <a:gd name="connsiteX78" fmla="*/ 597711 w 981954"/>
              <a:gd name="connsiteY78" fmla="*/ 697045 h 1395855"/>
              <a:gd name="connsiteX79" fmla="*/ 595933 w 981954"/>
              <a:gd name="connsiteY79" fmla="*/ 938806 h 1395855"/>
              <a:gd name="connsiteX80" fmla="*/ 494535 w 981954"/>
              <a:gd name="connsiteY80" fmla="*/ 997040 h 1395855"/>
              <a:gd name="connsiteX81" fmla="*/ 393138 w 981954"/>
              <a:gd name="connsiteY81" fmla="*/ 938806 h 1395855"/>
              <a:gd name="connsiteX82" fmla="*/ 595933 w 981954"/>
              <a:gd name="connsiteY82" fmla="*/ 938806 h 1395855"/>
              <a:gd name="connsiteX83" fmla="*/ 492756 w 981954"/>
              <a:gd name="connsiteY83" fmla="*/ 211761 h 1395855"/>
              <a:gd name="connsiteX84" fmla="*/ 563912 w 981954"/>
              <a:gd name="connsiteY84" fmla="*/ 282348 h 1395855"/>
              <a:gd name="connsiteX85" fmla="*/ 492756 w 981954"/>
              <a:gd name="connsiteY85" fmla="*/ 352934 h 1395855"/>
              <a:gd name="connsiteX86" fmla="*/ 421600 w 981954"/>
              <a:gd name="connsiteY86" fmla="*/ 282348 h 1395855"/>
              <a:gd name="connsiteX87" fmla="*/ 492756 w 981954"/>
              <a:gd name="connsiteY87" fmla="*/ 211761 h 1395855"/>
              <a:gd name="connsiteX88" fmla="*/ 492756 w 981954"/>
              <a:gd name="connsiteY88" fmla="*/ 425286 h 1395855"/>
              <a:gd name="connsiteX89" fmla="*/ 508766 w 981954"/>
              <a:gd name="connsiteY89" fmla="*/ 423521 h 1395855"/>
              <a:gd name="connsiteX90" fmla="*/ 562133 w 981954"/>
              <a:gd name="connsiteY90" fmla="*/ 587636 h 1395855"/>
              <a:gd name="connsiteX91" fmla="*/ 426937 w 981954"/>
              <a:gd name="connsiteY91" fmla="*/ 587636 h 1395855"/>
              <a:gd name="connsiteX92" fmla="*/ 480304 w 981954"/>
              <a:gd name="connsiteY92" fmla="*/ 423521 h 1395855"/>
              <a:gd name="connsiteX93" fmla="*/ 492756 w 981954"/>
              <a:gd name="connsiteY93" fmla="*/ 425286 h 1395855"/>
              <a:gd name="connsiteX94" fmla="*/ 250825 w 981954"/>
              <a:gd name="connsiteY94" fmla="*/ 1136449 h 1395855"/>
              <a:gd name="connsiteX95" fmla="*/ 305971 w 981954"/>
              <a:gd name="connsiteY95" fmla="*/ 968805 h 1395855"/>
              <a:gd name="connsiteX96" fmla="*/ 425158 w 981954"/>
              <a:gd name="connsiteY96" fmla="*/ 1037627 h 1395855"/>
              <a:gd name="connsiteX97" fmla="*/ 250825 w 981954"/>
              <a:gd name="connsiteY97" fmla="*/ 1136449 h 1395855"/>
              <a:gd name="connsiteX98" fmla="*/ 565691 w 981954"/>
              <a:gd name="connsiteY98" fmla="*/ 1035862 h 1395855"/>
              <a:gd name="connsiteX99" fmla="*/ 684878 w 981954"/>
              <a:gd name="connsiteY99" fmla="*/ 967040 h 1395855"/>
              <a:gd name="connsiteX100" fmla="*/ 740024 w 981954"/>
              <a:gd name="connsiteY100" fmla="*/ 1134684 h 1395855"/>
              <a:gd name="connsiteX101" fmla="*/ 565691 w 981954"/>
              <a:gd name="connsiteY101" fmla="*/ 1035862 h 1395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81954" h="1395855">
                <a:moveTo>
                  <a:pt x="161880" y="562930"/>
                </a:moveTo>
                <a:cubicBezTo>
                  <a:pt x="170775" y="562930"/>
                  <a:pt x="179669" y="559401"/>
                  <a:pt x="186785" y="552342"/>
                </a:cubicBezTo>
                <a:cubicBezTo>
                  <a:pt x="201016" y="538225"/>
                  <a:pt x="201016" y="517049"/>
                  <a:pt x="186785" y="502932"/>
                </a:cubicBezTo>
                <a:cubicBezTo>
                  <a:pt x="128081" y="444697"/>
                  <a:pt x="96061" y="367052"/>
                  <a:pt x="96061" y="284112"/>
                </a:cubicBezTo>
                <a:cubicBezTo>
                  <a:pt x="96061" y="201173"/>
                  <a:pt x="128081" y="123527"/>
                  <a:pt x="186785" y="65293"/>
                </a:cubicBezTo>
                <a:cubicBezTo>
                  <a:pt x="201016" y="51175"/>
                  <a:pt x="201016" y="29999"/>
                  <a:pt x="186785" y="15882"/>
                </a:cubicBezTo>
                <a:cubicBezTo>
                  <a:pt x="172554" y="1765"/>
                  <a:pt x="151207" y="1765"/>
                  <a:pt x="136976" y="15882"/>
                </a:cubicBezTo>
                <a:cubicBezTo>
                  <a:pt x="64041" y="88234"/>
                  <a:pt x="24905" y="183526"/>
                  <a:pt x="24905" y="285877"/>
                </a:cubicBezTo>
                <a:cubicBezTo>
                  <a:pt x="24905" y="388228"/>
                  <a:pt x="64041" y="483520"/>
                  <a:pt x="136976" y="555872"/>
                </a:cubicBezTo>
                <a:cubicBezTo>
                  <a:pt x="144091" y="559401"/>
                  <a:pt x="152986" y="562930"/>
                  <a:pt x="161880" y="562930"/>
                </a:cubicBezTo>
                <a:close/>
                <a:moveTo>
                  <a:pt x="243710" y="446462"/>
                </a:moveTo>
                <a:cubicBezTo>
                  <a:pt x="250825" y="453521"/>
                  <a:pt x="259720" y="457050"/>
                  <a:pt x="268614" y="457050"/>
                </a:cubicBezTo>
                <a:cubicBezTo>
                  <a:pt x="277509" y="457050"/>
                  <a:pt x="286403" y="453521"/>
                  <a:pt x="293519" y="446462"/>
                </a:cubicBezTo>
                <a:cubicBezTo>
                  <a:pt x="307750" y="432345"/>
                  <a:pt x="307750" y="411169"/>
                  <a:pt x="293519" y="397051"/>
                </a:cubicBezTo>
                <a:cubicBezTo>
                  <a:pt x="263278" y="367052"/>
                  <a:pt x="245489" y="326464"/>
                  <a:pt x="245489" y="284112"/>
                </a:cubicBezTo>
                <a:cubicBezTo>
                  <a:pt x="245489" y="241760"/>
                  <a:pt x="261499" y="201173"/>
                  <a:pt x="293519" y="171173"/>
                </a:cubicBezTo>
                <a:cubicBezTo>
                  <a:pt x="307750" y="157056"/>
                  <a:pt x="307750" y="135880"/>
                  <a:pt x="293519" y="121762"/>
                </a:cubicBezTo>
                <a:cubicBezTo>
                  <a:pt x="279288" y="107645"/>
                  <a:pt x="257941" y="107645"/>
                  <a:pt x="243710" y="121762"/>
                </a:cubicBezTo>
                <a:cubicBezTo>
                  <a:pt x="199237" y="165879"/>
                  <a:pt x="176111" y="224113"/>
                  <a:pt x="176111" y="284112"/>
                </a:cubicBezTo>
                <a:cubicBezTo>
                  <a:pt x="176111" y="344111"/>
                  <a:pt x="201016" y="402345"/>
                  <a:pt x="243710" y="446462"/>
                </a:cubicBezTo>
                <a:close/>
                <a:moveTo>
                  <a:pt x="896567" y="282348"/>
                </a:moveTo>
                <a:cubicBezTo>
                  <a:pt x="896567" y="365287"/>
                  <a:pt x="864547" y="442933"/>
                  <a:pt x="805843" y="501167"/>
                </a:cubicBezTo>
                <a:cubicBezTo>
                  <a:pt x="791612" y="515284"/>
                  <a:pt x="791612" y="536460"/>
                  <a:pt x="805843" y="550578"/>
                </a:cubicBezTo>
                <a:cubicBezTo>
                  <a:pt x="812959" y="557636"/>
                  <a:pt x="821853" y="561166"/>
                  <a:pt x="830748" y="561166"/>
                </a:cubicBezTo>
                <a:cubicBezTo>
                  <a:pt x="839642" y="561166"/>
                  <a:pt x="848537" y="557636"/>
                  <a:pt x="855652" y="550578"/>
                </a:cubicBezTo>
                <a:cubicBezTo>
                  <a:pt x="928587" y="478226"/>
                  <a:pt x="967723" y="382934"/>
                  <a:pt x="967723" y="280583"/>
                </a:cubicBezTo>
                <a:cubicBezTo>
                  <a:pt x="967723" y="178232"/>
                  <a:pt x="928587" y="82940"/>
                  <a:pt x="855652" y="10588"/>
                </a:cubicBezTo>
                <a:cubicBezTo>
                  <a:pt x="841421" y="-3529"/>
                  <a:pt x="820074" y="-3529"/>
                  <a:pt x="805843" y="10588"/>
                </a:cubicBezTo>
                <a:cubicBezTo>
                  <a:pt x="791612" y="24705"/>
                  <a:pt x="791612" y="45881"/>
                  <a:pt x="805843" y="59999"/>
                </a:cubicBezTo>
                <a:cubicBezTo>
                  <a:pt x="864547" y="121762"/>
                  <a:pt x="896567" y="199408"/>
                  <a:pt x="896567" y="282348"/>
                </a:cubicBezTo>
                <a:close/>
                <a:moveTo>
                  <a:pt x="699109" y="446462"/>
                </a:moveTo>
                <a:cubicBezTo>
                  <a:pt x="706225" y="453521"/>
                  <a:pt x="715119" y="457050"/>
                  <a:pt x="724014" y="457050"/>
                </a:cubicBezTo>
                <a:cubicBezTo>
                  <a:pt x="732908" y="457050"/>
                  <a:pt x="741803" y="453521"/>
                  <a:pt x="748918" y="446462"/>
                </a:cubicBezTo>
                <a:cubicBezTo>
                  <a:pt x="793391" y="402345"/>
                  <a:pt x="816517" y="344111"/>
                  <a:pt x="816517" y="284112"/>
                </a:cubicBezTo>
                <a:cubicBezTo>
                  <a:pt x="816517" y="222349"/>
                  <a:pt x="791612" y="164114"/>
                  <a:pt x="748918" y="119998"/>
                </a:cubicBezTo>
                <a:cubicBezTo>
                  <a:pt x="734687" y="105880"/>
                  <a:pt x="713340" y="105880"/>
                  <a:pt x="699109" y="119998"/>
                </a:cubicBezTo>
                <a:cubicBezTo>
                  <a:pt x="684878" y="134115"/>
                  <a:pt x="684878" y="155291"/>
                  <a:pt x="699109" y="169409"/>
                </a:cubicBezTo>
                <a:cubicBezTo>
                  <a:pt x="729350" y="199408"/>
                  <a:pt x="747139" y="239995"/>
                  <a:pt x="747139" y="282348"/>
                </a:cubicBezTo>
                <a:cubicBezTo>
                  <a:pt x="747139" y="324700"/>
                  <a:pt x="731129" y="365287"/>
                  <a:pt x="699109" y="395287"/>
                </a:cubicBezTo>
                <a:cubicBezTo>
                  <a:pt x="684878" y="409404"/>
                  <a:pt x="684878" y="432345"/>
                  <a:pt x="699109" y="446462"/>
                </a:cubicBezTo>
                <a:close/>
                <a:moveTo>
                  <a:pt x="946376" y="1323504"/>
                </a:moveTo>
                <a:lnTo>
                  <a:pt x="876999" y="1323504"/>
                </a:lnTo>
                <a:lnTo>
                  <a:pt x="576365" y="398816"/>
                </a:lnTo>
                <a:cubicBezTo>
                  <a:pt x="613722" y="372346"/>
                  <a:pt x="636847" y="331758"/>
                  <a:pt x="636847" y="282348"/>
                </a:cubicBezTo>
                <a:cubicBezTo>
                  <a:pt x="636847" y="204702"/>
                  <a:pt x="572807" y="141174"/>
                  <a:pt x="494535" y="141174"/>
                </a:cubicBezTo>
                <a:cubicBezTo>
                  <a:pt x="416263" y="141174"/>
                  <a:pt x="352223" y="204702"/>
                  <a:pt x="352223" y="282348"/>
                </a:cubicBezTo>
                <a:cubicBezTo>
                  <a:pt x="352223" y="331758"/>
                  <a:pt x="377127" y="374110"/>
                  <a:pt x="416263" y="400581"/>
                </a:cubicBezTo>
                <a:lnTo>
                  <a:pt x="113850" y="1323504"/>
                </a:lnTo>
                <a:lnTo>
                  <a:pt x="35578" y="1323504"/>
                </a:lnTo>
                <a:cubicBezTo>
                  <a:pt x="16010" y="1323504"/>
                  <a:pt x="0" y="1339386"/>
                  <a:pt x="0" y="1358797"/>
                </a:cubicBezTo>
                <a:cubicBezTo>
                  <a:pt x="0" y="1378209"/>
                  <a:pt x="16010" y="1394091"/>
                  <a:pt x="35578" y="1394091"/>
                </a:cubicBezTo>
                <a:lnTo>
                  <a:pt x="140533" y="1394091"/>
                </a:lnTo>
                <a:lnTo>
                  <a:pt x="140533" y="1394091"/>
                </a:lnTo>
                <a:lnTo>
                  <a:pt x="140533" y="1394091"/>
                </a:lnTo>
                <a:lnTo>
                  <a:pt x="245489" y="1394091"/>
                </a:lnTo>
                <a:cubicBezTo>
                  <a:pt x="265057" y="1394091"/>
                  <a:pt x="281067" y="1378209"/>
                  <a:pt x="281067" y="1358797"/>
                </a:cubicBezTo>
                <a:cubicBezTo>
                  <a:pt x="281067" y="1339386"/>
                  <a:pt x="265057" y="1323504"/>
                  <a:pt x="245489" y="1323504"/>
                </a:cubicBezTo>
                <a:lnTo>
                  <a:pt x="188564" y="1323504"/>
                </a:lnTo>
                <a:lnTo>
                  <a:pt x="217026" y="1237035"/>
                </a:lnTo>
                <a:lnTo>
                  <a:pt x="494535" y="1078215"/>
                </a:lnTo>
                <a:lnTo>
                  <a:pt x="772044" y="1237035"/>
                </a:lnTo>
                <a:lnTo>
                  <a:pt x="800506" y="1325269"/>
                </a:lnTo>
                <a:lnTo>
                  <a:pt x="736466" y="1325269"/>
                </a:lnTo>
                <a:cubicBezTo>
                  <a:pt x="716898" y="1325269"/>
                  <a:pt x="700888" y="1341151"/>
                  <a:pt x="700888" y="1360562"/>
                </a:cubicBezTo>
                <a:cubicBezTo>
                  <a:pt x="700888" y="1379974"/>
                  <a:pt x="716898" y="1395856"/>
                  <a:pt x="736466" y="1395856"/>
                </a:cubicBezTo>
                <a:lnTo>
                  <a:pt x="850316" y="1395856"/>
                </a:lnTo>
                <a:lnTo>
                  <a:pt x="850316" y="1395856"/>
                </a:lnTo>
                <a:lnTo>
                  <a:pt x="850316" y="1395856"/>
                </a:lnTo>
                <a:lnTo>
                  <a:pt x="946376" y="1395856"/>
                </a:lnTo>
                <a:cubicBezTo>
                  <a:pt x="965944" y="1395856"/>
                  <a:pt x="981954" y="1379974"/>
                  <a:pt x="981954" y="1360562"/>
                </a:cubicBezTo>
                <a:cubicBezTo>
                  <a:pt x="981954" y="1341151"/>
                  <a:pt x="965944" y="1323504"/>
                  <a:pt x="946376" y="1323504"/>
                </a:cubicBezTo>
                <a:close/>
                <a:moveTo>
                  <a:pt x="357560" y="806455"/>
                </a:moveTo>
                <a:lnTo>
                  <a:pt x="405590" y="658223"/>
                </a:lnTo>
                <a:lnTo>
                  <a:pt x="533671" y="658223"/>
                </a:lnTo>
                <a:lnTo>
                  <a:pt x="357560" y="806455"/>
                </a:lnTo>
                <a:close/>
                <a:moveTo>
                  <a:pt x="597711" y="697045"/>
                </a:moveTo>
                <a:lnTo>
                  <a:pt x="652857" y="868219"/>
                </a:lnTo>
                <a:lnTo>
                  <a:pt x="394916" y="868219"/>
                </a:lnTo>
                <a:lnTo>
                  <a:pt x="597711" y="697045"/>
                </a:lnTo>
                <a:close/>
                <a:moveTo>
                  <a:pt x="595933" y="938806"/>
                </a:moveTo>
                <a:lnTo>
                  <a:pt x="494535" y="997040"/>
                </a:lnTo>
                <a:lnTo>
                  <a:pt x="393138" y="938806"/>
                </a:lnTo>
                <a:lnTo>
                  <a:pt x="595933" y="938806"/>
                </a:lnTo>
                <a:close/>
                <a:moveTo>
                  <a:pt x="492756" y="211761"/>
                </a:moveTo>
                <a:cubicBezTo>
                  <a:pt x="531892" y="211761"/>
                  <a:pt x="563912" y="243525"/>
                  <a:pt x="563912" y="282348"/>
                </a:cubicBezTo>
                <a:cubicBezTo>
                  <a:pt x="563912" y="321170"/>
                  <a:pt x="531892" y="352934"/>
                  <a:pt x="492756" y="352934"/>
                </a:cubicBezTo>
                <a:cubicBezTo>
                  <a:pt x="453620" y="352934"/>
                  <a:pt x="421600" y="321170"/>
                  <a:pt x="421600" y="282348"/>
                </a:cubicBezTo>
                <a:cubicBezTo>
                  <a:pt x="421600" y="243525"/>
                  <a:pt x="453620" y="211761"/>
                  <a:pt x="492756" y="211761"/>
                </a:cubicBezTo>
                <a:close/>
                <a:moveTo>
                  <a:pt x="492756" y="425286"/>
                </a:moveTo>
                <a:cubicBezTo>
                  <a:pt x="498093" y="425286"/>
                  <a:pt x="503430" y="425286"/>
                  <a:pt x="508766" y="423521"/>
                </a:cubicBezTo>
                <a:lnTo>
                  <a:pt x="562133" y="587636"/>
                </a:lnTo>
                <a:lnTo>
                  <a:pt x="426937" y="587636"/>
                </a:lnTo>
                <a:lnTo>
                  <a:pt x="480304" y="423521"/>
                </a:lnTo>
                <a:cubicBezTo>
                  <a:pt x="485641" y="425286"/>
                  <a:pt x="489198" y="425286"/>
                  <a:pt x="492756" y="425286"/>
                </a:cubicBezTo>
                <a:close/>
                <a:moveTo>
                  <a:pt x="250825" y="1136449"/>
                </a:moveTo>
                <a:lnTo>
                  <a:pt x="305971" y="968805"/>
                </a:lnTo>
                <a:lnTo>
                  <a:pt x="425158" y="1037627"/>
                </a:lnTo>
                <a:lnTo>
                  <a:pt x="250825" y="1136449"/>
                </a:lnTo>
                <a:close/>
                <a:moveTo>
                  <a:pt x="565691" y="1035862"/>
                </a:moveTo>
                <a:lnTo>
                  <a:pt x="684878" y="967040"/>
                </a:lnTo>
                <a:lnTo>
                  <a:pt x="740024" y="1134684"/>
                </a:lnTo>
                <a:lnTo>
                  <a:pt x="565691" y="1035862"/>
                </a:lnTo>
                <a:close/>
              </a:path>
            </a:pathLst>
          </a:custGeom>
          <a:solidFill>
            <a:srgbClr val="000000"/>
          </a:solidFill>
          <a:ln w="17717" cap="flat">
            <a:noFill/>
            <a:prstDash val="solid"/>
            <a:miter/>
          </a:ln>
        </p:spPr>
        <p:txBody>
          <a:bodyPr rtlCol="0" anchor="ctr"/>
          <a:lstStyle/>
          <a:p>
            <a:endParaRPr lang="ko-Kore-KR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72B906B-9D19-451F-B98E-C0F46445C557}"/>
              </a:ext>
            </a:extLst>
          </p:cNvPr>
          <p:cNvSpPr txBox="1"/>
          <p:nvPr/>
        </p:nvSpPr>
        <p:spPr>
          <a:xfrm>
            <a:off x="9368550" y="3404800"/>
            <a:ext cx="2783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>
                <a:latin typeface="Calibri" panose="020F0502020204030204" pitchFamily="34" charset="0"/>
                <a:cs typeface="Calibri" panose="020F0502020204030204" pitchFamily="34" charset="0"/>
              </a:rPr>
              <a:t>Remote Hosts</a:t>
            </a:r>
            <a:endParaRPr lang="ko-KR" altLang="en-US" sz="3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8" name="직선 연결선 47">
            <a:extLst>
              <a:ext uri="{FF2B5EF4-FFF2-40B4-BE49-F238E27FC236}">
                <a16:creationId xmlns:a16="http://schemas.microsoft.com/office/drawing/2014/main" id="{38F9F695-BE52-4A83-AF12-D1B38B44DE9F}"/>
              </a:ext>
            </a:extLst>
          </p:cNvPr>
          <p:cNvCxnSpPr>
            <a:cxnSpLocks/>
          </p:cNvCxnSpPr>
          <p:nvPr/>
        </p:nvCxnSpPr>
        <p:spPr>
          <a:xfrm flipH="1">
            <a:off x="7237784" y="3181417"/>
            <a:ext cx="3354682" cy="0"/>
          </a:xfrm>
          <a:prstGeom prst="line">
            <a:avLst/>
          </a:prstGeom>
          <a:ln w="57150" cap="rnd">
            <a:solidFill>
              <a:schemeClr val="bg2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구름 48">
            <a:extLst>
              <a:ext uri="{FF2B5EF4-FFF2-40B4-BE49-F238E27FC236}">
                <a16:creationId xmlns:a16="http://schemas.microsoft.com/office/drawing/2014/main" id="{550DAF70-156C-4103-A2C8-5F3C4E2926EE}"/>
              </a:ext>
            </a:extLst>
          </p:cNvPr>
          <p:cNvSpPr/>
          <p:nvPr/>
        </p:nvSpPr>
        <p:spPr>
          <a:xfrm>
            <a:off x="7912603" y="2737515"/>
            <a:ext cx="2107359" cy="802787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Internet</a:t>
            </a:r>
            <a:endParaRPr lang="ko-KR" altLang="en-US" sz="28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자유형 54">
            <a:extLst>
              <a:ext uri="{FF2B5EF4-FFF2-40B4-BE49-F238E27FC236}">
                <a16:creationId xmlns:a16="http://schemas.microsoft.com/office/drawing/2014/main" id="{C6A72E78-F8D8-4899-9F09-596E7D6AD309}"/>
              </a:ext>
            </a:extLst>
          </p:cNvPr>
          <p:cNvSpPr/>
          <p:nvPr/>
        </p:nvSpPr>
        <p:spPr>
          <a:xfrm>
            <a:off x="10557487" y="2689032"/>
            <a:ext cx="755171" cy="738389"/>
          </a:xfrm>
          <a:custGeom>
            <a:avLst/>
            <a:gdLst>
              <a:gd name="connsiteX0" fmla="*/ 508354 w 554568"/>
              <a:gd name="connsiteY0" fmla="*/ 248529 h 542244"/>
              <a:gd name="connsiteX1" fmla="*/ 46214 w 554568"/>
              <a:gd name="connsiteY1" fmla="*/ 248529 h 542244"/>
              <a:gd name="connsiteX2" fmla="*/ 0 w 554568"/>
              <a:gd name="connsiteY2" fmla="*/ 293716 h 542244"/>
              <a:gd name="connsiteX3" fmla="*/ 0 w 554568"/>
              <a:gd name="connsiteY3" fmla="*/ 338903 h 542244"/>
              <a:gd name="connsiteX4" fmla="*/ 46214 w 554568"/>
              <a:gd name="connsiteY4" fmla="*/ 384090 h 542244"/>
              <a:gd name="connsiteX5" fmla="*/ 508354 w 554568"/>
              <a:gd name="connsiteY5" fmla="*/ 384090 h 542244"/>
              <a:gd name="connsiteX6" fmla="*/ 554568 w 554568"/>
              <a:gd name="connsiteY6" fmla="*/ 338903 h 542244"/>
              <a:gd name="connsiteX7" fmla="*/ 554568 w 554568"/>
              <a:gd name="connsiteY7" fmla="*/ 293716 h 542244"/>
              <a:gd name="connsiteX8" fmla="*/ 508354 w 554568"/>
              <a:gd name="connsiteY8" fmla="*/ 248529 h 542244"/>
              <a:gd name="connsiteX9" fmla="*/ 69321 w 554568"/>
              <a:gd name="connsiteY9" fmla="*/ 338903 h 542244"/>
              <a:gd name="connsiteX10" fmla="*/ 46214 w 554568"/>
              <a:gd name="connsiteY10" fmla="*/ 316309 h 542244"/>
              <a:gd name="connsiteX11" fmla="*/ 69321 w 554568"/>
              <a:gd name="connsiteY11" fmla="*/ 293716 h 542244"/>
              <a:gd name="connsiteX12" fmla="*/ 92428 w 554568"/>
              <a:gd name="connsiteY12" fmla="*/ 316309 h 542244"/>
              <a:gd name="connsiteX13" fmla="*/ 69321 w 554568"/>
              <a:gd name="connsiteY13" fmla="*/ 338903 h 542244"/>
              <a:gd name="connsiteX14" fmla="*/ 496801 w 554568"/>
              <a:gd name="connsiteY14" fmla="*/ 338903 h 542244"/>
              <a:gd name="connsiteX15" fmla="*/ 311945 w 554568"/>
              <a:gd name="connsiteY15" fmla="*/ 338903 h 542244"/>
              <a:gd name="connsiteX16" fmla="*/ 300391 w 554568"/>
              <a:gd name="connsiteY16" fmla="*/ 327606 h 542244"/>
              <a:gd name="connsiteX17" fmla="*/ 311945 w 554568"/>
              <a:gd name="connsiteY17" fmla="*/ 316309 h 542244"/>
              <a:gd name="connsiteX18" fmla="*/ 496801 w 554568"/>
              <a:gd name="connsiteY18" fmla="*/ 316309 h 542244"/>
              <a:gd name="connsiteX19" fmla="*/ 508354 w 554568"/>
              <a:gd name="connsiteY19" fmla="*/ 327606 h 542244"/>
              <a:gd name="connsiteX20" fmla="*/ 496801 w 554568"/>
              <a:gd name="connsiteY20" fmla="*/ 338903 h 542244"/>
              <a:gd name="connsiteX21" fmla="*/ 75236 w 554568"/>
              <a:gd name="connsiteY21" fmla="*/ 67781 h 542244"/>
              <a:gd name="connsiteX22" fmla="*/ 479332 w 554568"/>
              <a:gd name="connsiteY22" fmla="*/ 67781 h 542244"/>
              <a:gd name="connsiteX23" fmla="*/ 489429 w 554568"/>
              <a:gd name="connsiteY23" fmla="*/ 61974 h 542244"/>
              <a:gd name="connsiteX24" fmla="*/ 489152 w 554568"/>
              <a:gd name="connsiteY24" fmla="*/ 50519 h 542244"/>
              <a:gd name="connsiteX25" fmla="*/ 473948 w 554568"/>
              <a:gd name="connsiteY25" fmla="*/ 26638 h 542244"/>
              <a:gd name="connsiteX26" fmla="*/ 424915 w 554568"/>
              <a:gd name="connsiteY26" fmla="*/ 0 h 542244"/>
              <a:gd name="connsiteX27" fmla="*/ 129676 w 554568"/>
              <a:gd name="connsiteY27" fmla="*/ 0 h 542244"/>
              <a:gd name="connsiteX28" fmla="*/ 80620 w 554568"/>
              <a:gd name="connsiteY28" fmla="*/ 26638 h 542244"/>
              <a:gd name="connsiteX29" fmla="*/ 65439 w 554568"/>
              <a:gd name="connsiteY29" fmla="*/ 50519 h 542244"/>
              <a:gd name="connsiteX30" fmla="*/ 65162 w 554568"/>
              <a:gd name="connsiteY30" fmla="*/ 61974 h 542244"/>
              <a:gd name="connsiteX31" fmla="*/ 75236 w 554568"/>
              <a:gd name="connsiteY31" fmla="*/ 67781 h 542244"/>
              <a:gd name="connsiteX32" fmla="*/ 508354 w 554568"/>
              <a:gd name="connsiteY32" fmla="*/ 90374 h 542244"/>
              <a:gd name="connsiteX33" fmla="*/ 46214 w 554568"/>
              <a:gd name="connsiteY33" fmla="*/ 90374 h 542244"/>
              <a:gd name="connsiteX34" fmla="*/ 0 w 554568"/>
              <a:gd name="connsiteY34" fmla="*/ 135561 h 542244"/>
              <a:gd name="connsiteX35" fmla="*/ 0 w 554568"/>
              <a:gd name="connsiteY35" fmla="*/ 180748 h 542244"/>
              <a:gd name="connsiteX36" fmla="*/ 46214 w 554568"/>
              <a:gd name="connsiteY36" fmla="*/ 225935 h 542244"/>
              <a:gd name="connsiteX37" fmla="*/ 508354 w 554568"/>
              <a:gd name="connsiteY37" fmla="*/ 225935 h 542244"/>
              <a:gd name="connsiteX38" fmla="*/ 554568 w 554568"/>
              <a:gd name="connsiteY38" fmla="*/ 180748 h 542244"/>
              <a:gd name="connsiteX39" fmla="*/ 554568 w 554568"/>
              <a:gd name="connsiteY39" fmla="*/ 135561 h 542244"/>
              <a:gd name="connsiteX40" fmla="*/ 508354 w 554568"/>
              <a:gd name="connsiteY40" fmla="*/ 90374 h 542244"/>
              <a:gd name="connsiteX41" fmla="*/ 69321 w 554568"/>
              <a:gd name="connsiteY41" fmla="*/ 180748 h 542244"/>
              <a:gd name="connsiteX42" fmla="*/ 46214 w 554568"/>
              <a:gd name="connsiteY42" fmla="*/ 158155 h 542244"/>
              <a:gd name="connsiteX43" fmla="*/ 69321 w 554568"/>
              <a:gd name="connsiteY43" fmla="*/ 135561 h 542244"/>
              <a:gd name="connsiteX44" fmla="*/ 92428 w 554568"/>
              <a:gd name="connsiteY44" fmla="*/ 158155 h 542244"/>
              <a:gd name="connsiteX45" fmla="*/ 69321 w 554568"/>
              <a:gd name="connsiteY45" fmla="*/ 180748 h 542244"/>
              <a:gd name="connsiteX46" fmla="*/ 496801 w 554568"/>
              <a:gd name="connsiteY46" fmla="*/ 180748 h 542244"/>
              <a:gd name="connsiteX47" fmla="*/ 311945 w 554568"/>
              <a:gd name="connsiteY47" fmla="*/ 180748 h 542244"/>
              <a:gd name="connsiteX48" fmla="*/ 300391 w 554568"/>
              <a:gd name="connsiteY48" fmla="*/ 169451 h 542244"/>
              <a:gd name="connsiteX49" fmla="*/ 311945 w 554568"/>
              <a:gd name="connsiteY49" fmla="*/ 158155 h 542244"/>
              <a:gd name="connsiteX50" fmla="*/ 496801 w 554568"/>
              <a:gd name="connsiteY50" fmla="*/ 158155 h 542244"/>
              <a:gd name="connsiteX51" fmla="*/ 508354 w 554568"/>
              <a:gd name="connsiteY51" fmla="*/ 169451 h 542244"/>
              <a:gd name="connsiteX52" fmla="*/ 496801 w 554568"/>
              <a:gd name="connsiteY52" fmla="*/ 180748 h 542244"/>
              <a:gd name="connsiteX53" fmla="*/ 508354 w 554568"/>
              <a:gd name="connsiteY53" fmla="*/ 406683 h 542244"/>
              <a:gd name="connsiteX54" fmla="*/ 46214 w 554568"/>
              <a:gd name="connsiteY54" fmla="*/ 406683 h 542244"/>
              <a:gd name="connsiteX55" fmla="*/ 0 w 554568"/>
              <a:gd name="connsiteY55" fmla="*/ 451870 h 542244"/>
              <a:gd name="connsiteX56" fmla="*/ 0 w 554568"/>
              <a:gd name="connsiteY56" fmla="*/ 497057 h 542244"/>
              <a:gd name="connsiteX57" fmla="*/ 46214 w 554568"/>
              <a:gd name="connsiteY57" fmla="*/ 542244 h 542244"/>
              <a:gd name="connsiteX58" fmla="*/ 508354 w 554568"/>
              <a:gd name="connsiteY58" fmla="*/ 542244 h 542244"/>
              <a:gd name="connsiteX59" fmla="*/ 554568 w 554568"/>
              <a:gd name="connsiteY59" fmla="*/ 497057 h 542244"/>
              <a:gd name="connsiteX60" fmla="*/ 554568 w 554568"/>
              <a:gd name="connsiteY60" fmla="*/ 451870 h 542244"/>
              <a:gd name="connsiteX61" fmla="*/ 508354 w 554568"/>
              <a:gd name="connsiteY61" fmla="*/ 406683 h 542244"/>
              <a:gd name="connsiteX62" fmla="*/ 69321 w 554568"/>
              <a:gd name="connsiteY62" fmla="*/ 497057 h 542244"/>
              <a:gd name="connsiteX63" fmla="*/ 46214 w 554568"/>
              <a:gd name="connsiteY63" fmla="*/ 474464 h 542244"/>
              <a:gd name="connsiteX64" fmla="*/ 69321 w 554568"/>
              <a:gd name="connsiteY64" fmla="*/ 451870 h 542244"/>
              <a:gd name="connsiteX65" fmla="*/ 92428 w 554568"/>
              <a:gd name="connsiteY65" fmla="*/ 474464 h 542244"/>
              <a:gd name="connsiteX66" fmla="*/ 69321 w 554568"/>
              <a:gd name="connsiteY66" fmla="*/ 497057 h 542244"/>
              <a:gd name="connsiteX67" fmla="*/ 496801 w 554568"/>
              <a:gd name="connsiteY67" fmla="*/ 497057 h 542244"/>
              <a:gd name="connsiteX68" fmla="*/ 311945 w 554568"/>
              <a:gd name="connsiteY68" fmla="*/ 497057 h 542244"/>
              <a:gd name="connsiteX69" fmla="*/ 300391 w 554568"/>
              <a:gd name="connsiteY69" fmla="*/ 485760 h 542244"/>
              <a:gd name="connsiteX70" fmla="*/ 311945 w 554568"/>
              <a:gd name="connsiteY70" fmla="*/ 474464 h 542244"/>
              <a:gd name="connsiteX71" fmla="*/ 496801 w 554568"/>
              <a:gd name="connsiteY71" fmla="*/ 474464 h 542244"/>
              <a:gd name="connsiteX72" fmla="*/ 508354 w 554568"/>
              <a:gd name="connsiteY72" fmla="*/ 485760 h 542244"/>
              <a:gd name="connsiteX73" fmla="*/ 496801 w 554568"/>
              <a:gd name="connsiteY73" fmla="*/ 497057 h 54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554568" h="542244">
                <a:moveTo>
                  <a:pt x="508354" y="248529"/>
                </a:moveTo>
                <a:lnTo>
                  <a:pt x="46214" y="248529"/>
                </a:lnTo>
                <a:cubicBezTo>
                  <a:pt x="20727" y="248529"/>
                  <a:pt x="0" y="268795"/>
                  <a:pt x="0" y="293716"/>
                </a:cubicBezTo>
                <a:lnTo>
                  <a:pt x="0" y="338903"/>
                </a:lnTo>
                <a:cubicBezTo>
                  <a:pt x="0" y="363823"/>
                  <a:pt x="20727" y="384090"/>
                  <a:pt x="46214" y="384090"/>
                </a:cubicBezTo>
                <a:lnTo>
                  <a:pt x="508354" y="384090"/>
                </a:lnTo>
                <a:cubicBezTo>
                  <a:pt x="533841" y="384090"/>
                  <a:pt x="554568" y="363823"/>
                  <a:pt x="554568" y="338903"/>
                </a:cubicBezTo>
                <a:lnTo>
                  <a:pt x="554568" y="293716"/>
                </a:lnTo>
                <a:cubicBezTo>
                  <a:pt x="554568" y="268795"/>
                  <a:pt x="533841" y="248529"/>
                  <a:pt x="508354" y="248529"/>
                </a:cubicBezTo>
                <a:close/>
                <a:moveTo>
                  <a:pt x="69321" y="338903"/>
                </a:moveTo>
                <a:cubicBezTo>
                  <a:pt x="56589" y="338903"/>
                  <a:pt x="46214" y="328758"/>
                  <a:pt x="46214" y="316309"/>
                </a:cubicBezTo>
                <a:cubicBezTo>
                  <a:pt x="46214" y="303860"/>
                  <a:pt x="56589" y="293716"/>
                  <a:pt x="69321" y="293716"/>
                </a:cubicBezTo>
                <a:cubicBezTo>
                  <a:pt x="82053" y="293716"/>
                  <a:pt x="92428" y="303860"/>
                  <a:pt x="92428" y="316309"/>
                </a:cubicBezTo>
                <a:cubicBezTo>
                  <a:pt x="92428" y="328758"/>
                  <a:pt x="82053" y="338903"/>
                  <a:pt x="69321" y="338903"/>
                </a:cubicBezTo>
                <a:close/>
                <a:moveTo>
                  <a:pt x="496801" y="338903"/>
                </a:moveTo>
                <a:lnTo>
                  <a:pt x="311945" y="338903"/>
                </a:lnTo>
                <a:cubicBezTo>
                  <a:pt x="305567" y="338903"/>
                  <a:pt x="300391" y="333842"/>
                  <a:pt x="300391" y="327606"/>
                </a:cubicBezTo>
                <a:cubicBezTo>
                  <a:pt x="300391" y="321370"/>
                  <a:pt x="305567" y="316309"/>
                  <a:pt x="311945" y="316309"/>
                </a:cubicBezTo>
                <a:lnTo>
                  <a:pt x="496801" y="316309"/>
                </a:lnTo>
                <a:cubicBezTo>
                  <a:pt x="503178" y="316309"/>
                  <a:pt x="508354" y="321370"/>
                  <a:pt x="508354" y="327606"/>
                </a:cubicBezTo>
                <a:cubicBezTo>
                  <a:pt x="508354" y="333842"/>
                  <a:pt x="503178" y="338903"/>
                  <a:pt x="496801" y="338903"/>
                </a:cubicBezTo>
                <a:close/>
                <a:moveTo>
                  <a:pt x="75236" y="67781"/>
                </a:moveTo>
                <a:lnTo>
                  <a:pt x="479332" y="67781"/>
                </a:lnTo>
                <a:cubicBezTo>
                  <a:pt x="483537" y="67781"/>
                  <a:pt x="487396" y="65544"/>
                  <a:pt x="489429" y="61974"/>
                </a:cubicBezTo>
                <a:cubicBezTo>
                  <a:pt x="491463" y="58404"/>
                  <a:pt x="491347" y="53998"/>
                  <a:pt x="489152" y="50519"/>
                </a:cubicBezTo>
                <a:lnTo>
                  <a:pt x="473948" y="26638"/>
                </a:lnTo>
                <a:cubicBezTo>
                  <a:pt x="463342" y="9964"/>
                  <a:pt x="444995" y="0"/>
                  <a:pt x="424915" y="0"/>
                </a:cubicBezTo>
                <a:lnTo>
                  <a:pt x="129676" y="0"/>
                </a:lnTo>
                <a:cubicBezTo>
                  <a:pt x="109597" y="0"/>
                  <a:pt x="91250" y="9964"/>
                  <a:pt x="80620" y="26638"/>
                </a:cubicBezTo>
                <a:lnTo>
                  <a:pt x="65439" y="50519"/>
                </a:lnTo>
                <a:cubicBezTo>
                  <a:pt x="63221" y="53998"/>
                  <a:pt x="63105" y="58382"/>
                  <a:pt x="65162" y="61974"/>
                </a:cubicBezTo>
                <a:cubicBezTo>
                  <a:pt x="67218" y="65566"/>
                  <a:pt x="71031" y="67781"/>
                  <a:pt x="75236" y="67781"/>
                </a:cubicBezTo>
                <a:close/>
                <a:moveTo>
                  <a:pt x="508354" y="90374"/>
                </a:moveTo>
                <a:lnTo>
                  <a:pt x="46214" y="90374"/>
                </a:lnTo>
                <a:cubicBezTo>
                  <a:pt x="20727" y="90374"/>
                  <a:pt x="0" y="110640"/>
                  <a:pt x="0" y="135561"/>
                </a:cubicBezTo>
                <a:lnTo>
                  <a:pt x="0" y="180748"/>
                </a:lnTo>
                <a:cubicBezTo>
                  <a:pt x="0" y="205669"/>
                  <a:pt x="20727" y="225935"/>
                  <a:pt x="46214" y="225935"/>
                </a:cubicBezTo>
                <a:lnTo>
                  <a:pt x="508354" y="225935"/>
                </a:lnTo>
                <a:cubicBezTo>
                  <a:pt x="533841" y="225935"/>
                  <a:pt x="554568" y="205669"/>
                  <a:pt x="554568" y="180748"/>
                </a:cubicBezTo>
                <a:lnTo>
                  <a:pt x="554568" y="135561"/>
                </a:lnTo>
                <a:cubicBezTo>
                  <a:pt x="554568" y="110640"/>
                  <a:pt x="533841" y="90374"/>
                  <a:pt x="508354" y="90374"/>
                </a:cubicBezTo>
                <a:close/>
                <a:moveTo>
                  <a:pt x="69321" y="180748"/>
                </a:moveTo>
                <a:cubicBezTo>
                  <a:pt x="56589" y="180748"/>
                  <a:pt x="46214" y="170604"/>
                  <a:pt x="46214" y="158155"/>
                </a:cubicBezTo>
                <a:cubicBezTo>
                  <a:pt x="46214" y="145705"/>
                  <a:pt x="56589" y="135561"/>
                  <a:pt x="69321" y="135561"/>
                </a:cubicBezTo>
                <a:cubicBezTo>
                  <a:pt x="82053" y="135561"/>
                  <a:pt x="92428" y="145705"/>
                  <a:pt x="92428" y="158155"/>
                </a:cubicBezTo>
                <a:cubicBezTo>
                  <a:pt x="92428" y="170604"/>
                  <a:pt x="82053" y="180748"/>
                  <a:pt x="69321" y="180748"/>
                </a:cubicBezTo>
                <a:close/>
                <a:moveTo>
                  <a:pt x="496801" y="180748"/>
                </a:moveTo>
                <a:lnTo>
                  <a:pt x="311945" y="180748"/>
                </a:lnTo>
                <a:cubicBezTo>
                  <a:pt x="305567" y="180748"/>
                  <a:pt x="300391" y="175687"/>
                  <a:pt x="300391" y="169451"/>
                </a:cubicBezTo>
                <a:cubicBezTo>
                  <a:pt x="300391" y="163215"/>
                  <a:pt x="305567" y="158155"/>
                  <a:pt x="311945" y="158155"/>
                </a:cubicBezTo>
                <a:lnTo>
                  <a:pt x="496801" y="158155"/>
                </a:lnTo>
                <a:cubicBezTo>
                  <a:pt x="503178" y="158155"/>
                  <a:pt x="508354" y="163215"/>
                  <a:pt x="508354" y="169451"/>
                </a:cubicBezTo>
                <a:cubicBezTo>
                  <a:pt x="508354" y="175687"/>
                  <a:pt x="503178" y="180748"/>
                  <a:pt x="496801" y="180748"/>
                </a:cubicBezTo>
                <a:close/>
                <a:moveTo>
                  <a:pt x="508354" y="406683"/>
                </a:moveTo>
                <a:lnTo>
                  <a:pt x="46214" y="406683"/>
                </a:lnTo>
                <a:cubicBezTo>
                  <a:pt x="20727" y="406683"/>
                  <a:pt x="0" y="426949"/>
                  <a:pt x="0" y="451870"/>
                </a:cubicBezTo>
                <a:lnTo>
                  <a:pt x="0" y="497057"/>
                </a:lnTo>
                <a:cubicBezTo>
                  <a:pt x="0" y="521978"/>
                  <a:pt x="20727" y="542244"/>
                  <a:pt x="46214" y="542244"/>
                </a:cubicBezTo>
                <a:lnTo>
                  <a:pt x="508354" y="542244"/>
                </a:lnTo>
                <a:cubicBezTo>
                  <a:pt x="533841" y="542244"/>
                  <a:pt x="554568" y="521978"/>
                  <a:pt x="554568" y="497057"/>
                </a:cubicBezTo>
                <a:lnTo>
                  <a:pt x="554568" y="451870"/>
                </a:lnTo>
                <a:cubicBezTo>
                  <a:pt x="554568" y="426949"/>
                  <a:pt x="533841" y="406683"/>
                  <a:pt x="508354" y="406683"/>
                </a:cubicBezTo>
                <a:close/>
                <a:moveTo>
                  <a:pt x="69321" y="497057"/>
                </a:moveTo>
                <a:cubicBezTo>
                  <a:pt x="56589" y="497057"/>
                  <a:pt x="46214" y="486913"/>
                  <a:pt x="46214" y="474464"/>
                </a:cubicBezTo>
                <a:cubicBezTo>
                  <a:pt x="46214" y="462014"/>
                  <a:pt x="56589" y="451870"/>
                  <a:pt x="69321" y="451870"/>
                </a:cubicBezTo>
                <a:cubicBezTo>
                  <a:pt x="82053" y="451870"/>
                  <a:pt x="92428" y="462014"/>
                  <a:pt x="92428" y="474464"/>
                </a:cubicBezTo>
                <a:cubicBezTo>
                  <a:pt x="92428" y="486913"/>
                  <a:pt x="82053" y="497057"/>
                  <a:pt x="69321" y="497057"/>
                </a:cubicBezTo>
                <a:close/>
                <a:moveTo>
                  <a:pt x="496801" y="497057"/>
                </a:moveTo>
                <a:lnTo>
                  <a:pt x="311945" y="497057"/>
                </a:lnTo>
                <a:cubicBezTo>
                  <a:pt x="305567" y="497057"/>
                  <a:pt x="300391" y="491996"/>
                  <a:pt x="300391" y="485760"/>
                </a:cubicBezTo>
                <a:cubicBezTo>
                  <a:pt x="300391" y="479524"/>
                  <a:pt x="305567" y="474464"/>
                  <a:pt x="311945" y="474464"/>
                </a:cubicBezTo>
                <a:lnTo>
                  <a:pt x="496801" y="474464"/>
                </a:lnTo>
                <a:cubicBezTo>
                  <a:pt x="503178" y="474464"/>
                  <a:pt x="508354" y="479524"/>
                  <a:pt x="508354" y="485760"/>
                </a:cubicBezTo>
                <a:cubicBezTo>
                  <a:pt x="508354" y="491996"/>
                  <a:pt x="503178" y="497057"/>
                  <a:pt x="496801" y="497057"/>
                </a:cubicBezTo>
                <a:close/>
              </a:path>
            </a:pathLst>
          </a:custGeom>
          <a:solidFill>
            <a:srgbClr val="000000"/>
          </a:solidFill>
          <a:ln w="23019" cap="flat">
            <a:noFill/>
            <a:prstDash val="solid"/>
            <a:miter/>
          </a:ln>
        </p:spPr>
        <p:txBody>
          <a:bodyPr rtlCol="0" anchor="ctr"/>
          <a:lstStyle/>
          <a:p>
            <a:endParaRPr lang="ko-Kore-KR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A7E5952-A69E-41DD-9F39-12F5A9301B90}"/>
              </a:ext>
            </a:extLst>
          </p:cNvPr>
          <p:cNvSpPr txBox="1"/>
          <p:nvPr/>
        </p:nvSpPr>
        <p:spPr>
          <a:xfrm>
            <a:off x="394435" y="3397148"/>
            <a:ext cx="1402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>
                <a:latin typeface="Calibri" panose="020F0502020204030204" pitchFamily="34" charset="0"/>
                <a:cs typeface="Calibri" panose="020F0502020204030204" pitchFamily="34" charset="0"/>
              </a:rPr>
              <a:t>User</a:t>
            </a:r>
            <a:endParaRPr lang="ko-KR" altLang="en-US" sz="3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0" name="그룹 79">
            <a:extLst>
              <a:ext uri="{FF2B5EF4-FFF2-40B4-BE49-F238E27FC236}">
                <a16:creationId xmlns:a16="http://schemas.microsoft.com/office/drawing/2014/main" id="{9235B9D8-4B80-4FFA-9FCE-D227063A6CB9}"/>
              </a:ext>
            </a:extLst>
          </p:cNvPr>
          <p:cNvGrpSpPr/>
          <p:nvPr/>
        </p:nvGrpSpPr>
        <p:grpSpPr>
          <a:xfrm>
            <a:off x="948491" y="2862964"/>
            <a:ext cx="293947" cy="538763"/>
            <a:chOff x="3099314" y="47792"/>
            <a:chExt cx="448113" cy="821327"/>
          </a:xfrm>
        </p:grpSpPr>
        <p:sp>
          <p:nvSpPr>
            <p:cNvPr id="81" name="직사각형 80">
              <a:extLst>
                <a:ext uri="{FF2B5EF4-FFF2-40B4-BE49-F238E27FC236}">
                  <a16:creationId xmlns:a16="http://schemas.microsoft.com/office/drawing/2014/main" id="{33D9FFAF-2ADE-4C1F-95FF-0FC523B2A4EC}"/>
                </a:ext>
              </a:extLst>
            </p:cNvPr>
            <p:cNvSpPr/>
            <p:nvPr/>
          </p:nvSpPr>
          <p:spPr>
            <a:xfrm>
              <a:off x="3131766" y="96808"/>
              <a:ext cx="382620" cy="7442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2" name="자유형 133">
              <a:extLst>
                <a:ext uri="{FF2B5EF4-FFF2-40B4-BE49-F238E27FC236}">
                  <a16:creationId xmlns:a16="http://schemas.microsoft.com/office/drawing/2014/main" id="{3882FEB4-9AD8-4CF3-BDD3-313AFC0A703E}"/>
                </a:ext>
              </a:extLst>
            </p:cNvPr>
            <p:cNvSpPr/>
            <p:nvPr/>
          </p:nvSpPr>
          <p:spPr>
            <a:xfrm>
              <a:off x="3099314" y="47792"/>
              <a:ext cx="448113" cy="821327"/>
            </a:xfrm>
            <a:custGeom>
              <a:avLst/>
              <a:gdLst>
                <a:gd name="connsiteX0" fmla="*/ 381143 w 448113"/>
                <a:gd name="connsiteY0" fmla="*/ 0 h 821327"/>
                <a:gd name="connsiteX1" fmla="*/ 66970 w 448113"/>
                <a:gd name="connsiteY1" fmla="*/ 0 h 821327"/>
                <a:gd name="connsiteX2" fmla="*/ 0 w 448113"/>
                <a:gd name="connsiteY2" fmla="*/ 66435 h 821327"/>
                <a:gd name="connsiteX3" fmla="*/ 0 w 448113"/>
                <a:gd name="connsiteY3" fmla="*/ 754893 h 821327"/>
                <a:gd name="connsiteX4" fmla="*/ 66970 w 448113"/>
                <a:gd name="connsiteY4" fmla="*/ 821328 h 821327"/>
                <a:gd name="connsiteX5" fmla="*/ 381143 w 448113"/>
                <a:gd name="connsiteY5" fmla="*/ 821328 h 821327"/>
                <a:gd name="connsiteX6" fmla="*/ 448113 w 448113"/>
                <a:gd name="connsiteY6" fmla="*/ 754893 h 821327"/>
                <a:gd name="connsiteX7" fmla="*/ 448113 w 448113"/>
                <a:gd name="connsiteY7" fmla="*/ 66444 h 821327"/>
                <a:gd name="connsiteX8" fmla="*/ 381143 w 448113"/>
                <a:gd name="connsiteY8" fmla="*/ 0 h 821327"/>
                <a:gd name="connsiteX9" fmla="*/ 150466 w 448113"/>
                <a:gd name="connsiteY9" fmla="*/ 52271 h 821327"/>
                <a:gd name="connsiteX10" fmla="*/ 297637 w 448113"/>
                <a:gd name="connsiteY10" fmla="*/ 52271 h 821327"/>
                <a:gd name="connsiteX11" fmla="*/ 308962 w 448113"/>
                <a:gd name="connsiteY11" fmla="*/ 63505 h 821327"/>
                <a:gd name="connsiteX12" fmla="*/ 297637 w 448113"/>
                <a:gd name="connsiteY12" fmla="*/ 74740 h 821327"/>
                <a:gd name="connsiteX13" fmla="*/ 150466 w 448113"/>
                <a:gd name="connsiteY13" fmla="*/ 74740 h 821327"/>
                <a:gd name="connsiteX14" fmla="*/ 139141 w 448113"/>
                <a:gd name="connsiteY14" fmla="*/ 63505 h 821327"/>
                <a:gd name="connsiteX15" fmla="*/ 150466 w 448113"/>
                <a:gd name="connsiteY15" fmla="*/ 52271 h 821327"/>
                <a:gd name="connsiteX16" fmla="*/ 224057 w 448113"/>
                <a:gd name="connsiteY16" fmla="*/ 793057 h 821327"/>
                <a:gd name="connsiteX17" fmla="*/ 184175 w 448113"/>
                <a:gd name="connsiteY17" fmla="*/ 753495 h 821327"/>
                <a:gd name="connsiteX18" fmla="*/ 224057 w 448113"/>
                <a:gd name="connsiteY18" fmla="*/ 713932 h 821327"/>
                <a:gd name="connsiteX19" fmla="*/ 263938 w 448113"/>
                <a:gd name="connsiteY19" fmla="*/ 753495 h 821327"/>
                <a:gd name="connsiteX20" fmla="*/ 224057 w 448113"/>
                <a:gd name="connsiteY20" fmla="*/ 793057 h 821327"/>
                <a:gd name="connsiteX21" fmla="*/ 416071 w 448113"/>
                <a:gd name="connsiteY21" fmla="*/ 686068 h 821327"/>
                <a:gd name="connsiteX22" fmla="*/ 32042 w 448113"/>
                <a:gd name="connsiteY22" fmla="*/ 686068 h 821327"/>
                <a:gd name="connsiteX23" fmla="*/ 32042 w 448113"/>
                <a:gd name="connsiteY23" fmla="*/ 121379 h 821327"/>
                <a:gd name="connsiteX24" fmla="*/ 416071 w 448113"/>
                <a:gd name="connsiteY24" fmla="*/ 121379 h 821327"/>
                <a:gd name="connsiteX25" fmla="*/ 416071 w 448113"/>
                <a:gd name="connsiteY25" fmla="*/ 686068 h 821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48113" h="821327">
                  <a:moveTo>
                    <a:pt x="381143" y="0"/>
                  </a:moveTo>
                  <a:lnTo>
                    <a:pt x="66970" y="0"/>
                  </a:lnTo>
                  <a:cubicBezTo>
                    <a:pt x="30137" y="0"/>
                    <a:pt x="0" y="29896"/>
                    <a:pt x="0" y="66435"/>
                  </a:cubicBezTo>
                  <a:lnTo>
                    <a:pt x="0" y="754893"/>
                  </a:lnTo>
                  <a:cubicBezTo>
                    <a:pt x="0" y="791431"/>
                    <a:pt x="30137" y="821328"/>
                    <a:pt x="66970" y="821328"/>
                  </a:cubicBezTo>
                  <a:lnTo>
                    <a:pt x="381143" y="821328"/>
                  </a:lnTo>
                  <a:cubicBezTo>
                    <a:pt x="417976" y="821328"/>
                    <a:pt x="448113" y="791431"/>
                    <a:pt x="448113" y="754893"/>
                  </a:cubicBezTo>
                  <a:lnTo>
                    <a:pt x="448113" y="66444"/>
                  </a:lnTo>
                  <a:cubicBezTo>
                    <a:pt x="448123" y="29905"/>
                    <a:pt x="417976" y="0"/>
                    <a:pt x="381143" y="0"/>
                  </a:cubicBezTo>
                  <a:close/>
                  <a:moveTo>
                    <a:pt x="150466" y="52271"/>
                  </a:moveTo>
                  <a:lnTo>
                    <a:pt x="297637" y="52271"/>
                  </a:lnTo>
                  <a:cubicBezTo>
                    <a:pt x="303867" y="52271"/>
                    <a:pt x="308962" y="57326"/>
                    <a:pt x="308962" y="63505"/>
                  </a:cubicBezTo>
                  <a:cubicBezTo>
                    <a:pt x="308962" y="69685"/>
                    <a:pt x="303867" y="74740"/>
                    <a:pt x="297637" y="74740"/>
                  </a:cubicBezTo>
                  <a:lnTo>
                    <a:pt x="150466" y="74740"/>
                  </a:lnTo>
                  <a:cubicBezTo>
                    <a:pt x="144237" y="74740"/>
                    <a:pt x="139141" y="69685"/>
                    <a:pt x="139141" y="63505"/>
                  </a:cubicBezTo>
                  <a:cubicBezTo>
                    <a:pt x="139141" y="57326"/>
                    <a:pt x="144237" y="52271"/>
                    <a:pt x="150466" y="52271"/>
                  </a:cubicBezTo>
                  <a:close/>
                  <a:moveTo>
                    <a:pt x="224057" y="793057"/>
                  </a:moveTo>
                  <a:cubicBezTo>
                    <a:pt x="202035" y="793057"/>
                    <a:pt x="184175" y="775340"/>
                    <a:pt x="184175" y="753495"/>
                  </a:cubicBezTo>
                  <a:cubicBezTo>
                    <a:pt x="184175" y="731649"/>
                    <a:pt x="202035" y="713932"/>
                    <a:pt x="224057" y="713932"/>
                  </a:cubicBezTo>
                  <a:cubicBezTo>
                    <a:pt x="246078" y="713932"/>
                    <a:pt x="263938" y="731649"/>
                    <a:pt x="263938" y="753495"/>
                  </a:cubicBezTo>
                  <a:cubicBezTo>
                    <a:pt x="263938" y="775350"/>
                    <a:pt x="246078" y="793057"/>
                    <a:pt x="224057" y="793057"/>
                  </a:cubicBezTo>
                  <a:close/>
                  <a:moveTo>
                    <a:pt x="416071" y="686068"/>
                  </a:moveTo>
                  <a:lnTo>
                    <a:pt x="32042" y="686068"/>
                  </a:lnTo>
                  <a:lnTo>
                    <a:pt x="32042" y="121379"/>
                  </a:lnTo>
                  <a:lnTo>
                    <a:pt x="416071" y="121379"/>
                  </a:lnTo>
                  <a:lnTo>
                    <a:pt x="416071" y="68606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ore-KR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12" name="그림 111">
            <a:extLst>
              <a:ext uri="{FF2B5EF4-FFF2-40B4-BE49-F238E27FC236}">
                <a16:creationId xmlns:a16="http://schemas.microsoft.com/office/drawing/2014/main" id="{2EA85BD2-D17D-4EFF-9C4E-3B527F9A35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84124">
            <a:off x="2133210" y="2656955"/>
            <a:ext cx="519658" cy="1126189"/>
          </a:xfrm>
          <a:prstGeom prst="rect">
            <a:avLst/>
          </a:prstGeom>
        </p:spPr>
      </p:pic>
      <p:grpSp>
        <p:nvGrpSpPr>
          <p:cNvPr id="10" name="그룹 9">
            <a:extLst>
              <a:ext uri="{FF2B5EF4-FFF2-40B4-BE49-F238E27FC236}">
                <a16:creationId xmlns:a16="http://schemas.microsoft.com/office/drawing/2014/main" id="{4D154FE5-A832-42EC-B55C-9773D0BF801B}"/>
              </a:ext>
            </a:extLst>
          </p:cNvPr>
          <p:cNvGrpSpPr/>
          <p:nvPr/>
        </p:nvGrpSpPr>
        <p:grpSpPr>
          <a:xfrm>
            <a:off x="6389636" y="2579255"/>
            <a:ext cx="848148" cy="948696"/>
            <a:chOff x="3764855" y="504291"/>
            <a:chExt cx="735083" cy="822228"/>
          </a:xfrm>
        </p:grpSpPr>
        <p:sp>
          <p:nvSpPr>
            <p:cNvPr id="11" name="자유형 29">
              <a:extLst>
                <a:ext uri="{FF2B5EF4-FFF2-40B4-BE49-F238E27FC236}">
                  <a16:creationId xmlns:a16="http://schemas.microsoft.com/office/drawing/2014/main" id="{0203D7D5-226E-4AA0-AEBA-80290A832272}"/>
                </a:ext>
              </a:extLst>
            </p:cNvPr>
            <p:cNvSpPr/>
            <p:nvPr/>
          </p:nvSpPr>
          <p:spPr>
            <a:xfrm>
              <a:off x="3764855" y="568639"/>
              <a:ext cx="495592" cy="757654"/>
            </a:xfrm>
            <a:custGeom>
              <a:avLst/>
              <a:gdLst>
                <a:gd name="connsiteX0" fmla="*/ 0 w 495592"/>
                <a:gd name="connsiteY0" fmla="*/ 605640 h 757654"/>
                <a:gd name="connsiteX1" fmla="*/ 495593 w 495592"/>
                <a:gd name="connsiteY1" fmla="*/ 757655 h 757654"/>
                <a:gd name="connsiteX2" fmla="*/ 495593 w 495592"/>
                <a:gd name="connsiteY2" fmla="*/ 152024 h 757654"/>
                <a:gd name="connsiteX3" fmla="*/ 0 w 495592"/>
                <a:gd name="connsiteY3" fmla="*/ 0 h 757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592" h="757654">
                  <a:moveTo>
                    <a:pt x="0" y="605640"/>
                  </a:moveTo>
                  <a:lnTo>
                    <a:pt x="495593" y="757655"/>
                  </a:lnTo>
                  <a:lnTo>
                    <a:pt x="495593" y="1520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4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ore-KR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자유형 30">
              <a:extLst>
                <a:ext uri="{FF2B5EF4-FFF2-40B4-BE49-F238E27FC236}">
                  <a16:creationId xmlns:a16="http://schemas.microsoft.com/office/drawing/2014/main" id="{7E1AE971-FDFD-498A-9C50-F8896F36F90D}"/>
                </a:ext>
              </a:extLst>
            </p:cNvPr>
            <p:cNvSpPr/>
            <p:nvPr/>
          </p:nvSpPr>
          <p:spPr>
            <a:xfrm>
              <a:off x="3804592" y="504291"/>
              <a:ext cx="657462" cy="190286"/>
            </a:xfrm>
            <a:custGeom>
              <a:avLst/>
              <a:gdLst>
                <a:gd name="connsiteX0" fmla="*/ 656989 w 657462"/>
                <a:gd name="connsiteY0" fmla="*/ 135163 h 190286"/>
                <a:gd name="connsiteX1" fmla="*/ 657462 w 657462"/>
                <a:gd name="connsiteY1" fmla="*/ 135021 h 190286"/>
                <a:gd name="connsiteX2" fmla="*/ 182348 w 657462"/>
                <a:gd name="connsiteY2" fmla="*/ 0 h 190286"/>
                <a:gd name="connsiteX3" fmla="*/ 0 w 657462"/>
                <a:gd name="connsiteY3" fmla="*/ 45929 h 190286"/>
                <a:gd name="connsiteX4" fmla="*/ 470586 w 657462"/>
                <a:gd name="connsiteY4" fmla="*/ 190287 h 190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7462" h="190286">
                  <a:moveTo>
                    <a:pt x="656989" y="135163"/>
                  </a:moveTo>
                  <a:lnTo>
                    <a:pt x="657462" y="135021"/>
                  </a:lnTo>
                  <a:lnTo>
                    <a:pt x="182348" y="0"/>
                  </a:lnTo>
                  <a:lnTo>
                    <a:pt x="0" y="45929"/>
                  </a:lnTo>
                  <a:lnTo>
                    <a:pt x="470586" y="190287"/>
                  </a:lnTo>
                  <a:close/>
                </a:path>
              </a:pathLst>
            </a:custGeom>
            <a:solidFill>
              <a:srgbClr val="000000"/>
            </a:solidFill>
            <a:ln w="94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ore-KR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자유형 31">
              <a:extLst>
                <a:ext uri="{FF2B5EF4-FFF2-40B4-BE49-F238E27FC236}">
                  <a16:creationId xmlns:a16="http://schemas.microsoft.com/office/drawing/2014/main" id="{A8103923-6085-4AF8-8833-4E1DAF7EBD98}"/>
                </a:ext>
              </a:extLst>
            </p:cNvPr>
            <p:cNvSpPr/>
            <p:nvPr/>
          </p:nvSpPr>
          <p:spPr>
            <a:xfrm>
              <a:off x="4289747" y="658628"/>
              <a:ext cx="210191" cy="575288"/>
            </a:xfrm>
            <a:custGeom>
              <a:avLst/>
              <a:gdLst>
                <a:gd name="connsiteX0" fmla="*/ 0 w 210191"/>
                <a:gd name="connsiteY0" fmla="*/ 575288 h 575288"/>
                <a:gd name="connsiteX1" fmla="*/ 210191 w 210191"/>
                <a:gd name="connsiteY1" fmla="*/ 513150 h 575288"/>
                <a:gd name="connsiteX2" fmla="*/ 210191 w 210191"/>
                <a:gd name="connsiteY2" fmla="*/ 0 h 575288"/>
                <a:gd name="connsiteX3" fmla="*/ 0 w 210191"/>
                <a:gd name="connsiteY3" fmla="*/ 62158 h 575288"/>
                <a:gd name="connsiteX4" fmla="*/ 0 w 210191"/>
                <a:gd name="connsiteY4" fmla="*/ 575288 h 575288"/>
                <a:gd name="connsiteX5" fmla="*/ 115042 w 210191"/>
                <a:gd name="connsiteY5" fmla="*/ 485781 h 575288"/>
                <a:gd name="connsiteX6" fmla="*/ 94951 w 210191"/>
                <a:gd name="connsiteY6" fmla="*/ 460678 h 575288"/>
                <a:gd name="connsiteX7" fmla="*/ 115042 w 210191"/>
                <a:gd name="connsiteY7" fmla="*/ 435585 h 575288"/>
                <a:gd name="connsiteX8" fmla="*/ 135113 w 210191"/>
                <a:gd name="connsiteY8" fmla="*/ 460678 h 575288"/>
                <a:gd name="connsiteX9" fmla="*/ 115042 w 210191"/>
                <a:gd name="connsiteY9" fmla="*/ 485781 h 575288"/>
                <a:gd name="connsiteX10" fmla="*/ 30774 w 210191"/>
                <a:gd name="connsiteY10" fmla="*/ 135191 h 575288"/>
                <a:gd name="connsiteX11" fmla="*/ 185222 w 210191"/>
                <a:gd name="connsiteY11" fmla="*/ 93557 h 575288"/>
                <a:gd name="connsiteX12" fmla="*/ 185222 w 210191"/>
                <a:gd name="connsiteY12" fmla="*/ 160747 h 575288"/>
                <a:gd name="connsiteX13" fmla="*/ 30774 w 210191"/>
                <a:gd name="connsiteY13" fmla="*/ 202371 h 575288"/>
                <a:gd name="connsiteX14" fmla="*/ 30774 w 210191"/>
                <a:gd name="connsiteY14" fmla="*/ 135191 h 575288"/>
                <a:gd name="connsiteX15" fmla="*/ 30774 w 210191"/>
                <a:gd name="connsiteY15" fmla="*/ 221772 h 575288"/>
                <a:gd name="connsiteX16" fmla="*/ 185222 w 210191"/>
                <a:gd name="connsiteY16" fmla="*/ 180138 h 575288"/>
                <a:gd name="connsiteX17" fmla="*/ 185222 w 210191"/>
                <a:gd name="connsiteY17" fmla="*/ 247318 h 575288"/>
                <a:gd name="connsiteX18" fmla="*/ 30774 w 210191"/>
                <a:gd name="connsiteY18" fmla="*/ 288942 h 575288"/>
                <a:gd name="connsiteX19" fmla="*/ 30774 w 210191"/>
                <a:gd name="connsiteY19" fmla="*/ 221772 h 575288"/>
                <a:gd name="connsiteX20" fmla="*/ 30774 w 210191"/>
                <a:gd name="connsiteY20" fmla="*/ 308352 h 575288"/>
                <a:gd name="connsiteX21" fmla="*/ 185222 w 210191"/>
                <a:gd name="connsiteY21" fmla="*/ 266709 h 575288"/>
                <a:gd name="connsiteX22" fmla="*/ 185222 w 210191"/>
                <a:gd name="connsiteY22" fmla="*/ 333890 h 575288"/>
                <a:gd name="connsiteX23" fmla="*/ 30774 w 210191"/>
                <a:gd name="connsiteY23" fmla="*/ 375532 h 575288"/>
                <a:gd name="connsiteX24" fmla="*/ 30774 w 210191"/>
                <a:gd name="connsiteY24" fmla="*/ 308352 h 575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0191" h="575288">
                  <a:moveTo>
                    <a:pt x="0" y="575288"/>
                  </a:moveTo>
                  <a:lnTo>
                    <a:pt x="210191" y="513150"/>
                  </a:lnTo>
                  <a:lnTo>
                    <a:pt x="210191" y="0"/>
                  </a:lnTo>
                  <a:lnTo>
                    <a:pt x="0" y="62158"/>
                  </a:lnTo>
                  <a:lnTo>
                    <a:pt x="0" y="575288"/>
                  </a:lnTo>
                  <a:close/>
                  <a:moveTo>
                    <a:pt x="115042" y="485781"/>
                  </a:moveTo>
                  <a:cubicBezTo>
                    <a:pt x="103942" y="485781"/>
                    <a:pt x="94951" y="474547"/>
                    <a:pt x="94951" y="460678"/>
                  </a:cubicBezTo>
                  <a:cubicBezTo>
                    <a:pt x="94951" y="446819"/>
                    <a:pt x="103942" y="435585"/>
                    <a:pt x="115042" y="435585"/>
                  </a:cubicBezTo>
                  <a:cubicBezTo>
                    <a:pt x="126122" y="435585"/>
                    <a:pt x="135113" y="446819"/>
                    <a:pt x="135113" y="460678"/>
                  </a:cubicBezTo>
                  <a:cubicBezTo>
                    <a:pt x="135113" y="474537"/>
                    <a:pt x="126113" y="485781"/>
                    <a:pt x="115042" y="485781"/>
                  </a:cubicBezTo>
                  <a:close/>
                  <a:moveTo>
                    <a:pt x="30774" y="135191"/>
                  </a:moveTo>
                  <a:lnTo>
                    <a:pt x="185222" y="93557"/>
                  </a:lnTo>
                  <a:lnTo>
                    <a:pt x="185222" y="160747"/>
                  </a:lnTo>
                  <a:lnTo>
                    <a:pt x="30774" y="202371"/>
                  </a:lnTo>
                  <a:lnTo>
                    <a:pt x="30774" y="135191"/>
                  </a:lnTo>
                  <a:close/>
                  <a:moveTo>
                    <a:pt x="30774" y="221772"/>
                  </a:moveTo>
                  <a:lnTo>
                    <a:pt x="185222" y="180138"/>
                  </a:lnTo>
                  <a:lnTo>
                    <a:pt x="185222" y="247318"/>
                  </a:lnTo>
                  <a:lnTo>
                    <a:pt x="30774" y="288942"/>
                  </a:lnTo>
                  <a:lnTo>
                    <a:pt x="30774" y="221772"/>
                  </a:lnTo>
                  <a:close/>
                  <a:moveTo>
                    <a:pt x="30774" y="308352"/>
                  </a:moveTo>
                  <a:lnTo>
                    <a:pt x="185222" y="266709"/>
                  </a:lnTo>
                  <a:lnTo>
                    <a:pt x="185222" y="333890"/>
                  </a:lnTo>
                  <a:lnTo>
                    <a:pt x="30774" y="375532"/>
                  </a:lnTo>
                  <a:lnTo>
                    <a:pt x="30774" y="308352"/>
                  </a:lnTo>
                  <a:close/>
                </a:path>
              </a:pathLst>
            </a:custGeom>
            <a:solidFill>
              <a:srgbClr val="000000"/>
            </a:solidFill>
            <a:ln w="94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ore-KR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자유형 32">
              <a:extLst>
                <a:ext uri="{FF2B5EF4-FFF2-40B4-BE49-F238E27FC236}">
                  <a16:creationId xmlns:a16="http://schemas.microsoft.com/office/drawing/2014/main" id="{645CA4DC-E2A0-4C4C-95F8-EDDB59CAEE26}"/>
                </a:ext>
              </a:extLst>
            </p:cNvPr>
            <p:cNvSpPr/>
            <p:nvPr/>
          </p:nvSpPr>
          <p:spPr>
            <a:xfrm>
              <a:off x="4289747" y="1197616"/>
              <a:ext cx="210191" cy="128903"/>
            </a:xfrm>
            <a:custGeom>
              <a:avLst/>
              <a:gdLst>
                <a:gd name="connsiteX0" fmla="*/ 210191 w 210191"/>
                <a:gd name="connsiteY0" fmla="*/ 0 h 128903"/>
                <a:gd name="connsiteX1" fmla="*/ 0 w 210191"/>
                <a:gd name="connsiteY1" fmla="*/ 62158 h 128903"/>
                <a:gd name="connsiteX2" fmla="*/ 0 w 210191"/>
                <a:gd name="connsiteY2" fmla="*/ 128903 h 128903"/>
                <a:gd name="connsiteX3" fmla="*/ 210191 w 210191"/>
                <a:gd name="connsiteY3" fmla="*/ 66746 h 128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191" h="128903">
                  <a:moveTo>
                    <a:pt x="210191" y="0"/>
                  </a:moveTo>
                  <a:lnTo>
                    <a:pt x="0" y="62158"/>
                  </a:lnTo>
                  <a:lnTo>
                    <a:pt x="0" y="128903"/>
                  </a:lnTo>
                  <a:lnTo>
                    <a:pt x="210191" y="66746"/>
                  </a:lnTo>
                  <a:close/>
                </a:path>
              </a:pathLst>
            </a:custGeom>
            <a:solidFill>
              <a:srgbClr val="000000"/>
            </a:solidFill>
            <a:ln w="94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ore-KR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144" name="직선 연결선 143">
            <a:extLst>
              <a:ext uri="{FF2B5EF4-FFF2-40B4-BE49-F238E27FC236}">
                <a16:creationId xmlns:a16="http://schemas.microsoft.com/office/drawing/2014/main" id="{20CBC828-9762-488C-8827-2A0EEEA85F5D}"/>
              </a:ext>
            </a:extLst>
          </p:cNvPr>
          <p:cNvCxnSpPr>
            <a:cxnSpLocks/>
          </p:cNvCxnSpPr>
          <p:nvPr/>
        </p:nvCxnSpPr>
        <p:spPr>
          <a:xfrm flipH="1">
            <a:off x="4083529" y="3181417"/>
            <a:ext cx="2306107" cy="0"/>
          </a:xfrm>
          <a:prstGeom prst="line">
            <a:avLst/>
          </a:prstGeom>
          <a:ln w="57150" cap="rnd">
            <a:solidFill>
              <a:schemeClr val="bg2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사각형: 둥근 모서리 190">
            <a:extLst>
              <a:ext uri="{FF2B5EF4-FFF2-40B4-BE49-F238E27FC236}">
                <a16:creationId xmlns:a16="http://schemas.microsoft.com/office/drawing/2014/main" id="{CC89547D-AE3B-4666-AE04-88777DF954AD}"/>
              </a:ext>
            </a:extLst>
          </p:cNvPr>
          <p:cNvSpPr/>
          <p:nvPr/>
        </p:nvSpPr>
        <p:spPr>
          <a:xfrm>
            <a:off x="10311350" y="4614049"/>
            <a:ext cx="1270555" cy="951181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3" name="사각형: 둥근 모서리 192">
            <a:extLst>
              <a:ext uri="{FF2B5EF4-FFF2-40B4-BE49-F238E27FC236}">
                <a16:creationId xmlns:a16="http://schemas.microsoft.com/office/drawing/2014/main" id="{83B7FD33-F5E6-430F-AB31-7C8C44EFE295}"/>
              </a:ext>
            </a:extLst>
          </p:cNvPr>
          <p:cNvSpPr/>
          <p:nvPr/>
        </p:nvSpPr>
        <p:spPr>
          <a:xfrm>
            <a:off x="10303457" y="5639870"/>
            <a:ext cx="1270555" cy="890707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F644CC2D-FBCC-431D-93FD-140D5B4579AC}"/>
              </a:ext>
            </a:extLst>
          </p:cNvPr>
          <p:cNvSpPr txBox="1"/>
          <p:nvPr/>
        </p:nvSpPr>
        <p:spPr>
          <a:xfrm>
            <a:off x="1603646" y="2545238"/>
            <a:ext cx="1538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>
                <a:latin typeface="Calibri" panose="020F0502020204030204" pitchFamily="34" charset="0"/>
                <a:cs typeface="Calibri" panose="020F0502020204030204" pitchFamily="34" charset="0"/>
              </a:rPr>
              <a:t>Radio</a:t>
            </a:r>
            <a:endParaRPr lang="ko-KR" altLang="en-US" sz="3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원통형 65">
            <a:extLst>
              <a:ext uri="{FF2B5EF4-FFF2-40B4-BE49-F238E27FC236}">
                <a16:creationId xmlns:a16="http://schemas.microsoft.com/office/drawing/2014/main" id="{D160F925-08CE-4D97-8A6E-1218FEE84812}"/>
              </a:ext>
            </a:extLst>
          </p:cNvPr>
          <p:cNvSpPr/>
          <p:nvPr/>
        </p:nvSpPr>
        <p:spPr>
          <a:xfrm rot="5400000">
            <a:off x="3916469" y="3141345"/>
            <a:ext cx="1312045" cy="4753281"/>
          </a:xfrm>
          <a:prstGeom prst="can">
            <a:avLst>
              <a:gd name="adj" fmla="val 15756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직사각형 69">
            <a:extLst>
              <a:ext uri="{FF2B5EF4-FFF2-40B4-BE49-F238E27FC236}">
                <a16:creationId xmlns:a16="http://schemas.microsoft.com/office/drawing/2014/main" id="{5209698C-E1E4-4BF5-A6AE-05EBF6F1B6AD}"/>
              </a:ext>
            </a:extLst>
          </p:cNvPr>
          <p:cNvSpPr/>
          <p:nvPr/>
        </p:nvSpPr>
        <p:spPr>
          <a:xfrm>
            <a:off x="2485826" y="5273411"/>
            <a:ext cx="4026701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ko-KR" sz="2800" b="1">
                <a:latin typeface="Calibri" panose="020F0502020204030204" pitchFamily="34" charset="0"/>
                <a:cs typeface="Calibri" panose="020F0502020204030204" pitchFamily="34" charset="0"/>
              </a:rPr>
              <a:t>Best-effort (Non-GBR)</a:t>
            </a:r>
          </a:p>
        </p:txBody>
      </p:sp>
      <p:grpSp>
        <p:nvGrpSpPr>
          <p:cNvPr id="202" name="그룹 201">
            <a:extLst>
              <a:ext uri="{FF2B5EF4-FFF2-40B4-BE49-F238E27FC236}">
                <a16:creationId xmlns:a16="http://schemas.microsoft.com/office/drawing/2014/main" id="{0F01F64C-4220-4C67-A7C3-606BFFB66144}"/>
              </a:ext>
            </a:extLst>
          </p:cNvPr>
          <p:cNvGrpSpPr/>
          <p:nvPr/>
        </p:nvGrpSpPr>
        <p:grpSpPr>
          <a:xfrm>
            <a:off x="2272751" y="4056879"/>
            <a:ext cx="4638989" cy="647936"/>
            <a:chOff x="1494589" y="4907244"/>
            <a:chExt cx="4418016" cy="1312045"/>
          </a:xfrm>
          <a:solidFill>
            <a:schemeClr val="bg1"/>
          </a:solidFill>
        </p:grpSpPr>
        <p:sp>
          <p:nvSpPr>
            <p:cNvPr id="203" name="원통형 202">
              <a:extLst>
                <a:ext uri="{FF2B5EF4-FFF2-40B4-BE49-F238E27FC236}">
                  <a16:creationId xmlns:a16="http://schemas.microsoft.com/office/drawing/2014/main" id="{BF8C9FE0-3FA6-4411-96B8-F015FF4DBD94}"/>
                </a:ext>
              </a:extLst>
            </p:cNvPr>
            <p:cNvSpPr/>
            <p:nvPr/>
          </p:nvSpPr>
          <p:spPr>
            <a:xfrm rot="5400000">
              <a:off x="3047574" y="3354259"/>
              <a:ext cx="1312045" cy="4418016"/>
            </a:xfrm>
            <a:prstGeom prst="can">
              <a:avLst>
                <a:gd name="adj" fmla="val 15756"/>
              </a:avLst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4" name="직사각형 203">
              <a:extLst>
                <a:ext uri="{FF2B5EF4-FFF2-40B4-BE49-F238E27FC236}">
                  <a16:creationId xmlns:a16="http://schemas.microsoft.com/office/drawing/2014/main" id="{4051B4CF-05D1-4008-BA71-1B6BDC2B3A22}"/>
                </a:ext>
              </a:extLst>
            </p:cNvPr>
            <p:cNvSpPr/>
            <p:nvPr/>
          </p:nvSpPr>
          <p:spPr>
            <a:xfrm>
              <a:off x="1798865" y="5136702"/>
              <a:ext cx="3742684" cy="105950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800">
                  <a:latin typeface="Calibri" panose="020F0502020204030204" pitchFamily="34" charset="0"/>
                  <a:cs typeface="Calibri" panose="020F0502020204030204" pitchFamily="34" charset="0"/>
                </a:rPr>
                <a:t>Dedicated QoS (GBR)</a:t>
              </a:r>
            </a:p>
          </p:txBody>
        </p: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E817115E-0398-4EA1-B2A2-B9F2F821E588}"/>
              </a:ext>
            </a:extLst>
          </p:cNvPr>
          <p:cNvGrpSpPr/>
          <p:nvPr/>
        </p:nvGrpSpPr>
        <p:grpSpPr>
          <a:xfrm>
            <a:off x="1333879" y="4476473"/>
            <a:ext cx="10673577" cy="1989642"/>
            <a:chOff x="1333879" y="4737731"/>
            <a:chExt cx="10673577" cy="1989642"/>
          </a:xfrm>
        </p:grpSpPr>
        <p:pic>
          <p:nvPicPr>
            <p:cNvPr id="115" name="그림 114">
              <a:extLst>
                <a:ext uri="{FF2B5EF4-FFF2-40B4-BE49-F238E27FC236}">
                  <a16:creationId xmlns:a16="http://schemas.microsoft.com/office/drawing/2014/main" id="{E96D6990-6529-41A4-A5AB-F6B1A57D66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14446" y="5826488"/>
              <a:ext cx="981561" cy="900885"/>
            </a:xfrm>
            <a:prstGeom prst="rect">
              <a:avLst/>
            </a:prstGeom>
            <a:ln>
              <a:noFill/>
            </a:ln>
          </p:spPr>
        </p:pic>
        <p:sp>
          <p:nvSpPr>
            <p:cNvPr id="205" name="화살표: 왼쪽 204">
              <a:extLst>
                <a:ext uri="{FF2B5EF4-FFF2-40B4-BE49-F238E27FC236}">
                  <a16:creationId xmlns:a16="http://schemas.microsoft.com/office/drawing/2014/main" id="{5BF8B7CC-8A66-4484-A134-4C3264059EC6}"/>
                </a:ext>
              </a:extLst>
            </p:cNvPr>
            <p:cNvSpPr/>
            <p:nvPr/>
          </p:nvSpPr>
          <p:spPr>
            <a:xfrm>
              <a:off x="1333879" y="4846447"/>
              <a:ext cx="793883" cy="1880926"/>
            </a:xfrm>
            <a:prstGeom prst="leftArrow">
              <a:avLst>
                <a:gd name="adj1" fmla="val 50000"/>
                <a:gd name="adj2" fmla="val 46915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1" name="화살표: 왼쪽 130">
              <a:extLst>
                <a:ext uri="{FF2B5EF4-FFF2-40B4-BE49-F238E27FC236}">
                  <a16:creationId xmlns:a16="http://schemas.microsoft.com/office/drawing/2014/main" id="{E9AB563E-48E1-4064-BF57-07FAD705FA70}"/>
                </a:ext>
              </a:extLst>
            </p:cNvPr>
            <p:cNvSpPr/>
            <p:nvPr/>
          </p:nvSpPr>
          <p:spPr>
            <a:xfrm>
              <a:off x="6841620" y="4812100"/>
              <a:ext cx="2649881" cy="1880926"/>
            </a:xfrm>
            <a:prstGeom prst="leftArrow">
              <a:avLst>
                <a:gd name="adj1" fmla="val 50000"/>
                <a:gd name="adj2" fmla="val 27718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0" name="직사각형 199">
              <a:extLst>
                <a:ext uri="{FF2B5EF4-FFF2-40B4-BE49-F238E27FC236}">
                  <a16:creationId xmlns:a16="http://schemas.microsoft.com/office/drawing/2014/main" id="{7412E991-C24E-48D9-953C-B5B8E1FEF95D}"/>
                </a:ext>
              </a:extLst>
            </p:cNvPr>
            <p:cNvSpPr/>
            <p:nvPr/>
          </p:nvSpPr>
          <p:spPr>
            <a:xfrm>
              <a:off x="7268627" y="5258300"/>
              <a:ext cx="2238753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Interactive </a:t>
              </a:r>
            </a:p>
            <a:p>
              <a:pPr algn="ctr"/>
              <a:r>
                <a:rPr lang="en-US" altLang="ko-KR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&amp; Background</a:t>
              </a:r>
            </a:p>
          </p:txBody>
        </p:sp>
        <p:pic>
          <p:nvPicPr>
            <p:cNvPr id="206" name="그림 205">
              <a:extLst>
                <a:ext uri="{FF2B5EF4-FFF2-40B4-BE49-F238E27FC236}">
                  <a16:creationId xmlns:a16="http://schemas.microsoft.com/office/drawing/2014/main" id="{2E251AC9-6803-471C-9A32-675EB1372C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528894" y="4737731"/>
              <a:ext cx="2478562" cy="1138799"/>
            </a:xfrm>
            <a:prstGeom prst="rect">
              <a:avLst/>
            </a:prstGeom>
          </p:spPr>
        </p:pic>
      </p:grpSp>
      <p:sp>
        <p:nvSpPr>
          <p:cNvPr id="3" name="직사각형 2">
            <a:extLst>
              <a:ext uri="{FF2B5EF4-FFF2-40B4-BE49-F238E27FC236}">
                <a16:creationId xmlns:a16="http://schemas.microsoft.com/office/drawing/2014/main" id="{CFDDDD8A-07F5-488C-8E56-8B59237D89F1}"/>
              </a:ext>
            </a:extLst>
          </p:cNvPr>
          <p:cNvSpPr/>
          <p:nvPr/>
        </p:nvSpPr>
        <p:spPr>
          <a:xfrm>
            <a:off x="736600" y="1313565"/>
            <a:ext cx="10718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>
                <a:latin typeface="Calibri" panose="020F0502020204030204" pitchFamily="34" charset="0"/>
                <a:cs typeface="Calibri" panose="020F0502020204030204" pitchFamily="34" charset="0"/>
              </a:rPr>
              <a:t>Interactive traffic shares the same quality of service </a:t>
            </a:r>
            <a:br>
              <a:rPr lang="en-US" altLang="ko-KR" sz="32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z="3200">
                <a:latin typeface="Calibri" panose="020F0502020204030204" pitchFamily="34" charset="0"/>
                <a:cs typeface="Calibri" panose="020F0502020204030204" pitchFamily="34" charset="0"/>
              </a:rPr>
              <a:t>with the background traffic.</a:t>
            </a:r>
            <a:endParaRPr lang="ko-KR" altLang="en-US" sz="3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슬라이드 번호 개체 틀 19">
            <a:extLst>
              <a:ext uri="{FF2B5EF4-FFF2-40B4-BE49-F238E27FC236}">
                <a16:creationId xmlns:a16="http://schemas.microsoft.com/office/drawing/2014/main" id="{EDC90E1C-17E9-4FD3-8E3F-016EDBEB2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4500" y="6356350"/>
            <a:ext cx="2743200" cy="365125"/>
          </a:xfrm>
        </p:spPr>
        <p:txBody>
          <a:bodyPr/>
          <a:lstStyle/>
          <a:p>
            <a:fld id="{124F3671-8DB5-49BB-ADEF-274990B2FF7E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0080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화살표: 왼쪽 39">
            <a:extLst>
              <a:ext uri="{FF2B5EF4-FFF2-40B4-BE49-F238E27FC236}">
                <a16:creationId xmlns:a16="http://schemas.microsoft.com/office/drawing/2014/main" id="{D9A3120C-5AE4-4AC5-A632-3F62DE0872ED}"/>
              </a:ext>
            </a:extLst>
          </p:cNvPr>
          <p:cNvSpPr/>
          <p:nvPr/>
        </p:nvSpPr>
        <p:spPr>
          <a:xfrm>
            <a:off x="3423849" y="2794000"/>
            <a:ext cx="8200357" cy="2463800"/>
          </a:xfrm>
          <a:prstGeom prst="leftArrow">
            <a:avLst>
              <a:gd name="adj1" fmla="val 50000"/>
              <a:gd name="adj2" fmla="val 2771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977CFA3B-C244-43E6-889B-43F486939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/>
              <a:t>Problem of the existing base station scheduling</a:t>
            </a:r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BF59073B-5B1A-452B-AFB2-6CB6BC0EFA1B}"/>
              </a:ext>
            </a:extLst>
          </p:cNvPr>
          <p:cNvSpPr/>
          <p:nvPr/>
        </p:nvSpPr>
        <p:spPr>
          <a:xfrm>
            <a:off x="1956590" y="1546065"/>
            <a:ext cx="827886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3200">
                <a:latin typeface="Calibri" panose="020F0502020204030204" pitchFamily="34" charset="0"/>
                <a:cs typeface="Calibri" panose="020F0502020204030204" pitchFamily="34" charset="0"/>
              </a:rPr>
              <a:t>When short flows of the Interactive applications </a:t>
            </a:r>
          </a:p>
          <a:p>
            <a:pPr algn="ctr"/>
            <a:r>
              <a:rPr lang="en-US" altLang="ko-KR" sz="3200">
                <a:latin typeface="Calibri" panose="020F0502020204030204" pitchFamily="34" charset="0"/>
                <a:cs typeface="Calibri" panose="020F0502020204030204" pitchFamily="34" charset="0"/>
              </a:rPr>
              <a:t>co-exist with large background flows,</a:t>
            </a:r>
            <a:endParaRPr lang="ko-KR" altLang="en-US" sz="3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000D63-9CC4-4842-B177-22FE964C4F36}"/>
              </a:ext>
            </a:extLst>
          </p:cNvPr>
          <p:cNvSpPr txBox="1"/>
          <p:nvPr/>
        </p:nvSpPr>
        <p:spPr>
          <a:xfrm>
            <a:off x="1806620" y="4528684"/>
            <a:ext cx="2453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>
                <a:latin typeface="Calibri" panose="020F0502020204030204" pitchFamily="34" charset="0"/>
                <a:cs typeface="Calibri" panose="020F0502020204030204" pitchFamily="34" charset="0"/>
              </a:rPr>
              <a:t>xNodeB</a:t>
            </a:r>
            <a:endParaRPr lang="ko-KR" altLang="en-US" sz="3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7982FEC-F5D4-4059-AE05-14C5BD1CF999}"/>
              </a:ext>
            </a:extLst>
          </p:cNvPr>
          <p:cNvSpPr txBox="1"/>
          <p:nvPr/>
        </p:nvSpPr>
        <p:spPr>
          <a:xfrm>
            <a:off x="404559" y="4527344"/>
            <a:ext cx="1402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>
                <a:latin typeface="Calibri" panose="020F0502020204030204" pitchFamily="34" charset="0"/>
                <a:cs typeface="Calibri" panose="020F0502020204030204" pitchFamily="34" charset="0"/>
              </a:rPr>
              <a:t>User</a:t>
            </a:r>
            <a:endParaRPr lang="ko-KR" altLang="en-US" sz="3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A584A5FF-2823-4F30-8D26-BD6E55560333}"/>
              </a:ext>
            </a:extLst>
          </p:cNvPr>
          <p:cNvGrpSpPr/>
          <p:nvPr/>
        </p:nvGrpSpPr>
        <p:grpSpPr>
          <a:xfrm>
            <a:off x="889000" y="3514265"/>
            <a:ext cx="533056" cy="977015"/>
            <a:chOff x="3099314" y="47792"/>
            <a:chExt cx="448113" cy="821327"/>
          </a:xfrm>
        </p:grpSpPr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9E7FBF50-EE49-414F-B965-6483E1B2B33B}"/>
                </a:ext>
              </a:extLst>
            </p:cNvPr>
            <p:cNvSpPr/>
            <p:nvPr/>
          </p:nvSpPr>
          <p:spPr>
            <a:xfrm>
              <a:off x="3131766" y="96808"/>
              <a:ext cx="382620" cy="7442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자유형 133">
              <a:extLst>
                <a:ext uri="{FF2B5EF4-FFF2-40B4-BE49-F238E27FC236}">
                  <a16:creationId xmlns:a16="http://schemas.microsoft.com/office/drawing/2014/main" id="{FD7F2573-9681-4CCE-8D5D-8914732D8717}"/>
                </a:ext>
              </a:extLst>
            </p:cNvPr>
            <p:cNvSpPr/>
            <p:nvPr/>
          </p:nvSpPr>
          <p:spPr>
            <a:xfrm>
              <a:off x="3099314" y="47792"/>
              <a:ext cx="448113" cy="821327"/>
            </a:xfrm>
            <a:custGeom>
              <a:avLst/>
              <a:gdLst>
                <a:gd name="connsiteX0" fmla="*/ 381143 w 448113"/>
                <a:gd name="connsiteY0" fmla="*/ 0 h 821327"/>
                <a:gd name="connsiteX1" fmla="*/ 66970 w 448113"/>
                <a:gd name="connsiteY1" fmla="*/ 0 h 821327"/>
                <a:gd name="connsiteX2" fmla="*/ 0 w 448113"/>
                <a:gd name="connsiteY2" fmla="*/ 66435 h 821327"/>
                <a:gd name="connsiteX3" fmla="*/ 0 w 448113"/>
                <a:gd name="connsiteY3" fmla="*/ 754893 h 821327"/>
                <a:gd name="connsiteX4" fmla="*/ 66970 w 448113"/>
                <a:gd name="connsiteY4" fmla="*/ 821328 h 821327"/>
                <a:gd name="connsiteX5" fmla="*/ 381143 w 448113"/>
                <a:gd name="connsiteY5" fmla="*/ 821328 h 821327"/>
                <a:gd name="connsiteX6" fmla="*/ 448113 w 448113"/>
                <a:gd name="connsiteY6" fmla="*/ 754893 h 821327"/>
                <a:gd name="connsiteX7" fmla="*/ 448113 w 448113"/>
                <a:gd name="connsiteY7" fmla="*/ 66444 h 821327"/>
                <a:gd name="connsiteX8" fmla="*/ 381143 w 448113"/>
                <a:gd name="connsiteY8" fmla="*/ 0 h 821327"/>
                <a:gd name="connsiteX9" fmla="*/ 150466 w 448113"/>
                <a:gd name="connsiteY9" fmla="*/ 52271 h 821327"/>
                <a:gd name="connsiteX10" fmla="*/ 297637 w 448113"/>
                <a:gd name="connsiteY10" fmla="*/ 52271 h 821327"/>
                <a:gd name="connsiteX11" fmla="*/ 308962 w 448113"/>
                <a:gd name="connsiteY11" fmla="*/ 63505 h 821327"/>
                <a:gd name="connsiteX12" fmla="*/ 297637 w 448113"/>
                <a:gd name="connsiteY12" fmla="*/ 74740 h 821327"/>
                <a:gd name="connsiteX13" fmla="*/ 150466 w 448113"/>
                <a:gd name="connsiteY13" fmla="*/ 74740 h 821327"/>
                <a:gd name="connsiteX14" fmla="*/ 139141 w 448113"/>
                <a:gd name="connsiteY14" fmla="*/ 63505 h 821327"/>
                <a:gd name="connsiteX15" fmla="*/ 150466 w 448113"/>
                <a:gd name="connsiteY15" fmla="*/ 52271 h 821327"/>
                <a:gd name="connsiteX16" fmla="*/ 224057 w 448113"/>
                <a:gd name="connsiteY16" fmla="*/ 793057 h 821327"/>
                <a:gd name="connsiteX17" fmla="*/ 184175 w 448113"/>
                <a:gd name="connsiteY17" fmla="*/ 753495 h 821327"/>
                <a:gd name="connsiteX18" fmla="*/ 224057 w 448113"/>
                <a:gd name="connsiteY18" fmla="*/ 713932 h 821327"/>
                <a:gd name="connsiteX19" fmla="*/ 263938 w 448113"/>
                <a:gd name="connsiteY19" fmla="*/ 753495 h 821327"/>
                <a:gd name="connsiteX20" fmla="*/ 224057 w 448113"/>
                <a:gd name="connsiteY20" fmla="*/ 793057 h 821327"/>
                <a:gd name="connsiteX21" fmla="*/ 416071 w 448113"/>
                <a:gd name="connsiteY21" fmla="*/ 686068 h 821327"/>
                <a:gd name="connsiteX22" fmla="*/ 32042 w 448113"/>
                <a:gd name="connsiteY22" fmla="*/ 686068 h 821327"/>
                <a:gd name="connsiteX23" fmla="*/ 32042 w 448113"/>
                <a:gd name="connsiteY23" fmla="*/ 121379 h 821327"/>
                <a:gd name="connsiteX24" fmla="*/ 416071 w 448113"/>
                <a:gd name="connsiteY24" fmla="*/ 121379 h 821327"/>
                <a:gd name="connsiteX25" fmla="*/ 416071 w 448113"/>
                <a:gd name="connsiteY25" fmla="*/ 686068 h 821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48113" h="821327">
                  <a:moveTo>
                    <a:pt x="381143" y="0"/>
                  </a:moveTo>
                  <a:lnTo>
                    <a:pt x="66970" y="0"/>
                  </a:lnTo>
                  <a:cubicBezTo>
                    <a:pt x="30137" y="0"/>
                    <a:pt x="0" y="29896"/>
                    <a:pt x="0" y="66435"/>
                  </a:cubicBezTo>
                  <a:lnTo>
                    <a:pt x="0" y="754893"/>
                  </a:lnTo>
                  <a:cubicBezTo>
                    <a:pt x="0" y="791431"/>
                    <a:pt x="30137" y="821328"/>
                    <a:pt x="66970" y="821328"/>
                  </a:cubicBezTo>
                  <a:lnTo>
                    <a:pt x="381143" y="821328"/>
                  </a:lnTo>
                  <a:cubicBezTo>
                    <a:pt x="417976" y="821328"/>
                    <a:pt x="448113" y="791431"/>
                    <a:pt x="448113" y="754893"/>
                  </a:cubicBezTo>
                  <a:lnTo>
                    <a:pt x="448113" y="66444"/>
                  </a:lnTo>
                  <a:cubicBezTo>
                    <a:pt x="448123" y="29905"/>
                    <a:pt x="417976" y="0"/>
                    <a:pt x="381143" y="0"/>
                  </a:cubicBezTo>
                  <a:close/>
                  <a:moveTo>
                    <a:pt x="150466" y="52271"/>
                  </a:moveTo>
                  <a:lnTo>
                    <a:pt x="297637" y="52271"/>
                  </a:lnTo>
                  <a:cubicBezTo>
                    <a:pt x="303867" y="52271"/>
                    <a:pt x="308962" y="57326"/>
                    <a:pt x="308962" y="63505"/>
                  </a:cubicBezTo>
                  <a:cubicBezTo>
                    <a:pt x="308962" y="69685"/>
                    <a:pt x="303867" y="74740"/>
                    <a:pt x="297637" y="74740"/>
                  </a:cubicBezTo>
                  <a:lnTo>
                    <a:pt x="150466" y="74740"/>
                  </a:lnTo>
                  <a:cubicBezTo>
                    <a:pt x="144237" y="74740"/>
                    <a:pt x="139141" y="69685"/>
                    <a:pt x="139141" y="63505"/>
                  </a:cubicBezTo>
                  <a:cubicBezTo>
                    <a:pt x="139141" y="57326"/>
                    <a:pt x="144237" y="52271"/>
                    <a:pt x="150466" y="52271"/>
                  </a:cubicBezTo>
                  <a:close/>
                  <a:moveTo>
                    <a:pt x="224057" y="793057"/>
                  </a:moveTo>
                  <a:cubicBezTo>
                    <a:pt x="202035" y="793057"/>
                    <a:pt x="184175" y="775340"/>
                    <a:pt x="184175" y="753495"/>
                  </a:cubicBezTo>
                  <a:cubicBezTo>
                    <a:pt x="184175" y="731649"/>
                    <a:pt x="202035" y="713932"/>
                    <a:pt x="224057" y="713932"/>
                  </a:cubicBezTo>
                  <a:cubicBezTo>
                    <a:pt x="246078" y="713932"/>
                    <a:pt x="263938" y="731649"/>
                    <a:pt x="263938" y="753495"/>
                  </a:cubicBezTo>
                  <a:cubicBezTo>
                    <a:pt x="263938" y="775350"/>
                    <a:pt x="246078" y="793057"/>
                    <a:pt x="224057" y="793057"/>
                  </a:cubicBezTo>
                  <a:close/>
                  <a:moveTo>
                    <a:pt x="416071" y="686068"/>
                  </a:moveTo>
                  <a:lnTo>
                    <a:pt x="32042" y="686068"/>
                  </a:lnTo>
                  <a:lnTo>
                    <a:pt x="32042" y="121379"/>
                  </a:lnTo>
                  <a:lnTo>
                    <a:pt x="416071" y="121379"/>
                  </a:lnTo>
                  <a:lnTo>
                    <a:pt x="416071" y="68606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ore-KR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8A78860D-84A1-45ED-AECD-D198AD0DEEB8}"/>
              </a:ext>
            </a:extLst>
          </p:cNvPr>
          <p:cNvSpPr txBox="1"/>
          <p:nvPr/>
        </p:nvSpPr>
        <p:spPr>
          <a:xfrm>
            <a:off x="8075161" y="4025900"/>
            <a:ext cx="1399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>
                <a:latin typeface="Calibri" panose="020F0502020204030204" pitchFamily="34" charset="0"/>
                <a:cs typeface="Calibri" panose="020F0502020204030204" pitchFamily="34" charset="0"/>
              </a:rPr>
              <a:t>Short</a:t>
            </a:r>
            <a:endParaRPr lang="ko-KR" altLang="en-US" sz="3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자유형 54">
            <a:extLst>
              <a:ext uri="{FF2B5EF4-FFF2-40B4-BE49-F238E27FC236}">
                <a16:creationId xmlns:a16="http://schemas.microsoft.com/office/drawing/2014/main" id="{6A5395CE-D252-4C21-AF70-10812F69DB44}"/>
              </a:ext>
            </a:extLst>
          </p:cNvPr>
          <p:cNvSpPr/>
          <p:nvPr/>
        </p:nvSpPr>
        <p:spPr>
          <a:xfrm>
            <a:off x="6928531" y="3362817"/>
            <a:ext cx="1190994" cy="1164527"/>
          </a:xfrm>
          <a:custGeom>
            <a:avLst/>
            <a:gdLst>
              <a:gd name="connsiteX0" fmla="*/ 508354 w 554568"/>
              <a:gd name="connsiteY0" fmla="*/ 248529 h 542244"/>
              <a:gd name="connsiteX1" fmla="*/ 46214 w 554568"/>
              <a:gd name="connsiteY1" fmla="*/ 248529 h 542244"/>
              <a:gd name="connsiteX2" fmla="*/ 0 w 554568"/>
              <a:gd name="connsiteY2" fmla="*/ 293716 h 542244"/>
              <a:gd name="connsiteX3" fmla="*/ 0 w 554568"/>
              <a:gd name="connsiteY3" fmla="*/ 338903 h 542244"/>
              <a:gd name="connsiteX4" fmla="*/ 46214 w 554568"/>
              <a:gd name="connsiteY4" fmla="*/ 384090 h 542244"/>
              <a:gd name="connsiteX5" fmla="*/ 508354 w 554568"/>
              <a:gd name="connsiteY5" fmla="*/ 384090 h 542244"/>
              <a:gd name="connsiteX6" fmla="*/ 554568 w 554568"/>
              <a:gd name="connsiteY6" fmla="*/ 338903 h 542244"/>
              <a:gd name="connsiteX7" fmla="*/ 554568 w 554568"/>
              <a:gd name="connsiteY7" fmla="*/ 293716 h 542244"/>
              <a:gd name="connsiteX8" fmla="*/ 508354 w 554568"/>
              <a:gd name="connsiteY8" fmla="*/ 248529 h 542244"/>
              <a:gd name="connsiteX9" fmla="*/ 69321 w 554568"/>
              <a:gd name="connsiteY9" fmla="*/ 338903 h 542244"/>
              <a:gd name="connsiteX10" fmla="*/ 46214 w 554568"/>
              <a:gd name="connsiteY10" fmla="*/ 316309 h 542244"/>
              <a:gd name="connsiteX11" fmla="*/ 69321 w 554568"/>
              <a:gd name="connsiteY11" fmla="*/ 293716 h 542244"/>
              <a:gd name="connsiteX12" fmla="*/ 92428 w 554568"/>
              <a:gd name="connsiteY12" fmla="*/ 316309 h 542244"/>
              <a:gd name="connsiteX13" fmla="*/ 69321 w 554568"/>
              <a:gd name="connsiteY13" fmla="*/ 338903 h 542244"/>
              <a:gd name="connsiteX14" fmla="*/ 496801 w 554568"/>
              <a:gd name="connsiteY14" fmla="*/ 338903 h 542244"/>
              <a:gd name="connsiteX15" fmla="*/ 311945 w 554568"/>
              <a:gd name="connsiteY15" fmla="*/ 338903 h 542244"/>
              <a:gd name="connsiteX16" fmla="*/ 300391 w 554568"/>
              <a:gd name="connsiteY16" fmla="*/ 327606 h 542244"/>
              <a:gd name="connsiteX17" fmla="*/ 311945 w 554568"/>
              <a:gd name="connsiteY17" fmla="*/ 316309 h 542244"/>
              <a:gd name="connsiteX18" fmla="*/ 496801 w 554568"/>
              <a:gd name="connsiteY18" fmla="*/ 316309 h 542244"/>
              <a:gd name="connsiteX19" fmla="*/ 508354 w 554568"/>
              <a:gd name="connsiteY19" fmla="*/ 327606 h 542244"/>
              <a:gd name="connsiteX20" fmla="*/ 496801 w 554568"/>
              <a:gd name="connsiteY20" fmla="*/ 338903 h 542244"/>
              <a:gd name="connsiteX21" fmla="*/ 75236 w 554568"/>
              <a:gd name="connsiteY21" fmla="*/ 67781 h 542244"/>
              <a:gd name="connsiteX22" fmla="*/ 479332 w 554568"/>
              <a:gd name="connsiteY22" fmla="*/ 67781 h 542244"/>
              <a:gd name="connsiteX23" fmla="*/ 489429 w 554568"/>
              <a:gd name="connsiteY23" fmla="*/ 61974 h 542244"/>
              <a:gd name="connsiteX24" fmla="*/ 489152 w 554568"/>
              <a:gd name="connsiteY24" fmla="*/ 50519 h 542244"/>
              <a:gd name="connsiteX25" fmla="*/ 473948 w 554568"/>
              <a:gd name="connsiteY25" fmla="*/ 26638 h 542244"/>
              <a:gd name="connsiteX26" fmla="*/ 424915 w 554568"/>
              <a:gd name="connsiteY26" fmla="*/ 0 h 542244"/>
              <a:gd name="connsiteX27" fmla="*/ 129676 w 554568"/>
              <a:gd name="connsiteY27" fmla="*/ 0 h 542244"/>
              <a:gd name="connsiteX28" fmla="*/ 80620 w 554568"/>
              <a:gd name="connsiteY28" fmla="*/ 26638 h 542244"/>
              <a:gd name="connsiteX29" fmla="*/ 65439 w 554568"/>
              <a:gd name="connsiteY29" fmla="*/ 50519 h 542244"/>
              <a:gd name="connsiteX30" fmla="*/ 65162 w 554568"/>
              <a:gd name="connsiteY30" fmla="*/ 61974 h 542244"/>
              <a:gd name="connsiteX31" fmla="*/ 75236 w 554568"/>
              <a:gd name="connsiteY31" fmla="*/ 67781 h 542244"/>
              <a:gd name="connsiteX32" fmla="*/ 508354 w 554568"/>
              <a:gd name="connsiteY32" fmla="*/ 90374 h 542244"/>
              <a:gd name="connsiteX33" fmla="*/ 46214 w 554568"/>
              <a:gd name="connsiteY33" fmla="*/ 90374 h 542244"/>
              <a:gd name="connsiteX34" fmla="*/ 0 w 554568"/>
              <a:gd name="connsiteY34" fmla="*/ 135561 h 542244"/>
              <a:gd name="connsiteX35" fmla="*/ 0 w 554568"/>
              <a:gd name="connsiteY35" fmla="*/ 180748 h 542244"/>
              <a:gd name="connsiteX36" fmla="*/ 46214 w 554568"/>
              <a:gd name="connsiteY36" fmla="*/ 225935 h 542244"/>
              <a:gd name="connsiteX37" fmla="*/ 508354 w 554568"/>
              <a:gd name="connsiteY37" fmla="*/ 225935 h 542244"/>
              <a:gd name="connsiteX38" fmla="*/ 554568 w 554568"/>
              <a:gd name="connsiteY38" fmla="*/ 180748 h 542244"/>
              <a:gd name="connsiteX39" fmla="*/ 554568 w 554568"/>
              <a:gd name="connsiteY39" fmla="*/ 135561 h 542244"/>
              <a:gd name="connsiteX40" fmla="*/ 508354 w 554568"/>
              <a:gd name="connsiteY40" fmla="*/ 90374 h 542244"/>
              <a:gd name="connsiteX41" fmla="*/ 69321 w 554568"/>
              <a:gd name="connsiteY41" fmla="*/ 180748 h 542244"/>
              <a:gd name="connsiteX42" fmla="*/ 46214 w 554568"/>
              <a:gd name="connsiteY42" fmla="*/ 158155 h 542244"/>
              <a:gd name="connsiteX43" fmla="*/ 69321 w 554568"/>
              <a:gd name="connsiteY43" fmla="*/ 135561 h 542244"/>
              <a:gd name="connsiteX44" fmla="*/ 92428 w 554568"/>
              <a:gd name="connsiteY44" fmla="*/ 158155 h 542244"/>
              <a:gd name="connsiteX45" fmla="*/ 69321 w 554568"/>
              <a:gd name="connsiteY45" fmla="*/ 180748 h 542244"/>
              <a:gd name="connsiteX46" fmla="*/ 496801 w 554568"/>
              <a:gd name="connsiteY46" fmla="*/ 180748 h 542244"/>
              <a:gd name="connsiteX47" fmla="*/ 311945 w 554568"/>
              <a:gd name="connsiteY47" fmla="*/ 180748 h 542244"/>
              <a:gd name="connsiteX48" fmla="*/ 300391 w 554568"/>
              <a:gd name="connsiteY48" fmla="*/ 169451 h 542244"/>
              <a:gd name="connsiteX49" fmla="*/ 311945 w 554568"/>
              <a:gd name="connsiteY49" fmla="*/ 158155 h 542244"/>
              <a:gd name="connsiteX50" fmla="*/ 496801 w 554568"/>
              <a:gd name="connsiteY50" fmla="*/ 158155 h 542244"/>
              <a:gd name="connsiteX51" fmla="*/ 508354 w 554568"/>
              <a:gd name="connsiteY51" fmla="*/ 169451 h 542244"/>
              <a:gd name="connsiteX52" fmla="*/ 496801 w 554568"/>
              <a:gd name="connsiteY52" fmla="*/ 180748 h 542244"/>
              <a:gd name="connsiteX53" fmla="*/ 508354 w 554568"/>
              <a:gd name="connsiteY53" fmla="*/ 406683 h 542244"/>
              <a:gd name="connsiteX54" fmla="*/ 46214 w 554568"/>
              <a:gd name="connsiteY54" fmla="*/ 406683 h 542244"/>
              <a:gd name="connsiteX55" fmla="*/ 0 w 554568"/>
              <a:gd name="connsiteY55" fmla="*/ 451870 h 542244"/>
              <a:gd name="connsiteX56" fmla="*/ 0 w 554568"/>
              <a:gd name="connsiteY56" fmla="*/ 497057 h 542244"/>
              <a:gd name="connsiteX57" fmla="*/ 46214 w 554568"/>
              <a:gd name="connsiteY57" fmla="*/ 542244 h 542244"/>
              <a:gd name="connsiteX58" fmla="*/ 508354 w 554568"/>
              <a:gd name="connsiteY58" fmla="*/ 542244 h 542244"/>
              <a:gd name="connsiteX59" fmla="*/ 554568 w 554568"/>
              <a:gd name="connsiteY59" fmla="*/ 497057 h 542244"/>
              <a:gd name="connsiteX60" fmla="*/ 554568 w 554568"/>
              <a:gd name="connsiteY60" fmla="*/ 451870 h 542244"/>
              <a:gd name="connsiteX61" fmla="*/ 508354 w 554568"/>
              <a:gd name="connsiteY61" fmla="*/ 406683 h 542244"/>
              <a:gd name="connsiteX62" fmla="*/ 69321 w 554568"/>
              <a:gd name="connsiteY62" fmla="*/ 497057 h 542244"/>
              <a:gd name="connsiteX63" fmla="*/ 46214 w 554568"/>
              <a:gd name="connsiteY63" fmla="*/ 474464 h 542244"/>
              <a:gd name="connsiteX64" fmla="*/ 69321 w 554568"/>
              <a:gd name="connsiteY64" fmla="*/ 451870 h 542244"/>
              <a:gd name="connsiteX65" fmla="*/ 92428 w 554568"/>
              <a:gd name="connsiteY65" fmla="*/ 474464 h 542244"/>
              <a:gd name="connsiteX66" fmla="*/ 69321 w 554568"/>
              <a:gd name="connsiteY66" fmla="*/ 497057 h 542244"/>
              <a:gd name="connsiteX67" fmla="*/ 496801 w 554568"/>
              <a:gd name="connsiteY67" fmla="*/ 497057 h 542244"/>
              <a:gd name="connsiteX68" fmla="*/ 311945 w 554568"/>
              <a:gd name="connsiteY68" fmla="*/ 497057 h 542244"/>
              <a:gd name="connsiteX69" fmla="*/ 300391 w 554568"/>
              <a:gd name="connsiteY69" fmla="*/ 485760 h 542244"/>
              <a:gd name="connsiteX70" fmla="*/ 311945 w 554568"/>
              <a:gd name="connsiteY70" fmla="*/ 474464 h 542244"/>
              <a:gd name="connsiteX71" fmla="*/ 496801 w 554568"/>
              <a:gd name="connsiteY71" fmla="*/ 474464 h 542244"/>
              <a:gd name="connsiteX72" fmla="*/ 508354 w 554568"/>
              <a:gd name="connsiteY72" fmla="*/ 485760 h 542244"/>
              <a:gd name="connsiteX73" fmla="*/ 496801 w 554568"/>
              <a:gd name="connsiteY73" fmla="*/ 497057 h 54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554568" h="542244">
                <a:moveTo>
                  <a:pt x="508354" y="248529"/>
                </a:moveTo>
                <a:lnTo>
                  <a:pt x="46214" y="248529"/>
                </a:lnTo>
                <a:cubicBezTo>
                  <a:pt x="20727" y="248529"/>
                  <a:pt x="0" y="268795"/>
                  <a:pt x="0" y="293716"/>
                </a:cubicBezTo>
                <a:lnTo>
                  <a:pt x="0" y="338903"/>
                </a:lnTo>
                <a:cubicBezTo>
                  <a:pt x="0" y="363823"/>
                  <a:pt x="20727" y="384090"/>
                  <a:pt x="46214" y="384090"/>
                </a:cubicBezTo>
                <a:lnTo>
                  <a:pt x="508354" y="384090"/>
                </a:lnTo>
                <a:cubicBezTo>
                  <a:pt x="533841" y="384090"/>
                  <a:pt x="554568" y="363823"/>
                  <a:pt x="554568" y="338903"/>
                </a:cubicBezTo>
                <a:lnTo>
                  <a:pt x="554568" y="293716"/>
                </a:lnTo>
                <a:cubicBezTo>
                  <a:pt x="554568" y="268795"/>
                  <a:pt x="533841" y="248529"/>
                  <a:pt x="508354" y="248529"/>
                </a:cubicBezTo>
                <a:close/>
                <a:moveTo>
                  <a:pt x="69321" y="338903"/>
                </a:moveTo>
                <a:cubicBezTo>
                  <a:pt x="56589" y="338903"/>
                  <a:pt x="46214" y="328758"/>
                  <a:pt x="46214" y="316309"/>
                </a:cubicBezTo>
                <a:cubicBezTo>
                  <a:pt x="46214" y="303860"/>
                  <a:pt x="56589" y="293716"/>
                  <a:pt x="69321" y="293716"/>
                </a:cubicBezTo>
                <a:cubicBezTo>
                  <a:pt x="82053" y="293716"/>
                  <a:pt x="92428" y="303860"/>
                  <a:pt x="92428" y="316309"/>
                </a:cubicBezTo>
                <a:cubicBezTo>
                  <a:pt x="92428" y="328758"/>
                  <a:pt x="82053" y="338903"/>
                  <a:pt x="69321" y="338903"/>
                </a:cubicBezTo>
                <a:close/>
                <a:moveTo>
                  <a:pt x="496801" y="338903"/>
                </a:moveTo>
                <a:lnTo>
                  <a:pt x="311945" y="338903"/>
                </a:lnTo>
                <a:cubicBezTo>
                  <a:pt x="305567" y="338903"/>
                  <a:pt x="300391" y="333842"/>
                  <a:pt x="300391" y="327606"/>
                </a:cubicBezTo>
                <a:cubicBezTo>
                  <a:pt x="300391" y="321370"/>
                  <a:pt x="305567" y="316309"/>
                  <a:pt x="311945" y="316309"/>
                </a:cubicBezTo>
                <a:lnTo>
                  <a:pt x="496801" y="316309"/>
                </a:lnTo>
                <a:cubicBezTo>
                  <a:pt x="503178" y="316309"/>
                  <a:pt x="508354" y="321370"/>
                  <a:pt x="508354" y="327606"/>
                </a:cubicBezTo>
                <a:cubicBezTo>
                  <a:pt x="508354" y="333842"/>
                  <a:pt x="503178" y="338903"/>
                  <a:pt x="496801" y="338903"/>
                </a:cubicBezTo>
                <a:close/>
                <a:moveTo>
                  <a:pt x="75236" y="67781"/>
                </a:moveTo>
                <a:lnTo>
                  <a:pt x="479332" y="67781"/>
                </a:lnTo>
                <a:cubicBezTo>
                  <a:pt x="483537" y="67781"/>
                  <a:pt x="487396" y="65544"/>
                  <a:pt x="489429" y="61974"/>
                </a:cubicBezTo>
                <a:cubicBezTo>
                  <a:pt x="491463" y="58404"/>
                  <a:pt x="491347" y="53998"/>
                  <a:pt x="489152" y="50519"/>
                </a:cubicBezTo>
                <a:lnTo>
                  <a:pt x="473948" y="26638"/>
                </a:lnTo>
                <a:cubicBezTo>
                  <a:pt x="463342" y="9964"/>
                  <a:pt x="444995" y="0"/>
                  <a:pt x="424915" y="0"/>
                </a:cubicBezTo>
                <a:lnTo>
                  <a:pt x="129676" y="0"/>
                </a:lnTo>
                <a:cubicBezTo>
                  <a:pt x="109597" y="0"/>
                  <a:pt x="91250" y="9964"/>
                  <a:pt x="80620" y="26638"/>
                </a:cubicBezTo>
                <a:lnTo>
                  <a:pt x="65439" y="50519"/>
                </a:lnTo>
                <a:cubicBezTo>
                  <a:pt x="63221" y="53998"/>
                  <a:pt x="63105" y="58382"/>
                  <a:pt x="65162" y="61974"/>
                </a:cubicBezTo>
                <a:cubicBezTo>
                  <a:pt x="67218" y="65566"/>
                  <a:pt x="71031" y="67781"/>
                  <a:pt x="75236" y="67781"/>
                </a:cubicBezTo>
                <a:close/>
                <a:moveTo>
                  <a:pt x="508354" y="90374"/>
                </a:moveTo>
                <a:lnTo>
                  <a:pt x="46214" y="90374"/>
                </a:lnTo>
                <a:cubicBezTo>
                  <a:pt x="20727" y="90374"/>
                  <a:pt x="0" y="110640"/>
                  <a:pt x="0" y="135561"/>
                </a:cubicBezTo>
                <a:lnTo>
                  <a:pt x="0" y="180748"/>
                </a:lnTo>
                <a:cubicBezTo>
                  <a:pt x="0" y="205669"/>
                  <a:pt x="20727" y="225935"/>
                  <a:pt x="46214" y="225935"/>
                </a:cubicBezTo>
                <a:lnTo>
                  <a:pt x="508354" y="225935"/>
                </a:lnTo>
                <a:cubicBezTo>
                  <a:pt x="533841" y="225935"/>
                  <a:pt x="554568" y="205669"/>
                  <a:pt x="554568" y="180748"/>
                </a:cubicBezTo>
                <a:lnTo>
                  <a:pt x="554568" y="135561"/>
                </a:lnTo>
                <a:cubicBezTo>
                  <a:pt x="554568" y="110640"/>
                  <a:pt x="533841" y="90374"/>
                  <a:pt x="508354" y="90374"/>
                </a:cubicBezTo>
                <a:close/>
                <a:moveTo>
                  <a:pt x="69321" y="180748"/>
                </a:moveTo>
                <a:cubicBezTo>
                  <a:pt x="56589" y="180748"/>
                  <a:pt x="46214" y="170604"/>
                  <a:pt x="46214" y="158155"/>
                </a:cubicBezTo>
                <a:cubicBezTo>
                  <a:pt x="46214" y="145705"/>
                  <a:pt x="56589" y="135561"/>
                  <a:pt x="69321" y="135561"/>
                </a:cubicBezTo>
                <a:cubicBezTo>
                  <a:pt x="82053" y="135561"/>
                  <a:pt x="92428" y="145705"/>
                  <a:pt x="92428" y="158155"/>
                </a:cubicBezTo>
                <a:cubicBezTo>
                  <a:pt x="92428" y="170604"/>
                  <a:pt x="82053" y="180748"/>
                  <a:pt x="69321" y="180748"/>
                </a:cubicBezTo>
                <a:close/>
                <a:moveTo>
                  <a:pt x="496801" y="180748"/>
                </a:moveTo>
                <a:lnTo>
                  <a:pt x="311945" y="180748"/>
                </a:lnTo>
                <a:cubicBezTo>
                  <a:pt x="305567" y="180748"/>
                  <a:pt x="300391" y="175687"/>
                  <a:pt x="300391" y="169451"/>
                </a:cubicBezTo>
                <a:cubicBezTo>
                  <a:pt x="300391" y="163215"/>
                  <a:pt x="305567" y="158155"/>
                  <a:pt x="311945" y="158155"/>
                </a:cubicBezTo>
                <a:lnTo>
                  <a:pt x="496801" y="158155"/>
                </a:lnTo>
                <a:cubicBezTo>
                  <a:pt x="503178" y="158155"/>
                  <a:pt x="508354" y="163215"/>
                  <a:pt x="508354" y="169451"/>
                </a:cubicBezTo>
                <a:cubicBezTo>
                  <a:pt x="508354" y="175687"/>
                  <a:pt x="503178" y="180748"/>
                  <a:pt x="496801" y="180748"/>
                </a:cubicBezTo>
                <a:close/>
                <a:moveTo>
                  <a:pt x="508354" y="406683"/>
                </a:moveTo>
                <a:lnTo>
                  <a:pt x="46214" y="406683"/>
                </a:lnTo>
                <a:cubicBezTo>
                  <a:pt x="20727" y="406683"/>
                  <a:pt x="0" y="426949"/>
                  <a:pt x="0" y="451870"/>
                </a:cubicBezTo>
                <a:lnTo>
                  <a:pt x="0" y="497057"/>
                </a:lnTo>
                <a:cubicBezTo>
                  <a:pt x="0" y="521978"/>
                  <a:pt x="20727" y="542244"/>
                  <a:pt x="46214" y="542244"/>
                </a:cubicBezTo>
                <a:lnTo>
                  <a:pt x="508354" y="542244"/>
                </a:lnTo>
                <a:cubicBezTo>
                  <a:pt x="533841" y="542244"/>
                  <a:pt x="554568" y="521978"/>
                  <a:pt x="554568" y="497057"/>
                </a:cubicBezTo>
                <a:lnTo>
                  <a:pt x="554568" y="451870"/>
                </a:lnTo>
                <a:cubicBezTo>
                  <a:pt x="554568" y="426949"/>
                  <a:pt x="533841" y="406683"/>
                  <a:pt x="508354" y="406683"/>
                </a:cubicBezTo>
                <a:close/>
                <a:moveTo>
                  <a:pt x="69321" y="497057"/>
                </a:moveTo>
                <a:cubicBezTo>
                  <a:pt x="56589" y="497057"/>
                  <a:pt x="46214" y="486913"/>
                  <a:pt x="46214" y="474464"/>
                </a:cubicBezTo>
                <a:cubicBezTo>
                  <a:pt x="46214" y="462014"/>
                  <a:pt x="56589" y="451870"/>
                  <a:pt x="69321" y="451870"/>
                </a:cubicBezTo>
                <a:cubicBezTo>
                  <a:pt x="82053" y="451870"/>
                  <a:pt x="92428" y="462014"/>
                  <a:pt x="92428" y="474464"/>
                </a:cubicBezTo>
                <a:cubicBezTo>
                  <a:pt x="92428" y="486913"/>
                  <a:pt x="82053" y="497057"/>
                  <a:pt x="69321" y="497057"/>
                </a:cubicBezTo>
                <a:close/>
                <a:moveTo>
                  <a:pt x="496801" y="497057"/>
                </a:moveTo>
                <a:lnTo>
                  <a:pt x="311945" y="497057"/>
                </a:lnTo>
                <a:cubicBezTo>
                  <a:pt x="305567" y="497057"/>
                  <a:pt x="300391" y="491996"/>
                  <a:pt x="300391" y="485760"/>
                </a:cubicBezTo>
                <a:cubicBezTo>
                  <a:pt x="300391" y="479524"/>
                  <a:pt x="305567" y="474464"/>
                  <a:pt x="311945" y="474464"/>
                </a:cubicBezTo>
                <a:lnTo>
                  <a:pt x="496801" y="474464"/>
                </a:lnTo>
                <a:cubicBezTo>
                  <a:pt x="503178" y="474464"/>
                  <a:pt x="508354" y="479524"/>
                  <a:pt x="508354" y="485760"/>
                </a:cubicBezTo>
                <a:cubicBezTo>
                  <a:pt x="508354" y="491996"/>
                  <a:pt x="503178" y="497057"/>
                  <a:pt x="496801" y="497057"/>
                </a:cubicBezTo>
                <a:close/>
              </a:path>
            </a:pathLst>
          </a:custGeom>
          <a:solidFill>
            <a:srgbClr val="000000"/>
          </a:solidFill>
          <a:ln w="23019" cap="flat">
            <a:noFill/>
            <a:prstDash val="solid"/>
            <a:miter/>
          </a:ln>
        </p:spPr>
        <p:txBody>
          <a:bodyPr rtlCol="0" anchor="ctr"/>
          <a:lstStyle/>
          <a:p>
            <a:endParaRPr lang="ko-Kore-KR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1255672-BA4B-4C7A-98F4-2EEFD1803FAA}"/>
              </a:ext>
            </a:extLst>
          </p:cNvPr>
          <p:cNvSpPr txBox="1"/>
          <p:nvPr/>
        </p:nvSpPr>
        <p:spPr>
          <a:xfrm>
            <a:off x="3659553" y="3480902"/>
            <a:ext cx="28154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>
                <a:latin typeface="Calibri" panose="020F0502020204030204" pitchFamily="34" charset="0"/>
                <a:cs typeface="Calibri" panose="020F0502020204030204" pitchFamily="34" charset="0"/>
              </a:rPr>
              <a:t>Downlink</a:t>
            </a:r>
          </a:p>
          <a:p>
            <a:pPr algn="ctr"/>
            <a:r>
              <a:rPr lang="en-US" altLang="ko-KR" sz="3200" b="1">
                <a:latin typeface="Calibri" panose="020F0502020204030204" pitchFamily="34" charset="0"/>
                <a:cs typeface="Calibri" panose="020F0502020204030204" pitchFamily="34" charset="0"/>
              </a:rPr>
              <a:t>Best-effort</a:t>
            </a:r>
            <a:endParaRPr lang="ko-KR" altLang="en-US" sz="32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1C2D88F-C8B4-4656-8DAA-1CFDE6E02A1E}"/>
              </a:ext>
            </a:extLst>
          </p:cNvPr>
          <p:cNvSpPr txBox="1"/>
          <p:nvPr/>
        </p:nvSpPr>
        <p:spPr>
          <a:xfrm>
            <a:off x="6234847" y="4702461"/>
            <a:ext cx="2815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>
                <a:latin typeface="Calibri" panose="020F0502020204030204" pitchFamily="34" charset="0"/>
                <a:cs typeface="Calibri" panose="020F0502020204030204" pitchFamily="34" charset="0"/>
              </a:rPr>
              <a:t>Remote Host</a:t>
            </a:r>
            <a:endParaRPr lang="ko-KR" altLang="en-US" sz="3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6E2AAC1-9A51-45A9-A075-A21E1F68C7CD}"/>
              </a:ext>
            </a:extLst>
          </p:cNvPr>
          <p:cNvSpPr txBox="1"/>
          <p:nvPr/>
        </p:nvSpPr>
        <p:spPr>
          <a:xfrm>
            <a:off x="8075161" y="3429000"/>
            <a:ext cx="1399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>
                <a:latin typeface="Calibri" panose="020F0502020204030204" pitchFamily="34" charset="0"/>
                <a:cs typeface="Calibri" panose="020F0502020204030204" pitchFamily="34" charset="0"/>
              </a:rPr>
              <a:t>Large</a:t>
            </a:r>
            <a:endParaRPr lang="ko-KR" altLang="en-US" sz="3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자유형 60">
            <a:extLst>
              <a:ext uri="{FF2B5EF4-FFF2-40B4-BE49-F238E27FC236}">
                <a16:creationId xmlns:a16="http://schemas.microsoft.com/office/drawing/2014/main" id="{26E7F4E5-BE28-4997-A669-0627C913AF0E}"/>
              </a:ext>
            </a:extLst>
          </p:cNvPr>
          <p:cNvSpPr/>
          <p:nvPr/>
        </p:nvSpPr>
        <p:spPr>
          <a:xfrm>
            <a:off x="2588542" y="3302233"/>
            <a:ext cx="883988" cy="1256596"/>
          </a:xfrm>
          <a:custGeom>
            <a:avLst/>
            <a:gdLst>
              <a:gd name="connsiteX0" fmla="*/ 161880 w 981954"/>
              <a:gd name="connsiteY0" fmla="*/ 562930 h 1395855"/>
              <a:gd name="connsiteX1" fmla="*/ 186785 w 981954"/>
              <a:gd name="connsiteY1" fmla="*/ 552342 h 1395855"/>
              <a:gd name="connsiteX2" fmla="*/ 186785 w 981954"/>
              <a:gd name="connsiteY2" fmla="*/ 502932 h 1395855"/>
              <a:gd name="connsiteX3" fmla="*/ 96061 w 981954"/>
              <a:gd name="connsiteY3" fmla="*/ 284112 h 1395855"/>
              <a:gd name="connsiteX4" fmla="*/ 186785 w 981954"/>
              <a:gd name="connsiteY4" fmla="*/ 65293 h 1395855"/>
              <a:gd name="connsiteX5" fmla="*/ 186785 w 981954"/>
              <a:gd name="connsiteY5" fmla="*/ 15882 h 1395855"/>
              <a:gd name="connsiteX6" fmla="*/ 136976 w 981954"/>
              <a:gd name="connsiteY6" fmla="*/ 15882 h 1395855"/>
              <a:gd name="connsiteX7" fmla="*/ 24905 w 981954"/>
              <a:gd name="connsiteY7" fmla="*/ 285877 h 1395855"/>
              <a:gd name="connsiteX8" fmla="*/ 136976 w 981954"/>
              <a:gd name="connsiteY8" fmla="*/ 555872 h 1395855"/>
              <a:gd name="connsiteX9" fmla="*/ 161880 w 981954"/>
              <a:gd name="connsiteY9" fmla="*/ 562930 h 1395855"/>
              <a:gd name="connsiteX10" fmla="*/ 243710 w 981954"/>
              <a:gd name="connsiteY10" fmla="*/ 446462 h 1395855"/>
              <a:gd name="connsiteX11" fmla="*/ 268614 w 981954"/>
              <a:gd name="connsiteY11" fmla="*/ 457050 h 1395855"/>
              <a:gd name="connsiteX12" fmla="*/ 293519 w 981954"/>
              <a:gd name="connsiteY12" fmla="*/ 446462 h 1395855"/>
              <a:gd name="connsiteX13" fmla="*/ 293519 w 981954"/>
              <a:gd name="connsiteY13" fmla="*/ 397051 h 1395855"/>
              <a:gd name="connsiteX14" fmla="*/ 245489 w 981954"/>
              <a:gd name="connsiteY14" fmla="*/ 284112 h 1395855"/>
              <a:gd name="connsiteX15" fmla="*/ 293519 w 981954"/>
              <a:gd name="connsiteY15" fmla="*/ 171173 h 1395855"/>
              <a:gd name="connsiteX16" fmla="*/ 293519 w 981954"/>
              <a:gd name="connsiteY16" fmla="*/ 121762 h 1395855"/>
              <a:gd name="connsiteX17" fmla="*/ 243710 w 981954"/>
              <a:gd name="connsiteY17" fmla="*/ 121762 h 1395855"/>
              <a:gd name="connsiteX18" fmla="*/ 176111 w 981954"/>
              <a:gd name="connsiteY18" fmla="*/ 284112 h 1395855"/>
              <a:gd name="connsiteX19" fmla="*/ 243710 w 981954"/>
              <a:gd name="connsiteY19" fmla="*/ 446462 h 1395855"/>
              <a:gd name="connsiteX20" fmla="*/ 896567 w 981954"/>
              <a:gd name="connsiteY20" fmla="*/ 282348 h 1395855"/>
              <a:gd name="connsiteX21" fmla="*/ 805843 w 981954"/>
              <a:gd name="connsiteY21" fmla="*/ 501167 h 1395855"/>
              <a:gd name="connsiteX22" fmla="*/ 805843 w 981954"/>
              <a:gd name="connsiteY22" fmla="*/ 550578 h 1395855"/>
              <a:gd name="connsiteX23" fmla="*/ 830748 w 981954"/>
              <a:gd name="connsiteY23" fmla="*/ 561166 h 1395855"/>
              <a:gd name="connsiteX24" fmla="*/ 855652 w 981954"/>
              <a:gd name="connsiteY24" fmla="*/ 550578 h 1395855"/>
              <a:gd name="connsiteX25" fmla="*/ 967723 w 981954"/>
              <a:gd name="connsiteY25" fmla="*/ 280583 h 1395855"/>
              <a:gd name="connsiteX26" fmla="*/ 855652 w 981954"/>
              <a:gd name="connsiteY26" fmla="*/ 10588 h 1395855"/>
              <a:gd name="connsiteX27" fmla="*/ 805843 w 981954"/>
              <a:gd name="connsiteY27" fmla="*/ 10588 h 1395855"/>
              <a:gd name="connsiteX28" fmla="*/ 805843 w 981954"/>
              <a:gd name="connsiteY28" fmla="*/ 59999 h 1395855"/>
              <a:gd name="connsiteX29" fmla="*/ 896567 w 981954"/>
              <a:gd name="connsiteY29" fmla="*/ 282348 h 1395855"/>
              <a:gd name="connsiteX30" fmla="*/ 699109 w 981954"/>
              <a:gd name="connsiteY30" fmla="*/ 446462 h 1395855"/>
              <a:gd name="connsiteX31" fmla="*/ 724014 w 981954"/>
              <a:gd name="connsiteY31" fmla="*/ 457050 h 1395855"/>
              <a:gd name="connsiteX32" fmla="*/ 748918 w 981954"/>
              <a:gd name="connsiteY32" fmla="*/ 446462 h 1395855"/>
              <a:gd name="connsiteX33" fmla="*/ 816517 w 981954"/>
              <a:gd name="connsiteY33" fmla="*/ 284112 h 1395855"/>
              <a:gd name="connsiteX34" fmla="*/ 748918 w 981954"/>
              <a:gd name="connsiteY34" fmla="*/ 119998 h 1395855"/>
              <a:gd name="connsiteX35" fmla="*/ 699109 w 981954"/>
              <a:gd name="connsiteY35" fmla="*/ 119998 h 1395855"/>
              <a:gd name="connsiteX36" fmla="*/ 699109 w 981954"/>
              <a:gd name="connsiteY36" fmla="*/ 169409 h 1395855"/>
              <a:gd name="connsiteX37" fmla="*/ 747139 w 981954"/>
              <a:gd name="connsiteY37" fmla="*/ 282348 h 1395855"/>
              <a:gd name="connsiteX38" fmla="*/ 699109 w 981954"/>
              <a:gd name="connsiteY38" fmla="*/ 395287 h 1395855"/>
              <a:gd name="connsiteX39" fmla="*/ 699109 w 981954"/>
              <a:gd name="connsiteY39" fmla="*/ 446462 h 1395855"/>
              <a:gd name="connsiteX40" fmla="*/ 946376 w 981954"/>
              <a:gd name="connsiteY40" fmla="*/ 1323504 h 1395855"/>
              <a:gd name="connsiteX41" fmla="*/ 876999 w 981954"/>
              <a:gd name="connsiteY41" fmla="*/ 1323504 h 1395855"/>
              <a:gd name="connsiteX42" fmla="*/ 576365 w 981954"/>
              <a:gd name="connsiteY42" fmla="*/ 398816 h 1395855"/>
              <a:gd name="connsiteX43" fmla="*/ 636847 w 981954"/>
              <a:gd name="connsiteY43" fmla="*/ 282348 h 1395855"/>
              <a:gd name="connsiteX44" fmla="*/ 494535 w 981954"/>
              <a:gd name="connsiteY44" fmla="*/ 141174 h 1395855"/>
              <a:gd name="connsiteX45" fmla="*/ 352223 w 981954"/>
              <a:gd name="connsiteY45" fmla="*/ 282348 h 1395855"/>
              <a:gd name="connsiteX46" fmla="*/ 416263 w 981954"/>
              <a:gd name="connsiteY46" fmla="*/ 400581 h 1395855"/>
              <a:gd name="connsiteX47" fmla="*/ 113850 w 981954"/>
              <a:gd name="connsiteY47" fmla="*/ 1323504 h 1395855"/>
              <a:gd name="connsiteX48" fmla="*/ 35578 w 981954"/>
              <a:gd name="connsiteY48" fmla="*/ 1323504 h 1395855"/>
              <a:gd name="connsiteX49" fmla="*/ 0 w 981954"/>
              <a:gd name="connsiteY49" fmla="*/ 1358797 h 1395855"/>
              <a:gd name="connsiteX50" fmla="*/ 35578 w 981954"/>
              <a:gd name="connsiteY50" fmla="*/ 1394091 h 1395855"/>
              <a:gd name="connsiteX51" fmla="*/ 140533 w 981954"/>
              <a:gd name="connsiteY51" fmla="*/ 1394091 h 1395855"/>
              <a:gd name="connsiteX52" fmla="*/ 140533 w 981954"/>
              <a:gd name="connsiteY52" fmla="*/ 1394091 h 1395855"/>
              <a:gd name="connsiteX53" fmla="*/ 140533 w 981954"/>
              <a:gd name="connsiteY53" fmla="*/ 1394091 h 1395855"/>
              <a:gd name="connsiteX54" fmla="*/ 245489 w 981954"/>
              <a:gd name="connsiteY54" fmla="*/ 1394091 h 1395855"/>
              <a:gd name="connsiteX55" fmla="*/ 281067 w 981954"/>
              <a:gd name="connsiteY55" fmla="*/ 1358797 h 1395855"/>
              <a:gd name="connsiteX56" fmla="*/ 245489 w 981954"/>
              <a:gd name="connsiteY56" fmla="*/ 1323504 h 1395855"/>
              <a:gd name="connsiteX57" fmla="*/ 188564 w 981954"/>
              <a:gd name="connsiteY57" fmla="*/ 1323504 h 1395855"/>
              <a:gd name="connsiteX58" fmla="*/ 217026 w 981954"/>
              <a:gd name="connsiteY58" fmla="*/ 1237035 h 1395855"/>
              <a:gd name="connsiteX59" fmla="*/ 494535 w 981954"/>
              <a:gd name="connsiteY59" fmla="*/ 1078215 h 1395855"/>
              <a:gd name="connsiteX60" fmla="*/ 772044 w 981954"/>
              <a:gd name="connsiteY60" fmla="*/ 1237035 h 1395855"/>
              <a:gd name="connsiteX61" fmla="*/ 800506 w 981954"/>
              <a:gd name="connsiteY61" fmla="*/ 1325269 h 1395855"/>
              <a:gd name="connsiteX62" fmla="*/ 736466 w 981954"/>
              <a:gd name="connsiteY62" fmla="*/ 1325269 h 1395855"/>
              <a:gd name="connsiteX63" fmla="*/ 700888 w 981954"/>
              <a:gd name="connsiteY63" fmla="*/ 1360562 h 1395855"/>
              <a:gd name="connsiteX64" fmla="*/ 736466 w 981954"/>
              <a:gd name="connsiteY64" fmla="*/ 1395856 h 1395855"/>
              <a:gd name="connsiteX65" fmla="*/ 850316 w 981954"/>
              <a:gd name="connsiteY65" fmla="*/ 1395856 h 1395855"/>
              <a:gd name="connsiteX66" fmla="*/ 850316 w 981954"/>
              <a:gd name="connsiteY66" fmla="*/ 1395856 h 1395855"/>
              <a:gd name="connsiteX67" fmla="*/ 850316 w 981954"/>
              <a:gd name="connsiteY67" fmla="*/ 1395856 h 1395855"/>
              <a:gd name="connsiteX68" fmla="*/ 946376 w 981954"/>
              <a:gd name="connsiteY68" fmla="*/ 1395856 h 1395855"/>
              <a:gd name="connsiteX69" fmla="*/ 981954 w 981954"/>
              <a:gd name="connsiteY69" fmla="*/ 1360562 h 1395855"/>
              <a:gd name="connsiteX70" fmla="*/ 946376 w 981954"/>
              <a:gd name="connsiteY70" fmla="*/ 1323504 h 1395855"/>
              <a:gd name="connsiteX71" fmla="*/ 357560 w 981954"/>
              <a:gd name="connsiteY71" fmla="*/ 806455 h 1395855"/>
              <a:gd name="connsiteX72" fmla="*/ 405590 w 981954"/>
              <a:gd name="connsiteY72" fmla="*/ 658223 h 1395855"/>
              <a:gd name="connsiteX73" fmla="*/ 533671 w 981954"/>
              <a:gd name="connsiteY73" fmla="*/ 658223 h 1395855"/>
              <a:gd name="connsiteX74" fmla="*/ 357560 w 981954"/>
              <a:gd name="connsiteY74" fmla="*/ 806455 h 1395855"/>
              <a:gd name="connsiteX75" fmla="*/ 597711 w 981954"/>
              <a:gd name="connsiteY75" fmla="*/ 697045 h 1395855"/>
              <a:gd name="connsiteX76" fmla="*/ 652857 w 981954"/>
              <a:gd name="connsiteY76" fmla="*/ 868219 h 1395855"/>
              <a:gd name="connsiteX77" fmla="*/ 394916 w 981954"/>
              <a:gd name="connsiteY77" fmla="*/ 868219 h 1395855"/>
              <a:gd name="connsiteX78" fmla="*/ 597711 w 981954"/>
              <a:gd name="connsiteY78" fmla="*/ 697045 h 1395855"/>
              <a:gd name="connsiteX79" fmla="*/ 595933 w 981954"/>
              <a:gd name="connsiteY79" fmla="*/ 938806 h 1395855"/>
              <a:gd name="connsiteX80" fmla="*/ 494535 w 981954"/>
              <a:gd name="connsiteY80" fmla="*/ 997040 h 1395855"/>
              <a:gd name="connsiteX81" fmla="*/ 393138 w 981954"/>
              <a:gd name="connsiteY81" fmla="*/ 938806 h 1395855"/>
              <a:gd name="connsiteX82" fmla="*/ 595933 w 981954"/>
              <a:gd name="connsiteY82" fmla="*/ 938806 h 1395855"/>
              <a:gd name="connsiteX83" fmla="*/ 492756 w 981954"/>
              <a:gd name="connsiteY83" fmla="*/ 211761 h 1395855"/>
              <a:gd name="connsiteX84" fmla="*/ 563912 w 981954"/>
              <a:gd name="connsiteY84" fmla="*/ 282348 h 1395855"/>
              <a:gd name="connsiteX85" fmla="*/ 492756 w 981954"/>
              <a:gd name="connsiteY85" fmla="*/ 352934 h 1395855"/>
              <a:gd name="connsiteX86" fmla="*/ 421600 w 981954"/>
              <a:gd name="connsiteY86" fmla="*/ 282348 h 1395855"/>
              <a:gd name="connsiteX87" fmla="*/ 492756 w 981954"/>
              <a:gd name="connsiteY87" fmla="*/ 211761 h 1395855"/>
              <a:gd name="connsiteX88" fmla="*/ 492756 w 981954"/>
              <a:gd name="connsiteY88" fmla="*/ 425286 h 1395855"/>
              <a:gd name="connsiteX89" fmla="*/ 508766 w 981954"/>
              <a:gd name="connsiteY89" fmla="*/ 423521 h 1395855"/>
              <a:gd name="connsiteX90" fmla="*/ 562133 w 981954"/>
              <a:gd name="connsiteY90" fmla="*/ 587636 h 1395855"/>
              <a:gd name="connsiteX91" fmla="*/ 426937 w 981954"/>
              <a:gd name="connsiteY91" fmla="*/ 587636 h 1395855"/>
              <a:gd name="connsiteX92" fmla="*/ 480304 w 981954"/>
              <a:gd name="connsiteY92" fmla="*/ 423521 h 1395855"/>
              <a:gd name="connsiteX93" fmla="*/ 492756 w 981954"/>
              <a:gd name="connsiteY93" fmla="*/ 425286 h 1395855"/>
              <a:gd name="connsiteX94" fmla="*/ 250825 w 981954"/>
              <a:gd name="connsiteY94" fmla="*/ 1136449 h 1395855"/>
              <a:gd name="connsiteX95" fmla="*/ 305971 w 981954"/>
              <a:gd name="connsiteY95" fmla="*/ 968805 h 1395855"/>
              <a:gd name="connsiteX96" fmla="*/ 425158 w 981954"/>
              <a:gd name="connsiteY96" fmla="*/ 1037627 h 1395855"/>
              <a:gd name="connsiteX97" fmla="*/ 250825 w 981954"/>
              <a:gd name="connsiteY97" fmla="*/ 1136449 h 1395855"/>
              <a:gd name="connsiteX98" fmla="*/ 565691 w 981954"/>
              <a:gd name="connsiteY98" fmla="*/ 1035862 h 1395855"/>
              <a:gd name="connsiteX99" fmla="*/ 684878 w 981954"/>
              <a:gd name="connsiteY99" fmla="*/ 967040 h 1395855"/>
              <a:gd name="connsiteX100" fmla="*/ 740024 w 981954"/>
              <a:gd name="connsiteY100" fmla="*/ 1134684 h 1395855"/>
              <a:gd name="connsiteX101" fmla="*/ 565691 w 981954"/>
              <a:gd name="connsiteY101" fmla="*/ 1035862 h 1395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81954" h="1395855">
                <a:moveTo>
                  <a:pt x="161880" y="562930"/>
                </a:moveTo>
                <a:cubicBezTo>
                  <a:pt x="170775" y="562930"/>
                  <a:pt x="179669" y="559401"/>
                  <a:pt x="186785" y="552342"/>
                </a:cubicBezTo>
                <a:cubicBezTo>
                  <a:pt x="201016" y="538225"/>
                  <a:pt x="201016" y="517049"/>
                  <a:pt x="186785" y="502932"/>
                </a:cubicBezTo>
                <a:cubicBezTo>
                  <a:pt x="128081" y="444697"/>
                  <a:pt x="96061" y="367052"/>
                  <a:pt x="96061" y="284112"/>
                </a:cubicBezTo>
                <a:cubicBezTo>
                  <a:pt x="96061" y="201173"/>
                  <a:pt x="128081" y="123527"/>
                  <a:pt x="186785" y="65293"/>
                </a:cubicBezTo>
                <a:cubicBezTo>
                  <a:pt x="201016" y="51175"/>
                  <a:pt x="201016" y="29999"/>
                  <a:pt x="186785" y="15882"/>
                </a:cubicBezTo>
                <a:cubicBezTo>
                  <a:pt x="172554" y="1765"/>
                  <a:pt x="151207" y="1765"/>
                  <a:pt x="136976" y="15882"/>
                </a:cubicBezTo>
                <a:cubicBezTo>
                  <a:pt x="64041" y="88234"/>
                  <a:pt x="24905" y="183526"/>
                  <a:pt x="24905" y="285877"/>
                </a:cubicBezTo>
                <a:cubicBezTo>
                  <a:pt x="24905" y="388228"/>
                  <a:pt x="64041" y="483520"/>
                  <a:pt x="136976" y="555872"/>
                </a:cubicBezTo>
                <a:cubicBezTo>
                  <a:pt x="144091" y="559401"/>
                  <a:pt x="152986" y="562930"/>
                  <a:pt x="161880" y="562930"/>
                </a:cubicBezTo>
                <a:close/>
                <a:moveTo>
                  <a:pt x="243710" y="446462"/>
                </a:moveTo>
                <a:cubicBezTo>
                  <a:pt x="250825" y="453521"/>
                  <a:pt x="259720" y="457050"/>
                  <a:pt x="268614" y="457050"/>
                </a:cubicBezTo>
                <a:cubicBezTo>
                  <a:pt x="277509" y="457050"/>
                  <a:pt x="286403" y="453521"/>
                  <a:pt x="293519" y="446462"/>
                </a:cubicBezTo>
                <a:cubicBezTo>
                  <a:pt x="307750" y="432345"/>
                  <a:pt x="307750" y="411169"/>
                  <a:pt x="293519" y="397051"/>
                </a:cubicBezTo>
                <a:cubicBezTo>
                  <a:pt x="263278" y="367052"/>
                  <a:pt x="245489" y="326464"/>
                  <a:pt x="245489" y="284112"/>
                </a:cubicBezTo>
                <a:cubicBezTo>
                  <a:pt x="245489" y="241760"/>
                  <a:pt x="261499" y="201173"/>
                  <a:pt x="293519" y="171173"/>
                </a:cubicBezTo>
                <a:cubicBezTo>
                  <a:pt x="307750" y="157056"/>
                  <a:pt x="307750" y="135880"/>
                  <a:pt x="293519" y="121762"/>
                </a:cubicBezTo>
                <a:cubicBezTo>
                  <a:pt x="279288" y="107645"/>
                  <a:pt x="257941" y="107645"/>
                  <a:pt x="243710" y="121762"/>
                </a:cubicBezTo>
                <a:cubicBezTo>
                  <a:pt x="199237" y="165879"/>
                  <a:pt x="176111" y="224113"/>
                  <a:pt x="176111" y="284112"/>
                </a:cubicBezTo>
                <a:cubicBezTo>
                  <a:pt x="176111" y="344111"/>
                  <a:pt x="201016" y="402345"/>
                  <a:pt x="243710" y="446462"/>
                </a:cubicBezTo>
                <a:close/>
                <a:moveTo>
                  <a:pt x="896567" y="282348"/>
                </a:moveTo>
                <a:cubicBezTo>
                  <a:pt x="896567" y="365287"/>
                  <a:pt x="864547" y="442933"/>
                  <a:pt x="805843" y="501167"/>
                </a:cubicBezTo>
                <a:cubicBezTo>
                  <a:pt x="791612" y="515284"/>
                  <a:pt x="791612" y="536460"/>
                  <a:pt x="805843" y="550578"/>
                </a:cubicBezTo>
                <a:cubicBezTo>
                  <a:pt x="812959" y="557636"/>
                  <a:pt x="821853" y="561166"/>
                  <a:pt x="830748" y="561166"/>
                </a:cubicBezTo>
                <a:cubicBezTo>
                  <a:pt x="839642" y="561166"/>
                  <a:pt x="848537" y="557636"/>
                  <a:pt x="855652" y="550578"/>
                </a:cubicBezTo>
                <a:cubicBezTo>
                  <a:pt x="928587" y="478226"/>
                  <a:pt x="967723" y="382934"/>
                  <a:pt x="967723" y="280583"/>
                </a:cubicBezTo>
                <a:cubicBezTo>
                  <a:pt x="967723" y="178232"/>
                  <a:pt x="928587" y="82940"/>
                  <a:pt x="855652" y="10588"/>
                </a:cubicBezTo>
                <a:cubicBezTo>
                  <a:pt x="841421" y="-3529"/>
                  <a:pt x="820074" y="-3529"/>
                  <a:pt x="805843" y="10588"/>
                </a:cubicBezTo>
                <a:cubicBezTo>
                  <a:pt x="791612" y="24705"/>
                  <a:pt x="791612" y="45881"/>
                  <a:pt x="805843" y="59999"/>
                </a:cubicBezTo>
                <a:cubicBezTo>
                  <a:pt x="864547" y="121762"/>
                  <a:pt x="896567" y="199408"/>
                  <a:pt x="896567" y="282348"/>
                </a:cubicBezTo>
                <a:close/>
                <a:moveTo>
                  <a:pt x="699109" y="446462"/>
                </a:moveTo>
                <a:cubicBezTo>
                  <a:pt x="706225" y="453521"/>
                  <a:pt x="715119" y="457050"/>
                  <a:pt x="724014" y="457050"/>
                </a:cubicBezTo>
                <a:cubicBezTo>
                  <a:pt x="732908" y="457050"/>
                  <a:pt x="741803" y="453521"/>
                  <a:pt x="748918" y="446462"/>
                </a:cubicBezTo>
                <a:cubicBezTo>
                  <a:pt x="793391" y="402345"/>
                  <a:pt x="816517" y="344111"/>
                  <a:pt x="816517" y="284112"/>
                </a:cubicBezTo>
                <a:cubicBezTo>
                  <a:pt x="816517" y="222349"/>
                  <a:pt x="791612" y="164114"/>
                  <a:pt x="748918" y="119998"/>
                </a:cubicBezTo>
                <a:cubicBezTo>
                  <a:pt x="734687" y="105880"/>
                  <a:pt x="713340" y="105880"/>
                  <a:pt x="699109" y="119998"/>
                </a:cubicBezTo>
                <a:cubicBezTo>
                  <a:pt x="684878" y="134115"/>
                  <a:pt x="684878" y="155291"/>
                  <a:pt x="699109" y="169409"/>
                </a:cubicBezTo>
                <a:cubicBezTo>
                  <a:pt x="729350" y="199408"/>
                  <a:pt x="747139" y="239995"/>
                  <a:pt x="747139" y="282348"/>
                </a:cubicBezTo>
                <a:cubicBezTo>
                  <a:pt x="747139" y="324700"/>
                  <a:pt x="731129" y="365287"/>
                  <a:pt x="699109" y="395287"/>
                </a:cubicBezTo>
                <a:cubicBezTo>
                  <a:pt x="684878" y="409404"/>
                  <a:pt x="684878" y="432345"/>
                  <a:pt x="699109" y="446462"/>
                </a:cubicBezTo>
                <a:close/>
                <a:moveTo>
                  <a:pt x="946376" y="1323504"/>
                </a:moveTo>
                <a:lnTo>
                  <a:pt x="876999" y="1323504"/>
                </a:lnTo>
                <a:lnTo>
                  <a:pt x="576365" y="398816"/>
                </a:lnTo>
                <a:cubicBezTo>
                  <a:pt x="613722" y="372346"/>
                  <a:pt x="636847" y="331758"/>
                  <a:pt x="636847" y="282348"/>
                </a:cubicBezTo>
                <a:cubicBezTo>
                  <a:pt x="636847" y="204702"/>
                  <a:pt x="572807" y="141174"/>
                  <a:pt x="494535" y="141174"/>
                </a:cubicBezTo>
                <a:cubicBezTo>
                  <a:pt x="416263" y="141174"/>
                  <a:pt x="352223" y="204702"/>
                  <a:pt x="352223" y="282348"/>
                </a:cubicBezTo>
                <a:cubicBezTo>
                  <a:pt x="352223" y="331758"/>
                  <a:pt x="377127" y="374110"/>
                  <a:pt x="416263" y="400581"/>
                </a:cubicBezTo>
                <a:lnTo>
                  <a:pt x="113850" y="1323504"/>
                </a:lnTo>
                <a:lnTo>
                  <a:pt x="35578" y="1323504"/>
                </a:lnTo>
                <a:cubicBezTo>
                  <a:pt x="16010" y="1323504"/>
                  <a:pt x="0" y="1339386"/>
                  <a:pt x="0" y="1358797"/>
                </a:cubicBezTo>
                <a:cubicBezTo>
                  <a:pt x="0" y="1378209"/>
                  <a:pt x="16010" y="1394091"/>
                  <a:pt x="35578" y="1394091"/>
                </a:cubicBezTo>
                <a:lnTo>
                  <a:pt x="140533" y="1394091"/>
                </a:lnTo>
                <a:lnTo>
                  <a:pt x="140533" y="1394091"/>
                </a:lnTo>
                <a:lnTo>
                  <a:pt x="140533" y="1394091"/>
                </a:lnTo>
                <a:lnTo>
                  <a:pt x="245489" y="1394091"/>
                </a:lnTo>
                <a:cubicBezTo>
                  <a:pt x="265057" y="1394091"/>
                  <a:pt x="281067" y="1378209"/>
                  <a:pt x="281067" y="1358797"/>
                </a:cubicBezTo>
                <a:cubicBezTo>
                  <a:pt x="281067" y="1339386"/>
                  <a:pt x="265057" y="1323504"/>
                  <a:pt x="245489" y="1323504"/>
                </a:cubicBezTo>
                <a:lnTo>
                  <a:pt x="188564" y="1323504"/>
                </a:lnTo>
                <a:lnTo>
                  <a:pt x="217026" y="1237035"/>
                </a:lnTo>
                <a:lnTo>
                  <a:pt x="494535" y="1078215"/>
                </a:lnTo>
                <a:lnTo>
                  <a:pt x="772044" y="1237035"/>
                </a:lnTo>
                <a:lnTo>
                  <a:pt x="800506" y="1325269"/>
                </a:lnTo>
                <a:lnTo>
                  <a:pt x="736466" y="1325269"/>
                </a:lnTo>
                <a:cubicBezTo>
                  <a:pt x="716898" y="1325269"/>
                  <a:pt x="700888" y="1341151"/>
                  <a:pt x="700888" y="1360562"/>
                </a:cubicBezTo>
                <a:cubicBezTo>
                  <a:pt x="700888" y="1379974"/>
                  <a:pt x="716898" y="1395856"/>
                  <a:pt x="736466" y="1395856"/>
                </a:cubicBezTo>
                <a:lnTo>
                  <a:pt x="850316" y="1395856"/>
                </a:lnTo>
                <a:lnTo>
                  <a:pt x="850316" y="1395856"/>
                </a:lnTo>
                <a:lnTo>
                  <a:pt x="850316" y="1395856"/>
                </a:lnTo>
                <a:lnTo>
                  <a:pt x="946376" y="1395856"/>
                </a:lnTo>
                <a:cubicBezTo>
                  <a:pt x="965944" y="1395856"/>
                  <a:pt x="981954" y="1379974"/>
                  <a:pt x="981954" y="1360562"/>
                </a:cubicBezTo>
                <a:cubicBezTo>
                  <a:pt x="981954" y="1341151"/>
                  <a:pt x="965944" y="1323504"/>
                  <a:pt x="946376" y="1323504"/>
                </a:cubicBezTo>
                <a:close/>
                <a:moveTo>
                  <a:pt x="357560" y="806455"/>
                </a:moveTo>
                <a:lnTo>
                  <a:pt x="405590" y="658223"/>
                </a:lnTo>
                <a:lnTo>
                  <a:pt x="533671" y="658223"/>
                </a:lnTo>
                <a:lnTo>
                  <a:pt x="357560" y="806455"/>
                </a:lnTo>
                <a:close/>
                <a:moveTo>
                  <a:pt x="597711" y="697045"/>
                </a:moveTo>
                <a:lnTo>
                  <a:pt x="652857" y="868219"/>
                </a:lnTo>
                <a:lnTo>
                  <a:pt x="394916" y="868219"/>
                </a:lnTo>
                <a:lnTo>
                  <a:pt x="597711" y="697045"/>
                </a:lnTo>
                <a:close/>
                <a:moveTo>
                  <a:pt x="595933" y="938806"/>
                </a:moveTo>
                <a:lnTo>
                  <a:pt x="494535" y="997040"/>
                </a:lnTo>
                <a:lnTo>
                  <a:pt x="393138" y="938806"/>
                </a:lnTo>
                <a:lnTo>
                  <a:pt x="595933" y="938806"/>
                </a:lnTo>
                <a:close/>
                <a:moveTo>
                  <a:pt x="492756" y="211761"/>
                </a:moveTo>
                <a:cubicBezTo>
                  <a:pt x="531892" y="211761"/>
                  <a:pt x="563912" y="243525"/>
                  <a:pt x="563912" y="282348"/>
                </a:cubicBezTo>
                <a:cubicBezTo>
                  <a:pt x="563912" y="321170"/>
                  <a:pt x="531892" y="352934"/>
                  <a:pt x="492756" y="352934"/>
                </a:cubicBezTo>
                <a:cubicBezTo>
                  <a:pt x="453620" y="352934"/>
                  <a:pt x="421600" y="321170"/>
                  <a:pt x="421600" y="282348"/>
                </a:cubicBezTo>
                <a:cubicBezTo>
                  <a:pt x="421600" y="243525"/>
                  <a:pt x="453620" y="211761"/>
                  <a:pt x="492756" y="211761"/>
                </a:cubicBezTo>
                <a:close/>
                <a:moveTo>
                  <a:pt x="492756" y="425286"/>
                </a:moveTo>
                <a:cubicBezTo>
                  <a:pt x="498093" y="425286"/>
                  <a:pt x="503430" y="425286"/>
                  <a:pt x="508766" y="423521"/>
                </a:cubicBezTo>
                <a:lnTo>
                  <a:pt x="562133" y="587636"/>
                </a:lnTo>
                <a:lnTo>
                  <a:pt x="426937" y="587636"/>
                </a:lnTo>
                <a:lnTo>
                  <a:pt x="480304" y="423521"/>
                </a:lnTo>
                <a:cubicBezTo>
                  <a:pt x="485641" y="425286"/>
                  <a:pt x="489198" y="425286"/>
                  <a:pt x="492756" y="425286"/>
                </a:cubicBezTo>
                <a:close/>
                <a:moveTo>
                  <a:pt x="250825" y="1136449"/>
                </a:moveTo>
                <a:lnTo>
                  <a:pt x="305971" y="968805"/>
                </a:lnTo>
                <a:lnTo>
                  <a:pt x="425158" y="1037627"/>
                </a:lnTo>
                <a:lnTo>
                  <a:pt x="250825" y="1136449"/>
                </a:lnTo>
                <a:close/>
                <a:moveTo>
                  <a:pt x="565691" y="1035862"/>
                </a:moveTo>
                <a:lnTo>
                  <a:pt x="684878" y="967040"/>
                </a:lnTo>
                <a:lnTo>
                  <a:pt x="740024" y="1134684"/>
                </a:lnTo>
                <a:lnTo>
                  <a:pt x="565691" y="1035862"/>
                </a:lnTo>
                <a:close/>
              </a:path>
            </a:pathLst>
          </a:custGeom>
          <a:solidFill>
            <a:srgbClr val="000000"/>
          </a:solidFill>
          <a:ln w="1771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ore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8E799CF1-5535-4C55-B5D0-4AF4B5FC51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4873" y="3577088"/>
            <a:ext cx="2011680" cy="508446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21B0C299-2892-4179-B974-D0E5ADCED7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6661" y="4092000"/>
            <a:ext cx="715252" cy="507600"/>
          </a:xfrm>
          <a:prstGeom prst="rect">
            <a:avLst/>
          </a:prstGeom>
        </p:spPr>
      </p:pic>
      <p:sp>
        <p:nvSpPr>
          <p:cNvPr id="21" name="슬라이드 번호 개체 틀 20">
            <a:extLst>
              <a:ext uri="{FF2B5EF4-FFF2-40B4-BE49-F238E27FC236}">
                <a16:creationId xmlns:a16="http://schemas.microsoft.com/office/drawing/2014/main" id="{5F4730DE-C58F-407D-BDB2-DE031EA74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3671-8DB5-49BB-ADEF-274990B2FF7E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6298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그림 206">
            <a:extLst>
              <a:ext uri="{FF2B5EF4-FFF2-40B4-BE49-F238E27FC236}">
                <a16:creationId xmlns:a16="http://schemas.microsoft.com/office/drawing/2014/main" id="{B2D0FDCF-6145-4B33-9E1F-4D2194507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80" y="2234289"/>
            <a:ext cx="10772252" cy="3623586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977CFA3B-C244-43E6-889B-43F486939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/>
              <a:t>Problem of the existing base station scheduling</a:t>
            </a:r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BF59073B-5B1A-452B-AFB2-6CB6BC0EFA1B}"/>
              </a:ext>
            </a:extLst>
          </p:cNvPr>
          <p:cNvSpPr/>
          <p:nvPr/>
        </p:nvSpPr>
        <p:spPr>
          <a:xfrm>
            <a:off x="-739130" y="1386409"/>
            <a:ext cx="136702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>
                <a:latin typeface="Calibri" panose="020F0502020204030204" pitchFamily="34" charset="0"/>
                <a:cs typeface="Calibri" panose="020F0502020204030204" pitchFamily="34" charset="0"/>
              </a:rPr>
              <a:t>Latency-sensitive short flows could experience severe queueing delay.</a:t>
            </a:r>
            <a:endParaRPr lang="ko-KR" altLang="en-US" sz="3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8" name="슬라이드 번호 개체 틀 207">
            <a:extLst>
              <a:ext uri="{FF2B5EF4-FFF2-40B4-BE49-F238E27FC236}">
                <a16:creationId xmlns:a16="http://schemas.microsoft.com/office/drawing/2014/main" id="{D2050190-138A-4D87-85BE-2611028B5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3671-8DB5-49BB-ADEF-274990B2FF7E}" type="slidenum">
              <a:rPr lang="ko-KR" altLang="en-US" smtClean="0"/>
              <a:t>7</a:t>
            </a:fld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33EED047-CA5A-4B6C-958A-351AA9ABF015}"/>
              </a:ext>
            </a:extLst>
          </p:cNvPr>
          <p:cNvSpPr/>
          <p:nvPr/>
        </p:nvSpPr>
        <p:spPr>
          <a:xfrm>
            <a:off x="7830586" y="3004456"/>
            <a:ext cx="3694146" cy="31165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78907FDF-7122-4755-B20A-3781CE5E6C28}"/>
              </a:ext>
            </a:extLst>
          </p:cNvPr>
          <p:cNvGrpSpPr/>
          <p:nvPr/>
        </p:nvGrpSpPr>
        <p:grpSpPr>
          <a:xfrm>
            <a:off x="4299589" y="3169339"/>
            <a:ext cx="4469765" cy="3402649"/>
            <a:chOff x="4299589" y="3169339"/>
            <a:chExt cx="4469765" cy="3402649"/>
          </a:xfrm>
        </p:grpSpPr>
        <p:cxnSp>
          <p:nvCxnSpPr>
            <p:cNvPr id="24" name="직선 연결선 23">
              <a:extLst>
                <a:ext uri="{FF2B5EF4-FFF2-40B4-BE49-F238E27FC236}">
                  <a16:creationId xmlns:a16="http://schemas.microsoft.com/office/drawing/2014/main" id="{BF999794-2E33-4F06-B7DD-FD476C8B666C}"/>
                </a:ext>
              </a:extLst>
            </p:cNvPr>
            <p:cNvCxnSpPr>
              <a:cxnSpLocks/>
            </p:cNvCxnSpPr>
            <p:nvPr/>
          </p:nvCxnSpPr>
          <p:spPr>
            <a:xfrm>
              <a:off x="7654923" y="3169339"/>
              <a:ext cx="0" cy="2756318"/>
            </a:xfrm>
            <a:prstGeom prst="line">
              <a:avLst/>
            </a:prstGeom>
            <a:ln w="762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E5BE7100-12EB-4CA6-83FB-6A3FB7F8E235}"/>
                </a:ext>
              </a:extLst>
            </p:cNvPr>
            <p:cNvSpPr/>
            <p:nvPr/>
          </p:nvSpPr>
          <p:spPr>
            <a:xfrm>
              <a:off x="6210705" y="5925657"/>
              <a:ext cx="255864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en-US" altLang="ko-KR" sz="3600" b="1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Tx Complete</a:t>
              </a:r>
              <a:endParaRPr lang="en-US" altLang="ko-KR" sz="36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AA8370EF-67D3-41A9-88D6-1CEB87853BC2}"/>
                </a:ext>
              </a:extLst>
            </p:cNvPr>
            <p:cNvSpPr/>
            <p:nvPr/>
          </p:nvSpPr>
          <p:spPr>
            <a:xfrm>
              <a:off x="4299589" y="3376718"/>
              <a:ext cx="2395725" cy="2094873"/>
            </a:xfrm>
            <a:prstGeom prst="rect">
              <a:avLst/>
            </a:prstGeom>
            <a:solidFill>
              <a:schemeClr val="bg1">
                <a:lumMod val="8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600" b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Queueing Delay</a:t>
              </a:r>
              <a:endParaRPr lang="ko-KR" altLang="en-US" sz="36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8" name="직선 화살표 연결선 37">
              <a:extLst>
                <a:ext uri="{FF2B5EF4-FFF2-40B4-BE49-F238E27FC236}">
                  <a16:creationId xmlns:a16="http://schemas.microsoft.com/office/drawing/2014/main" id="{7A71ABAA-374F-401D-907F-BB10C5873142}"/>
                </a:ext>
              </a:extLst>
            </p:cNvPr>
            <p:cNvCxnSpPr/>
            <p:nvPr/>
          </p:nvCxnSpPr>
          <p:spPr>
            <a:xfrm>
              <a:off x="4299589" y="5080001"/>
              <a:ext cx="2395724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8FF08237-E5D6-48F7-80F4-500BD5A41AE0}"/>
              </a:ext>
            </a:extLst>
          </p:cNvPr>
          <p:cNvSpPr/>
          <p:nvPr/>
        </p:nvSpPr>
        <p:spPr>
          <a:xfrm>
            <a:off x="3650378" y="2909820"/>
            <a:ext cx="4390536" cy="31165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224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567CD9F-FFFC-4F9B-A577-D4DE13A40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Key enablers of achieving low latency in 5G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CE98A97-D35F-4968-B655-B203FA417BAC}"/>
              </a:ext>
            </a:extLst>
          </p:cNvPr>
          <p:cNvSpPr txBox="1"/>
          <p:nvPr/>
        </p:nvSpPr>
        <p:spPr>
          <a:xfrm>
            <a:off x="3129013" y="4844409"/>
            <a:ext cx="1538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gNodeB</a:t>
            </a:r>
            <a:endParaRPr lang="ko-KR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자유형 142">
            <a:extLst>
              <a:ext uri="{FF2B5EF4-FFF2-40B4-BE49-F238E27FC236}">
                <a16:creationId xmlns:a16="http://schemas.microsoft.com/office/drawing/2014/main" id="{59A32F9E-EFC2-418C-8CAF-CBCBBAF23423}"/>
              </a:ext>
            </a:extLst>
          </p:cNvPr>
          <p:cNvSpPr/>
          <p:nvPr/>
        </p:nvSpPr>
        <p:spPr>
          <a:xfrm>
            <a:off x="3633812" y="4182423"/>
            <a:ext cx="529343" cy="752465"/>
          </a:xfrm>
          <a:custGeom>
            <a:avLst/>
            <a:gdLst>
              <a:gd name="connsiteX0" fmla="*/ 161880 w 981954"/>
              <a:gd name="connsiteY0" fmla="*/ 562930 h 1395855"/>
              <a:gd name="connsiteX1" fmla="*/ 186785 w 981954"/>
              <a:gd name="connsiteY1" fmla="*/ 552342 h 1395855"/>
              <a:gd name="connsiteX2" fmla="*/ 186785 w 981954"/>
              <a:gd name="connsiteY2" fmla="*/ 502932 h 1395855"/>
              <a:gd name="connsiteX3" fmla="*/ 96061 w 981954"/>
              <a:gd name="connsiteY3" fmla="*/ 284112 h 1395855"/>
              <a:gd name="connsiteX4" fmla="*/ 186785 w 981954"/>
              <a:gd name="connsiteY4" fmla="*/ 65293 h 1395855"/>
              <a:gd name="connsiteX5" fmla="*/ 186785 w 981954"/>
              <a:gd name="connsiteY5" fmla="*/ 15882 h 1395855"/>
              <a:gd name="connsiteX6" fmla="*/ 136976 w 981954"/>
              <a:gd name="connsiteY6" fmla="*/ 15882 h 1395855"/>
              <a:gd name="connsiteX7" fmla="*/ 24905 w 981954"/>
              <a:gd name="connsiteY7" fmla="*/ 285877 h 1395855"/>
              <a:gd name="connsiteX8" fmla="*/ 136976 w 981954"/>
              <a:gd name="connsiteY8" fmla="*/ 555872 h 1395855"/>
              <a:gd name="connsiteX9" fmla="*/ 161880 w 981954"/>
              <a:gd name="connsiteY9" fmla="*/ 562930 h 1395855"/>
              <a:gd name="connsiteX10" fmla="*/ 243710 w 981954"/>
              <a:gd name="connsiteY10" fmla="*/ 446462 h 1395855"/>
              <a:gd name="connsiteX11" fmla="*/ 268614 w 981954"/>
              <a:gd name="connsiteY11" fmla="*/ 457050 h 1395855"/>
              <a:gd name="connsiteX12" fmla="*/ 293519 w 981954"/>
              <a:gd name="connsiteY12" fmla="*/ 446462 h 1395855"/>
              <a:gd name="connsiteX13" fmla="*/ 293519 w 981954"/>
              <a:gd name="connsiteY13" fmla="*/ 397051 h 1395855"/>
              <a:gd name="connsiteX14" fmla="*/ 245489 w 981954"/>
              <a:gd name="connsiteY14" fmla="*/ 284112 h 1395855"/>
              <a:gd name="connsiteX15" fmla="*/ 293519 w 981954"/>
              <a:gd name="connsiteY15" fmla="*/ 171173 h 1395855"/>
              <a:gd name="connsiteX16" fmla="*/ 293519 w 981954"/>
              <a:gd name="connsiteY16" fmla="*/ 121762 h 1395855"/>
              <a:gd name="connsiteX17" fmla="*/ 243710 w 981954"/>
              <a:gd name="connsiteY17" fmla="*/ 121762 h 1395855"/>
              <a:gd name="connsiteX18" fmla="*/ 176111 w 981954"/>
              <a:gd name="connsiteY18" fmla="*/ 284112 h 1395855"/>
              <a:gd name="connsiteX19" fmla="*/ 243710 w 981954"/>
              <a:gd name="connsiteY19" fmla="*/ 446462 h 1395855"/>
              <a:gd name="connsiteX20" fmla="*/ 896567 w 981954"/>
              <a:gd name="connsiteY20" fmla="*/ 282348 h 1395855"/>
              <a:gd name="connsiteX21" fmla="*/ 805843 w 981954"/>
              <a:gd name="connsiteY21" fmla="*/ 501167 h 1395855"/>
              <a:gd name="connsiteX22" fmla="*/ 805843 w 981954"/>
              <a:gd name="connsiteY22" fmla="*/ 550578 h 1395855"/>
              <a:gd name="connsiteX23" fmla="*/ 830748 w 981954"/>
              <a:gd name="connsiteY23" fmla="*/ 561166 h 1395855"/>
              <a:gd name="connsiteX24" fmla="*/ 855652 w 981954"/>
              <a:gd name="connsiteY24" fmla="*/ 550578 h 1395855"/>
              <a:gd name="connsiteX25" fmla="*/ 967723 w 981954"/>
              <a:gd name="connsiteY25" fmla="*/ 280583 h 1395855"/>
              <a:gd name="connsiteX26" fmla="*/ 855652 w 981954"/>
              <a:gd name="connsiteY26" fmla="*/ 10588 h 1395855"/>
              <a:gd name="connsiteX27" fmla="*/ 805843 w 981954"/>
              <a:gd name="connsiteY27" fmla="*/ 10588 h 1395855"/>
              <a:gd name="connsiteX28" fmla="*/ 805843 w 981954"/>
              <a:gd name="connsiteY28" fmla="*/ 59999 h 1395855"/>
              <a:gd name="connsiteX29" fmla="*/ 896567 w 981954"/>
              <a:gd name="connsiteY29" fmla="*/ 282348 h 1395855"/>
              <a:gd name="connsiteX30" fmla="*/ 699109 w 981954"/>
              <a:gd name="connsiteY30" fmla="*/ 446462 h 1395855"/>
              <a:gd name="connsiteX31" fmla="*/ 724014 w 981954"/>
              <a:gd name="connsiteY31" fmla="*/ 457050 h 1395855"/>
              <a:gd name="connsiteX32" fmla="*/ 748918 w 981954"/>
              <a:gd name="connsiteY32" fmla="*/ 446462 h 1395855"/>
              <a:gd name="connsiteX33" fmla="*/ 816517 w 981954"/>
              <a:gd name="connsiteY33" fmla="*/ 284112 h 1395855"/>
              <a:gd name="connsiteX34" fmla="*/ 748918 w 981954"/>
              <a:gd name="connsiteY34" fmla="*/ 119998 h 1395855"/>
              <a:gd name="connsiteX35" fmla="*/ 699109 w 981954"/>
              <a:gd name="connsiteY35" fmla="*/ 119998 h 1395855"/>
              <a:gd name="connsiteX36" fmla="*/ 699109 w 981954"/>
              <a:gd name="connsiteY36" fmla="*/ 169409 h 1395855"/>
              <a:gd name="connsiteX37" fmla="*/ 747139 w 981954"/>
              <a:gd name="connsiteY37" fmla="*/ 282348 h 1395855"/>
              <a:gd name="connsiteX38" fmla="*/ 699109 w 981954"/>
              <a:gd name="connsiteY38" fmla="*/ 395287 h 1395855"/>
              <a:gd name="connsiteX39" fmla="*/ 699109 w 981954"/>
              <a:gd name="connsiteY39" fmla="*/ 446462 h 1395855"/>
              <a:gd name="connsiteX40" fmla="*/ 946376 w 981954"/>
              <a:gd name="connsiteY40" fmla="*/ 1323504 h 1395855"/>
              <a:gd name="connsiteX41" fmla="*/ 876999 w 981954"/>
              <a:gd name="connsiteY41" fmla="*/ 1323504 h 1395855"/>
              <a:gd name="connsiteX42" fmla="*/ 576365 w 981954"/>
              <a:gd name="connsiteY42" fmla="*/ 398816 h 1395855"/>
              <a:gd name="connsiteX43" fmla="*/ 636847 w 981954"/>
              <a:gd name="connsiteY43" fmla="*/ 282348 h 1395855"/>
              <a:gd name="connsiteX44" fmla="*/ 494535 w 981954"/>
              <a:gd name="connsiteY44" fmla="*/ 141174 h 1395855"/>
              <a:gd name="connsiteX45" fmla="*/ 352223 w 981954"/>
              <a:gd name="connsiteY45" fmla="*/ 282348 h 1395855"/>
              <a:gd name="connsiteX46" fmla="*/ 416263 w 981954"/>
              <a:gd name="connsiteY46" fmla="*/ 400581 h 1395855"/>
              <a:gd name="connsiteX47" fmla="*/ 113850 w 981954"/>
              <a:gd name="connsiteY47" fmla="*/ 1323504 h 1395855"/>
              <a:gd name="connsiteX48" fmla="*/ 35578 w 981954"/>
              <a:gd name="connsiteY48" fmla="*/ 1323504 h 1395855"/>
              <a:gd name="connsiteX49" fmla="*/ 0 w 981954"/>
              <a:gd name="connsiteY49" fmla="*/ 1358797 h 1395855"/>
              <a:gd name="connsiteX50" fmla="*/ 35578 w 981954"/>
              <a:gd name="connsiteY50" fmla="*/ 1394091 h 1395855"/>
              <a:gd name="connsiteX51" fmla="*/ 140533 w 981954"/>
              <a:gd name="connsiteY51" fmla="*/ 1394091 h 1395855"/>
              <a:gd name="connsiteX52" fmla="*/ 140533 w 981954"/>
              <a:gd name="connsiteY52" fmla="*/ 1394091 h 1395855"/>
              <a:gd name="connsiteX53" fmla="*/ 140533 w 981954"/>
              <a:gd name="connsiteY53" fmla="*/ 1394091 h 1395855"/>
              <a:gd name="connsiteX54" fmla="*/ 245489 w 981954"/>
              <a:gd name="connsiteY54" fmla="*/ 1394091 h 1395855"/>
              <a:gd name="connsiteX55" fmla="*/ 281067 w 981954"/>
              <a:gd name="connsiteY55" fmla="*/ 1358797 h 1395855"/>
              <a:gd name="connsiteX56" fmla="*/ 245489 w 981954"/>
              <a:gd name="connsiteY56" fmla="*/ 1323504 h 1395855"/>
              <a:gd name="connsiteX57" fmla="*/ 188564 w 981954"/>
              <a:gd name="connsiteY57" fmla="*/ 1323504 h 1395855"/>
              <a:gd name="connsiteX58" fmla="*/ 217026 w 981954"/>
              <a:gd name="connsiteY58" fmla="*/ 1237035 h 1395855"/>
              <a:gd name="connsiteX59" fmla="*/ 494535 w 981954"/>
              <a:gd name="connsiteY59" fmla="*/ 1078215 h 1395855"/>
              <a:gd name="connsiteX60" fmla="*/ 772044 w 981954"/>
              <a:gd name="connsiteY60" fmla="*/ 1237035 h 1395855"/>
              <a:gd name="connsiteX61" fmla="*/ 800506 w 981954"/>
              <a:gd name="connsiteY61" fmla="*/ 1325269 h 1395855"/>
              <a:gd name="connsiteX62" fmla="*/ 736466 w 981954"/>
              <a:gd name="connsiteY62" fmla="*/ 1325269 h 1395855"/>
              <a:gd name="connsiteX63" fmla="*/ 700888 w 981954"/>
              <a:gd name="connsiteY63" fmla="*/ 1360562 h 1395855"/>
              <a:gd name="connsiteX64" fmla="*/ 736466 w 981954"/>
              <a:gd name="connsiteY64" fmla="*/ 1395856 h 1395855"/>
              <a:gd name="connsiteX65" fmla="*/ 850316 w 981954"/>
              <a:gd name="connsiteY65" fmla="*/ 1395856 h 1395855"/>
              <a:gd name="connsiteX66" fmla="*/ 850316 w 981954"/>
              <a:gd name="connsiteY66" fmla="*/ 1395856 h 1395855"/>
              <a:gd name="connsiteX67" fmla="*/ 850316 w 981954"/>
              <a:gd name="connsiteY67" fmla="*/ 1395856 h 1395855"/>
              <a:gd name="connsiteX68" fmla="*/ 946376 w 981954"/>
              <a:gd name="connsiteY68" fmla="*/ 1395856 h 1395855"/>
              <a:gd name="connsiteX69" fmla="*/ 981954 w 981954"/>
              <a:gd name="connsiteY69" fmla="*/ 1360562 h 1395855"/>
              <a:gd name="connsiteX70" fmla="*/ 946376 w 981954"/>
              <a:gd name="connsiteY70" fmla="*/ 1323504 h 1395855"/>
              <a:gd name="connsiteX71" fmla="*/ 357560 w 981954"/>
              <a:gd name="connsiteY71" fmla="*/ 806455 h 1395855"/>
              <a:gd name="connsiteX72" fmla="*/ 405590 w 981954"/>
              <a:gd name="connsiteY72" fmla="*/ 658223 h 1395855"/>
              <a:gd name="connsiteX73" fmla="*/ 533671 w 981954"/>
              <a:gd name="connsiteY73" fmla="*/ 658223 h 1395855"/>
              <a:gd name="connsiteX74" fmla="*/ 357560 w 981954"/>
              <a:gd name="connsiteY74" fmla="*/ 806455 h 1395855"/>
              <a:gd name="connsiteX75" fmla="*/ 597711 w 981954"/>
              <a:gd name="connsiteY75" fmla="*/ 697045 h 1395855"/>
              <a:gd name="connsiteX76" fmla="*/ 652857 w 981954"/>
              <a:gd name="connsiteY76" fmla="*/ 868219 h 1395855"/>
              <a:gd name="connsiteX77" fmla="*/ 394916 w 981954"/>
              <a:gd name="connsiteY77" fmla="*/ 868219 h 1395855"/>
              <a:gd name="connsiteX78" fmla="*/ 597711 w 981954"/>
              <a:gd name="connsiteY78" fmla="*/ 697045 h 1395855"/>
              <a:gd name="connsiteX79" fmla="*/ 595933 w 981954"/>
              <a:gd name="connsiteY79" fmla="*/ 938806 h 1395855"/>
              <a:gd name="connsiteX80" fmla="*/ 494535 w 981954"/>
              <a:gd name="connsiteY80" fmla="*/ 997040 h 1395855"/>
              <a:gd name="connsiteX81" fmla="*/ 393138 w 981954"/>
              <a:gd name="connsiteY81" fmla="*/ 938806 h 1395855"/>
              <a:gd name="connsiteX82" fmla="*/ 595933 w 981954"/>
              <a:gd name="connsiteY82" fmla="*/ 938806 h 1395855"/>
              <a:gd name="connsiteX83" fmla="*/ 492756 w 981954"/>
              <a:gd name="connsiteY83" fmla="*/ 211761 h 1395855"/>
              <a:gd name="connsiteX84" fmla="*/ 563912 w 981954"/>
              <a:gd name="connsiteY84" fmla="*/ 282348 h 1395855"/>
              <a:gd name="connsiteX85" fmla="*/ 492756 w 981954"/>
              <a:gd name="connsiteY85" fmla="*/ 352934 h 1395855"/>
              <a:gd name="connsiteX86" fmla="*/ 421600 w 981954"/>
              <a:gd name="connsiteY86" fmla="*/ 282348 h 1395855"/>
              <a:gd name="connsiteX87" fmla="*/ 492756 w 981954"/>
              <a:gd name="connsiteY87" fmla="*/ 211761 h 1395855"/>
              <a:gd name="connsiteX88" fmla="*/ 492756 w 981954"/>
              <a:gd name="connsiteY88" fmla="*/ 425286 h 1395855"/>
              <a:gd name="connsiteX89" fmla="*/ 508766 w 981954"/>
              <a:gd name="connsiteY89" fmla="*/ 423521 h 1395855"/>
              <a:gd name="connsiteX90" fmla="*/ 562133 w 981954"/>
              <a:gd name="connsiteY90" fmla="*/ 587636 h 1395855"/>
              <a:gd name="connsiteX91" fmla="*/ 426937 w 981954"/>
              <a:gd name="connsiteY91" fmla="*/ 587636 h 1395855"/>
              <a:gd name="connsiteX92" fmla="*/ 480304 w 981954"/>
              <a:gd name="connsiteY92" fmla="*/ 423521 h 1395855"/>
              <a:gd name="connsiteX93" fmla="*/ 492756 w 981954"/>
              <a:gd name="connsiteY93" fmla="*/ 425286 h 1395855"/>
              <a:gd name="connsiteX94" fmla="*/ 250825 w 981954"/>
              <a:gd name="connsiteY94" fmla="*/ 1136449 h 1395855"/>
              <a:gd name="connsiteX95" fmla="*/ 305971 w 981954"/>
              <a:gd name="connsiteY95" fmla="*/ 968805 h 1395855"/>
              <a:gd name="connsiteX96" fmla="*/ 425158 w 981954"/>
              <a:gd name="connsiteY96" fmla="*/ 1037627 h 1395855"/>
              <a:gd name="connsiteX97" fmla="*/ 250825 w 981954"/>
              <a:gd name="connsiteY97" fmla="*/ 1136449 h 1395855"/>
              <a:gd name="connsiteX98" fmla="*/ 565691 w 981954"/>
              <a:gd name="connsiteY98" fmla="*/ 1035862 h 1395855"/>
              <a:gd name="connsiteX99" fmla="*/ 684878 w 981954"/>
              <a:gd name="connsiteY99" fmla="*/ 967040 h 1395855"/>
              <a:gd name="connsiteX100" fmla="*/ 740024 w 981954"/>
              <a:gd name="connsiteY100" fmla="*/ 1134684 h 1395855"/>
              <a:gd name="connsiteX101" fmla="*/ 565691 w 981954"/>
              <a:gd name="connsiteY101" fmla="*/ 1035862 h 1395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81954" h="1395855">
                <a:moveTo>
                  <a:pt x="161880" y="562930"/>
                </a:moveTo>
                <a:cubicBezTo>
                  <a:pt x="170775" y="562930"/>
                  <a:pt x="179669" y="559401"/>
                  <a:pt x="186785" y="552342"/>
                </a:cubicBezTo>
                <a:cubicBezTo>
                  <a:pt x="201016" y="538225"/>
                  <a:pt x="201016" y="517049"/>
                  <a:pt x="186785" y="502932"/>
                </a:cubicBezTo>
                <a:cubicBezTo>
                  <a:pt x="128081" y="444697"/>
                  <a:pt x="96061" y="367052"/>
                  <a:pt x="96061" y="284112"/>
                </a:cubicBezTo>
                <a:cubicBezTo>
                  <a:pt x="96061" y="201173"/>
                  <a:pt x="128081" y="123527"/>
                  <a:pt x="186785" y="65293"/>
                </a:cubicBezTo>
                <a:cubicBezTo>
                  <a:pt x="201016" y="51175"/>
                  <a:pt x="201016" y="29999"/>
                  <a:pt x="186785" y="15882"/>
                </a:cubicBezTo>
                <a:cubicBezTo>
                  <a:pt x="172554" y="1765"/>
                  <a:pt x="151207" y="1765"/>
                  <a:pt x="136976" y="15882"/>
                </a:cubicBezTo>
                <a:cubicBezTo>
                  <a:pt x="64041" y="88234"/>
                  <a:pt x="24905" y="183526"/>
                  <a:pt x="24905" y="285877"/>
                </a:cubicBezTo>
                <a:cubicBezTo>
                  <a:pt x="24905" y="388228"/>
                  <a:pt x="64041" y="483520"/>
                  <a:pt x="136976" y="555872"/>
                </a:cubicBezTo>
                <a:cubicBezTo>
                  <a:pt x="144091" y="559401"/>
                  <a:pt x="152986" y="562930"/>
                  <a:pt x="161880" y="562930"/>
                </a:cubicBezTo>
                <a:close/>
                <a:moveTo>
                  <a:pt x="243710" y="446462"/>
                </a:moveTo>
                <a:cubicBezTo>
                  <a:pt x="250825" y="453521"/>
                  <a:pt x="259720" y="457050"/>
                  <a:pt x="268614" y="457050"/>
                </a:cubicBezTo>
                <a:cubicBezTo>
                  <a:pt x="277509" y="457050"/>
                  <a:pt x="286403" y="453521"/>
                  <a:pt x="293519" y="446462"/>
                </a:cubicBezTo>
                <a:cubicBezTo>
                  <a:pt x="307750" y="432345"/>
                  <a:pt x="307750" y="411169"/>
                  <a:pt x="293519" y="397051"/>
                </a:cubicBezTo>
                <a:cubicBezTo>
                  <a:pt x="263278" y="367052"/>
                  <a:pt x="245489" y="326464"/>
                  <a:pt x="245489" y="284112"/>
                </a:cubicBezTo>
                <a:cubicBezTo>
                  <a:pt x="245489" y="241760"/>
                  <a:pt x="261499" y="201173"/>
                  <a:pt x="293519" y="171173"/>
                </a:cubicBezTo>
                <a:cubicBezTo>
                  <a:pt x="307750" y="157056"/>
                  <a:pt x="307750" y="135880"/>
                  <a:pt x="293519" y="121762"/>
                </a:cubicBezTo>
                <a:cubicBezTo>
                  <a:pt x="279288" y="107645"/>
                  <a:pt x="257941" y="107645"/>
                  <a:pt x="243710" y="121762"/>
                </a:cubicBezTo>
                <a:cubicBezTo>
                  <a:pt x="199237" y="165879"/>
                  <a:pt x="176111" y="224113"/>
                  <a:pt x="176111" y="284112"/>
                </a:cubicBezTo>
                <a:cubicBezTo>
                  <a:pt x="176111" y="344111"/>
                  <a:pt x="201016" y="402345"/>
                  <a:pt x="243710" y="446462"/>
                </a:cubicBezTo>
                <a:close/>
                <a:moveTo>
                  <a:pt x="896567" y="282348"/>
                </a:moveTo>
                <a:cubicBezTo>
                  <a:pt x="896567" y="365287"/>
                  <a:pt x="864547" y="442933"/>
                  <a:pt x="805843" y="501167"/>
                </a:cubicBezTo>
                <a:cubicBezTo>
                  <a:pt x="791612" y="515284"/>
                  <a:pt x="791612" y="536460"/>
                  <a:pt x="805843" y="550578"/>
                </a:cubicBezTo>
                <a:cubicBezTo>
                  <a:pt x="812959" y="557636"/>
                  <a:pt x="821853" y="561166"/>
                  <a:pt x="830748" y="561166"/>
                </a:cubicBezTo>
                <a:cubicBezTo>
                  <a:pt x="839642" y="561166"/>
                  <a:pt x="848537" y="557636"/>
                  <a:pt x="855652" y="550578"/>
                </a:cubicBezTo>
                <a:cubicBezTo>
                  <a:pt x="928587" y="478226"/>
                  <a:pt x="967723" y="382934"/>
                  <a:pt x="967723" y="280583"/>
                </a:cubicBezTo>
                <a:cubicBezTo>
                  <a:pt x="967723" y="178232"/>
                  <a:pt x="928587" y="82940"/>
                  <a:pt x="855652" y="10588"/>
                </a:cubicBezTo>
                <a:cubicBezTo>
                  <a:pt x="841421" y="-3529"/>
                  <a:pt x="820074" y="-3529"/>
                  <a:pt x="805843" y="10588"/>
                </a:cubicBezTo>
                <a:cubicBezTo>
                  <a:pt x="791612" y="24705"/>
                  <a:pt x="791612" y="45881"/>
                  <a:pt x="805843" y="59999"/>
                </a:cubicBezTo>
                <a:cubicBezTo>
                  <a:pt x="864547" y="121762"/>
                  <a:pt x="896567" y="199408"/>
                  <a:pt x="896567" y="282348"/>
                </a:cubicBezTo>
                <a:close/>
                <a:moveTo>
                  <a:pt x="699109" y="446462"/>
                </a:moveTo>
                <a:cubicBezTo>
                  <a:pt x="706225" y="453521"/>
                  <a:pt x="715119" y="457050"/>
                  <a:pt x="724014" y="457050"/>
                </a:cubicBezTo>
                <a:cubicBezTo>
                  <a:pt x="732908" y="457050"/>
                  <a:pt x="741803" y="453521"/>
                  <a:pt x="748918" y="446462"/>
                </a:cubicBezTo>
                <a:cubicBezTo>
                  <a:pt x="793391" y="402345"/>
                  <a:pt x="816517" y="344111"/>
                  <a:pt x="816517" y="284112"/>
                </a:cubicBezTo>
                <a:cubicBezTo>
                  <a:pt x="816517" y="222349"/>
                  <a:pt x="791612" y="164114"/>
                  <a:pt x="748918" y="119998"/>
                </a:cubicBezTo>
                <a:cubicBezTo>
                  <a:pt x="734687" y="105880"/>
                  <a:pt x="713340" y="105880"/>
                  <a:pt x="699109" y="119998"/>
                </a:cubicBezTo>
                <a:cubicBezTo>
                  <a:pt x="684878" y="134115"/>
                  <a:pt x="684878" y="155291"/>
                  <a:pt x="699109" y="169409"/>
                </a:cubicBezTo>
                <a:cubicBezTo>
                  <a:pt x="729350" y="199408"/>
                  <a:pt x="747139" y="239995"/>
                  <a:pt x="747139" y="282348"/>
                </a:cubicBezTo>
                <a:cubicBezTo>
                  <a:pt x="747139" y="324700"/>
                  <a:pt x="731129" y="365287"/>
                  <a:pt x="699109" y="395287"/>
                </a:cubicBezTo>
                <a:cubicBezTo>
                  <a:pt x="684878" y="409404"/>
                  <a:pt x="684878" y="432345"/>
                  <a:pt x="699109" y="446462"/>
                </a:cubicBezTo>
                <a:close/>
                <a:moveTo>
                  <a:pt x="946376" y="1323504"/>
                </a:moveTo>
                <a:lnTo>
                  <a:pt x="876999" y="1323504"/>
                </a:lnTo>
                <a:lnTo>
                  <a:pt x="576365" y="398816"/>
                </a:lnTo>
                <a:cubicBezTo>
                  <a:pt x="613722" y="372346"/>
                  <a:pt x="636847" y="331758"/>
                  <a:pt x="636847" y="282348"/>
                </a:cubicBezTo>
                <a:cubicBezTo>
                  <a:pt x="636847" y="204702"/>
                  <a:pt x="572807" y="141174"/>
                  <a:pt x="494535" y="141174"/>
                </a:cubicBezTo>
                <a:cubicBezTo>
                  <a:pt x="416263" y="141174"/>
                  <a:pt x="352223" y="204702"/>
                  <a:pt x="352223" y="282348"/>
                </a:cubicBezTo>
                <a:cubicBezTo>
                  <a:pt x="352223" y="331758"/>
                  <a:pt x="377127" y="374110"/>
                  <a:pt x="416263" y="400581"/>
                </a:cubicBezTo>
                <a:lnTo>
                  <a:pt x="113850" y="1323504"/>
                </a:lnTo>
                <a:lnTo>
                  <a:pt x="35578" y="1323504"/>
                </a:lnTo>
                <a:cubicBezTo>
                  <a:pt x="16010" y="1323504"/>
                  <a:pt x="0" y="1339386"/>
                  <a:pt x="0" y="1358797"/>
                </a:cubicBezTo>
                <a:cubicBezTo>
                  <a:pt x="0" y="1378209"/>
                  <a:pt x="16010" y="1394091"/>
                  <a:pt x="35578" y="1394091"/>
                </a:cubicBezTo>
                <a:lnTo>
                  <a:pt x="140533" y="1394091"/>
                </a:lnTo>
                <a:lnTo>
                  <a:pt x="140533" y="1394091"/>
                </a:lnTo>
                <a:lnTo>
                  <a:pt x="140533" y="1394091"/>
                </a:lnTo>
                <a:lnTo>
                  <a:pt x="245489" y="1394091"/>
                </a:lnTo>
                <a:cubicBezTo>
                  <a:pt x="265057" y="1394091"/>
                  <a:pt x="281067" y="1378209"/>
                  <a:pt x="281067" y="1358797"/>
                </a:cubicBezTo>
                <a:cubicBezTo>
                  <a:pt x="281067" y="1339386"/>
                  <a:pt x="265057" y="1323504"/>
                  <a:pt x="245489" y="1323504"/>
                </a:cubicBezTo>
                <a:lnTo>
                  <a:pt x="188564" y="1323504"/>
                </a:lnTo>
                <a:lnTo>
                  <a:pt x="217026" y="1237035"/>
                </a:lnTo>
                <a:lnTo>
                  <a:pt x="494535" y="1078215"/>
                </a:lnTo>
                <a:lnTo>
                  <a:pt x="772044" y="1237035"/>
                </a:lnTo>
                <a:lnTo>
                  <a:pt x="800506" y="1325269"/>
                </a:lnTo>
                <a:lnTo>
                  <a:pt x="736466" y="1325269"/>
                </a:lnTo>
                <a:cubicBezTo>
                  <a:pt x="716898" y="1325269"/>
                  <a:pt x="700888" y="1341151"/>
                  <a:pt x="700888" y="1360562"/>
                </a:cubicBezTo>
                <a:cubicBezTo>
                  <a:pt x="700888" y="1379974"/>
                  <a:pt x="716898" y="1395856"/>
                  <a:pt x="736466" y="1395856"/>
                </a:cubicBezTo>
                <a:lnTo>
                  <a:pt x="850316" y="1395856"/>
                </a:lnTo>
                <a:lnTo>
                  <a:pt x="850316" y="1395856"/>
                </a:lnTo>
                <a:lnTo>
                  <a:pt x="850316" y="1395856"/>
                </a:lnTo>
                <a:lnTo>
                  <a:pt x="946376" y="1395856"/>
                </a:lnTo>
                <a:cubicBezTo>
                  <a:pt x="965944" y="1395856"/>
                  <a:pt x="981954" y="1379974"/>
                  <a:pt x="981954" y="1360562"/>
                </a:cubicBezTo>
                <a:cubicBezTo>
                  <a:pt x="981954" y="1341151"/>
                  <a:pt x="965944" y="1323504"/>
                  <a:pt x="946376" y="1323504"/>
                </a:cubicBezTo>
                <a:close/>
                <a:moveTo>
                  <a:pt x="357560" y="806455"/>
                </a:moveTo>
                <a:lnTo>
                  <a:pt x="405590" y="658223"/>
                </a:lnTo>
                <a:lnTo>
                  <a:pt x="533671" y="658223"/>
                </a:lnTo>
                <a:lnTo>
                  <a:pt x="357560" y="806455"/>
                </a:lnTo>
                <a:close/>
                <a:moveTo>
                  <a:pt x="597711" y="697045"/>
                </a:moveTo>
                <a:lnTo>
                  <a:pt x="652857" y="868219"/>
                </a:lnTo>
                <a:lnTo>
                  <a:pt x="394916" y="868219"/>
                </a:lnTo>
                <a:lnTo>
                  <a:pt x="597711" y="697045"/>
                </a:lnTo>
                <a:close/>
                <a:moveTo>
                  <a:pt x="595933" y="938806"/>
                </a:moveTo>
                <a:lnTo>
                  <a:pt x="494535" y="997040"/>
                </a:lnTo>
                <a:lnTo>
                  <a:pt x="393138" y="938806"/>
                </a:lnTo>
                <a:lnTo>
                  <a:pt x="595933" y="938806"/>
                </a:lnTo>
                <a:close/>
                <a:moveTo>
                  <a:pt x="492756" y="211761"/>
                </a:moveTo>
                <a:cubicBezTo>
                  <a:pt x="531892" y="211761"/>
                  <a:pt x="563912" y="243525"/>
                  <a:pt x="563912" y="282348"/>
                </a:cubicBezTo>
                <a:cubicBezTo>
                  <a:pt x="563912" y="321170"/>
                  <a:pt x="531892" y="352934"/>
                  <a:pt x="492756" y="352934"/>
                </a:cubicBezTo>
                <a:cubicBezTo>
                  <a:pt x="453620" y="352934"/>
                  <a:pt x="421600" y="321170"/>
                  <a:pt x="421600" y="282348"/>
                </a:cubicBezTo>
                <a:cubicBezTo>
                  <a:pt x="421600" y="243525"/>
                  <a:pt x="453620" y="211761"/>
                  <a:pt x="492756" y="211761"/>
                </a:cubicBezTo>
                <a:close/>
                <a:moveTo>
                  <a:pt x="492756" y="425286"/>
                </a:moveTo>
                <a:cubicBezTo>
                  <a:pt x="498093" y="425286"/>
                  <a:pt x="503430" y="425286"/>
                  <a:pt x="508766" y="423521"/>
                </a:cubicBezTo>
                <a:lnTo>
                  <a:pt x="562133" y="587636"/>
                </a:lnTo>
                <a:lnTo>
                  <a:pt x="426937" y="587636"/>
                </a:lnTo>
                <a:lnTo>
                  <a:pt x="480304" y="423521"/>
                </a:lnTo>
                <a:cubicBezTo>
                  <a:pt x="485641" y="425286"/>
                  <a:pt x="489198" y="425286"/>
                  <a:pt x="492756" y="425286"/>
                </a:cubicBezTo>
                <a:close/>
                <a:moveTo>
                  <a:pt x="250825" y="1136449"/>
                </a:moveTo>
                <a:lnTo>
                  <a:pt x="305971" y="968805"/>
                </a:lnTo>
                <a:lnTo>
                  <a:pt x="425158" y="1037627"/>
                </a:lnTo>
                <a:lnTo>
                  <a:pt x="250825" y="1136449"/>
                </a:lnTo>
                <a:close/>
                <a:moveTo>
                  <a:pt x="565691" y="1035862"/>
                </a:moveTo>
                <a:lnTo>
                  <a:pt x="684878" y="967040"/>
                </a:lnTo>
                <a:lnTo>
                  <a:pt x="740024" y="1134684"/>
                </a:lnTo>
                <a:lnTo>
                  <a:pt x="565691" y="1035862"/>
                </a:lnTo>
                <a:close/>
              </a:path>
            </a:pathLst>
          </a:custGeom>
          <a:solidFill>
            <a:srgbClr val="000000"/>
          </a:solidFill>
          <a:ln w="17717" cap="flat">
            <a:noFill/>
            <a:prstDash val="solid"/>
            <a:miter/>
          </a:ln>
        </p:spPr>
        <p:txBody>
          <a:bodyPr rtlCol="0" anchor="ctr"/>
          <a:lstStyle/>
          <a:p>
            <a:endParaRPr lang="ko-Kore-KR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9" name="직선 연결선 78">
            <a:extLst>
              <a:ext uri="{FF2B5EF4-FFF2-40B4-BE49-F238E27FC236}">
                <a16:creationId xmlns:a16="http://schemas.microsoft.com/office/drawing/2014/main" id="{81B1FC7C-594A-4816-8A50-D1B19BBA8EFB}"/>
              </a:ext>
            </a:extLst>
          </p:cNvPr>
          <p:cNvCxnSpPr>
            <a:cxnSpLocks/>
          </p:cNvCxnSpPr>
          <p:nvPr/>
        </p:nvCxnSpPr>
        <p:spPr>
          <a:xfrm flipH="1">
            <a:off x="4163155" y="4629413"/>
            <a:ext cx="6424129" cy="0"/>
          </a:xfrm>
          <a:prstGeom prst="line">
            <a:avLst/>
          </a:prstGeom>
          <a:ln w="57150" cap="rnd">
            <a:solidFill>
              <a:schemeClr val="bg2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F3DD6BF8-FD26-47F8-A153-7B2FAB5DC308}"/>
              </a:ext>
            </a:extLst>
          </p:cNvPr>
          <p:cNvSpPr txBox="1"/>
          <p:nvPr/>
        </p:nvSpPr>
        <p:spPr>
          <a:xfrm>
            <a:off x="-123825" y="4862767"/>
            <a:ext cx="1402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>
                <a:latin typeface="Calibri" panose="020F0502020204030204" pitchFamily="34" charset="0"/>
                <a:cs typeface="Calibri" panose="020F0502020204030204" pitchFamily="34" charset="0"/>
              </a:rPr>
              <a:t>UE</a:t>
            </a:r>
            <a:endParaRPr lang="ko-KR" altLang="en-US" sz="3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7" name="그룹 86">
            <a:extLst>
              <a:ext uri="{FF2B5EF4-FFF2-40B4-BE49-F238E27FC236}">
                <a16:creationId xmlns:a16="http://schemas.microsoft.com/office/drawing/2014/main" id="{EE2E9F93-D3A6-46CC-8E74-6F7CA96E0B15}"/>
              </a:ext>
            </a:extLst>
          </p:cNvPr>
          <p:cNvGrpSpPr/>
          <p:nvPr/>
        </p:nvGrpSpPr>
        <p:grpSpPr>
          <a:xfrm>
            <a:off x="430231" y="4328583"/>
            <a:ext cx="293947" cy="538763"/>
            <a:chOff x="3099314" y="47792"/>
            <a:chExt cx="448113" cy="821327"/>
          </a:xfrm>
        </p:grpSpPr>
        <p:sp>
          <p:nvSpPr>
            <p:cNvPr id="88" name="직사각형 87">
              <a:extLst>
                <a:ext uri="{FF2B5EF4-FFF2-40B4-BE49-F238E27FC236}">
                  <a16:creationId xmlns:a16="http://schemas.microsoft.com/office/drawing/2014/main" id="{25C10E3E-7B6F-4C08-8A80-E66AA1A56329}"/>
                </a:ext>
              </a:extLst>
            </p:cNvPr>
            <p:cNvSpPr/>
            <p:nvPr/>
          </p:nvSpPr>
          <p:spPr>
            <a:xfrm>
              <a:off x="3131766" y="96808"/>
              <a:ext cx="382620" cy="7442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9" name="자유형 133">
              <a:extLst>
                <a:ext uri="{FF2B5EF4-FFF2-40B4-BE49-F238E27FC236}">
                  <a16:creationId xmlns:a16="http://schemas.microsoft.com/office/drawing/2014/main" id="{0FDF695A-0BE8-4924-8A50-35E0CE600AE0}"/>
                </a:ext>
              </a:extLst>
            </p:cNvPr>
            <p:cNvSpPr/>
            <p:nvPr/>
          </p:nvSpPr>
          <p:spPr>
            <a:xfrm>
              <a:off x="3099314" y="47792"/>
              <a:ext cx="448113" cy="821327"/>
            </a:xfrm>
            <a:custGeom>
              <a:avLst/>
              <a:gdLst>
                <a:gd name="connsiteX0" fmla="*/ 381143 w 448113"/>
                <a:gd name="connsiteY0" fmla="*/ 0 h 821327"/>
                <a:gd name="connsiteX1" fmla="*/ 66970 w 448113"/>
                <a:gd name="connsiteY1" fmla="*/ 0 h 821327"/>
                <a:gd name="connsiteX2" fmla="*/ 0 w 448113"/>
                <a:gd name="connsiteY2" fmla="*/ 66435 h 821327"/>
                <a:gd name="connsiteX3" fmla="*/ 0 w 448113"/>
                <a:gd name="connsiteY3" fmla="*/ 754893 h 821327"/>
                <a:gd name="connsiteX4" fmla="*/ 66970 w 448113"/>
                <a:gd name="connsiteY4" fmla="*/ 821328 h 821327"/>
                <a:gd name="connsiteX5" fmla="*/ 381143 w 448113"/>
                <a:gd name="connsiteY5" fmla="*/ 821328 h 821327"/>
                <a:gd name="connsiteX6" fmla="*/ 448113 w 448113"/>
                <a:gd name="connsiteY6" fmla="*/ 754893 h 821327"/>
                <a:gd name="connsiteX7" fmla="*/ 448113 w 448113"/>
                <a:gd name="connsiteY7" fmla="*/ 66444 h 821327"/>
                <a:gd name="connsiteX8" fmla="*/ 381143 w 448113"/>
                <a:gd name="connsiteY8" fmla="*/ 0 h 821327"/>
                <a:gd name="connsiteX9" fmla="*/ 150466 w 448113"/>
                <a:gd name="connsiteY9" fmla="*/ 52271 h 821327"/>
                <a:gd name="connsiteX10" fmla="*/ 297637 w 448113"/>
                <a:gd name="connsiteY10" fmla="*/ 52271 h 821327"/>
                <a:gd name="connsiteX11" fmla="*/ 308962 w 448113"/>
                <a:gd name="connsiteY11" fmla="*/ 63505 h 821327"/>
                <a:gd name="connsiteX12" fmla="*/ 297637 w 448113"/>
                <a:gd name="connsiteY12" fmla="*/ 74740 h 821327"/>
                <a:gd name="connsiteX13" fmla="*/ 150466 w 448113"/>
                <a:gd name="connsiteY13" fmla="*/ 74740 h 821327"/>
                <a:gd name="connsiteX14" fmla="*/ 139141 w 448113"/>
                <a:gd name="connsiteY14" fmla="*/ 63505 h 821327"/>
                <a:gd name="connsiteX15" fmla="*/ 150466 w 448113"/>
                <a:gd name="connsiteY15" fmla="*/ 52271 h 821327"/>
                <a:gd name="connsiteX16" fmla="*/ 224057 w 448113"/>
                <a:gd name="connsiteY16" fmla="*/ 793057 h 821327"/>
                <a:gd name="connsiteX17" fmla="*/ 184175 w 448113"/>
                <a:gd name="connsiteY17" fmla="*/ 753495 h 821327"/>
                <a:gd name="connsiteX18" fmla="*/ 224057 w 448113"/>
                <a:gd name="connsiteY18" fmla="*/ 713932 h 821327"/>
                <a:gd name="connsiteX19" fmla="*/ 263938 w 448113"/>
                <a:gd name="connsiteY19" fmla="*/ 753495 h 821327"/>
                <a:gd name="connsiteX20" fmla="*/ 224057 w 448113"/>
                <a:gd name="connsiteY20" fmla="*/ 793057 h 821327"/>
                <a:gd name="connsiteX21" fmla="*/ 416071 w 448113"/>
                <a:gd name="connsiteY21" fmla="*/ 686068 h 821327"/>
                <a:gd name="connsiteX22" fmla="*/ 32042 w 448113"/>
                <a:gd name="connsiteY22" fmla="*/ 686068 h 821327"/>
                <a:gd name="connsiteX23" fmla="*/ 32042 w 448113"/>
                <a:gd name="connsiteY23" fmla="*/ 121379 h 821327"/>
                <a:gd name="connsiteX24" fmla="*/ 416071 w 448113"/>
                <a:gd name="connsiteY24" fmla="*/ 121379 h 821327"/>
                <a:gd name="connsiteX25" fmla="*/ 416071 w 448113"/>
                <a:gd name="connsiteY25" fmla="*/ 686068 h 821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48113" h="821327">
                  <a:moveTo>
                    <a:pt x="381143" y="0"/>
                  </a:moveTo>
                  <a:lnTo>
                    <a:pt x="66970" y="0"/>
                  </a:lnTo>
                  <a:cubicBezTo>
                    <a:pt x="30137" y="0"/>
                    <a:pt x="0" y="29896"/>
                    <a:pt x="0" y="66435"/>
                  </a:cubicBezTo>
                  <a:lnTo>
                    <a:pt x="0" y="754893"/>
                  </a:lnTo>
                  <a:cubicBezTo>
                    <a:pt x="0" y="791431"/>
                    <a:pt x="30137" y="821328"/>
                    <a:pt x="66970" y="821328"/>
                  </a:cubicBezTo>
                  <a:lnTo>
                    <a:pt x="381143" y="821328"/>
                  </a:lnTo>
                  <a:cubicBezTo>
                    <a:pt x="417976" y="821328"/>
                    <a:pt x="448113" y="791431"/>
                    <a:pt x="448113" y="754893"/>
                  </a:cubicBezTo>
                  <a:lnTo>
                    <a:pt x="448113" y="66444"/>
                  </a:lnTo>
                  <a:cubicBezTo>
                    <a:pt x="448123" y="29905"/>
                    <a:pt x="417976" y="0"/>
                    <a:pt x="381143" y="0"/>
                  </a:cubicBezTo>
                  <a:close/>
                  <a:moveTo>
                    <a:pt x="150466" y="52271"/>
                  </a:moveTo>
                  <a:lnTo>
                    <a:pt x="297637" y="52271"/>
                  </a:lnTo>
                  <a:cubicBezTo>
                    <a:pt x="303867" y="52271"/>
                    <a:pt x="308962" y="57326"/>
                    <a:pt x="308962" y="63505"/>
                  </a:cubicBezTo>
                  <a:cubicBezTo>
                    <a:pt x="308962" y="69685"/>
                    <a:pt x="303867" y="74740"/>
                    <a:pt x="297637" y="74740"/>
                  </a:cubicBezTo>
                  <a:lnTo>
                    <a:pt x="150466" y="74740"/>
                  </a:lnTo>
                  <a:cubicBezTo>
                    <a:pt x="144237" y="74740"/>
                    <a:pt x="139141" y="69685"/>
                    <a:pt x="139141" y="63505"/>
                  </a:cubicBezTo>
                  <a:cubicBezTo>
                    <a:pt x="139141" y="57326"/>
                    <a:pt x="144237" y="52271"/>
                    <a:pt x="150466" y="52271"/>
                  </a:cubicBezTo>
                  <a:close/>
                  <a:moveTo>
                    <a:pt x="224057" y="793057"/>
                  </a:moveTo>
                  <a:cubicBezTo>
                    <a:pt x="202035" y="793057"/>
                    <a:pt x="184175" y="775340"/>
                    <a:pt x="184175" y="753495"/>
                  </a:cubicBezTo>
                  <a:cubicBezTo>
                    <a:pt x="184175" y="731649"/>
                    <a:pt x="202035" y="713932"/>
                    <a:pt x="224057" y="713932"/>
                  </a:cubicBezTo>
                  <a:cubicBezTo>
                    <a:pt x="246078" y="713932"/>
                    <a:pt x="263938" y="731649"/>
                    <a:pt x="263938" y="753495"/>
                  </a:cubicBezTo>
                  <a:cubicBezTo>
                    <a:pt x="263938" y="775350"/>
                    <a:pt x="246078" y="793057"/>
                    <a:pt x="224057" y="793057"/>
                  </a:cubicBezTo>
                  <a:close/>
                  <a:moveTo>
                    <a:pt x="416071" y="686068"/>
                  </a:moveTo>
                  <a:lnTo>
                    <a:pt x="32042" y="686068"/>
                  </a:lnTo>
                  <a:lnTo>
                    <a:pt x="32042" y="121379"/>
                  </a:lnTo>
                  <a:lnTo>
                    <a:pt x="416071" y="121379"/>
                  </a:lnTo>
                  <a:lnTo>
                    <a:pt x="416071" y="68606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ore-KR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10" name="TextBox 109">
            <a:extLst>
              <a:ext uri="{FF2B5EF4-FFF2-40B4-BE49-F238E27FC236}">
                <a16:creationId xmlns:a16="http://schemas.microsoft.com/office/drawing/2014/main" id="{DAB97906-C48E-4B46-A4D7-9AD7C71F47FD}"/>
              </a:ext>
            </a:extLst>
          </p:cNvPr>
          <p:cNvSpPr txBox="1"/>
          <p:nvPr/>
        </p:nvSpPr>
        <p:spPr>
          <a:xfrm>
            <a:off x="9349007" y="4854268"/>
            <a:ext cx="2969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>
                <a:latin typeface="Calibri" panose="020F0502020204030204" pitchFamily="34" charset="0"/>
                <a:cs typeface="Calibri" panose="020F0502020204030204" pitchFamily="34" charset="0"/>
              </a:rPr>
              <a:t>Remote Hosts</a:t>
            </a:r>
            <a:endParaRPr lang="ko-KR" altLang="en-US" sz="3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" name="자유형 54">
            <a:extLst>
              <a:ext uri="{FF2B5EF4-FFF2-40B4-BE49-F238E27FC236}">
                <a16:creationId xmlns:a16="http://schemas.microsoft.com/office/drawing/2014/main" id="{0C17BC7F-987B-4ED6-94A0-B85E3E8209BD}"/>
              </a:ext>
            </a:extLst>
          </p:cNvPr>
          <p:cNvSpPr/>
          <p:nvPr/>
        </p:nvSpPr>
        <p:spPr>
          <a:xfrm>
            <a:off x="10552306" y="4137028"/>
            <a:ext cx="755171" cy="738389"/>
          </a:xfrm>
          <a:custGeom>
            <a:avLst/>
            <a:gdLst>
              <a:gd name="connsiteX0" fmla="*/ 508354 w 554568"/>
              <a:gd name="connsiteY0" fmla="*/ 248529 h 542244"/>
              <a:gd name="connsiteX1" fmla="*/ 46214 w 554568"/>
              <a:gd name="connsiteY1" fmla="*/ 248529 h 542244"/>
              <a:gd name="connsiteX2" fmla="*/ 0 w 554568"/>
              <a:gd name="connsiteY2" fmla="*/ 293716 h 542244"/>
              <a:gd name="connsiteX3" fmla="*/ 0 w 554568"/>
              <a:gd name="connsiteY3" fmla="*/ 338903 h 542244"/>
              <a:gd name="connsiteX4" fmla="*/ 46214 w 554568"/>
              <a:gd name="connsiteY4" fmla="*/ 384090 h 542244"/>
              <a:gd name="connsiteX5" fmla="*/ 508354 w 554568"/>
              <a:gd name="connsiteY5" fmla="*/ 384090 h 542244"/>
              <a:gd name="connsiteX6" fmla="*/ 554568 w 554568"/>
              <a:gd name="connsiteY6" fmla="*/ 338903 h 542244"/>
              <a:gd name="connsiteX7" fmla="*/ 554568 w 554568"/>
              <a:gd name="connsiteY7" fmla="*/ 293716 h 542244"/>
              <a:gd name="connsiteX8" fmla="*/ 508354 w 554568"/>
              <a:gd name="connsiteY8" fmla="*/ 248529 h 542244"/>
              <a:gd name="connsiteX9" fmla="*/ 69321 w 554568"/>
              <a:gd name="connsiteY9" fmla="*/ 338903 h 542244"/>
              <a:gd name="connsiteX10" fmla="*/ 46214 w 554568"/>
              <a:gd name="connsiteY10" fmla="*/ 316309 h 542244"/>
              <a:gd name="connsiteX11" fmla="*/ 69321 w 554568"/>
              <a:gd name="connsiteY11" fmla="*/ 293716 h 542244"/>
              <a:gd name="connsiteX12" fmla="*/ 92428 w 554568"/>
              <a:gd name="connsiteY12" fmla="*/ 316309 h 542244"/>
              <a:gd name="connsiteX13" fmla="*/ 69321 w 554568"/>
              <a:gd name="connsiteY13" fmla="*/ 338903 h 542244"/>
              <a:gd name="connsiteX14" fmla="*/ 496801 w 554568"/>
              <a:gd name="connsiteY14" fmla="*/ 338903 h 542244"/>
              <a:gd name="connsiteX15" fmla="*/ 311945 w 554568"/>
              <a:gd name="connsiteY15" fmla="*/ 338903 h 542244"/>
              <a:gd name="connsiteX16" fmla="*/ 300391 w 554568"/>
              <a:gd name="connsiteY16" fmla="*/ 327606 h 542244"/>
              <a:gd name="connsiteX17" fmla="*/ 311945 w 554568"/>
              <a:gd name="connsiteY17" fmla="*/ 316309 h 542244"/>
              <a:gd name="connsiteX18" fmla="*/ 496801 w 554568"/>
              <a:gd name="connsiteY18" fmla="*/ 316309 h 542244"/>
              <a:gd name="connsiteX19" fmla="*/ 508354 w 554568"/>
              <a:gd name="connsiteY19" fmla="*/ 327606 h 542244"/>
              <a:gd name="connsiteX20" fmla="*/ 496801 w 554568"/>
              <a:gd name="connsiteY20" fmla="*/ 338903 h 542244"/>
              <a:gd name="connsiteX21" fmla="*/ 75236 w 554568"/>
              <a:gd name="connsiteY21" fmla="*/ 67781 h 542244"/>
              <a:gd name="connsiteX22" fmla="*/ 479332 w 554568"/>
              <a:gd name="connsiteY22" fmla="*/ 67781 h 542244"/>
              <a:gd name="connsiteX23" fmla="*/ 489429 w 554568"/>
              <a:gd name="connsiteY23" fmla="*/ 61974 h 542244"/>
              <a:gd name="connsiteX24" fmla="*/ 489152 w 554568"/>
              <a:gd name="connsiteY24" fmla="*/ 50519 h 542244"/>
              <a:gd name="connsiteX25" fmla="*/ 473948 w 554568"/>
              <a:gd name="connsiteY25" fmla="*/ 26638 h 542244"/>
              <a:gd name="connsiteX26" fmla="*/ 424915 w 554568"/>
              <a:gd name="connsiteY26" fmla="*/ 0 h 542244"/>
              <a:gd name="connsiteX27" fmla="*/ 129676 w 554568"/>
              <a:gd name="connsiteY27" fmla="*/ 0 h 542244"/>
              <a:gd name="connsiteX28" fmla="*/ 80620 w 554568"/>
              <a:gd name="connsiteY28" fmla="*/ 26638 h 542244"/>
              <a:gd name="connsiteX29" fmla="*/ 65439 w 554568"/>
              <a:gd name="connsiteY29" fmla="*/ 50519 h 542244"/>
              <a:gd name="connsiteX30" fmla="*/ 65162 w 554568"/>
              <a:gd name="connsiteY30" fmla="*/ 61974 h 542244"/>
              <a:gd name="connsiteX31" fmla="*/ 75236 w 554568"/>
              <a:gd name="connsiteY31" fmla="*/ 67781 h 542244"/>
              <a:gd name="connsiteX32" fmla="*/ 508354 w 554568"/>
              <a:gd name="connsiteY32" fmla="*/ 90374 h 542244"/>
              <a:gd name="connsiteX33" fmla="*/ 46214 w 554568"/>
              <a:gd name="connsiteY33" fmla="*/ 90374 h 542244"/>
              <a:gd name="connsiteX34" fmla="*/ 0 w 554568"/>
              <a:gd name="connsiteY34" fmla="*/ 135561 h 542244"/>
              <a:gd name="connsiteX35" fmla="*/ 0 w 554568"/>
              <a:gd name="connsiteY35" fmla="*/ 180748 h 542244"/>
              <a:gd name="connsiteX36" fmla="*/ 46214 w 554568"/>
              <a:gd name="connsiteY36" fmla="*/ 225935 h 542244"/>
              <a:gd name="connsiteX37" fmla="*/ 508354 w 554568"/>
              <a:gd name="connsiteY37" fmla="*/ 225935 h 542244"/>
              <a:gd name="connsiteX38" fmla="*/ 554568 w 554568"/>
              <a:gd name="connsiteY38" fmla="*/ 180748 h 542244"/>
              <a:gd name="connsiteX39" fmla="*/ 554568 w 554568"/>
              <a:gd name="connsiteY39" fmla="*/ 135561 h 542244"/>
              <a:gd name="connsiteX40" fmla="*/ 508354 w 554568"/>
              <a:gd name="connsiteY40" fmla="*/ 90374 h 542244"/>
              <a:gd name="connsiteX41" fmla="*/ 69321 w 554568"/>
              <a:gd name="connsiteY41" fmla="*/ 180748 h 542244"/>
              <a:gd name="connsiteX42" fmla="*/ 46214 w 554568"/>
              <a:gd name="connsiteY42" fmla="*/ 158155 h 542244"/>
              <a:gd name="connsiteX43" fmla="*/ 69321 w 554568"/>
              <a:gd name="connsiteY43" fmla="*/ 135561 h 542244"/>
              <a:gd name="connsiteX44" fmla="*/ 92428 w 554568"/>
              <a:gd name="connsiteY44" fmla="*/ 158155 h 542244"/>
              <a:gd name="connsiteX45" fmla="*/ 69321 w 554568"/>
              <a:gd name="connsiteY45" fmla="*/ 180748 h 542244"/>
              <a:gd name="connsiteX46" fmla="*/ 496801 w 554568"/>
              <a:gd name="connsiteY46" fmla="*/ 180748 h 542244"/>
              <a:gd name="connsiteX47" fmla="*/ 311945 w 554568"/>
              <a:gd name="connsiteY47" fmla="*/ 180748 h 542244"/>
              <a:gd name="connsiteX48" fmla="*/ 300391 w 554568"/>
              <a:gd name="connsiteY48" fmla="*/ 169451 h 542244"/>
              <a:gd name="connsiteX49" fmla="*/ 311945 w 554568"/>
              <a:gd name="connsiteY49" fmla="*/ 158155 h 542244"/>
              <a:gd name="connsiteX50" fmla="*/ 496801 w 554568"/>
              <a:gd name="connsiteY50" fmla="*/ 158155 h 542244"/>
              <a:gd name="connsiteX51" fmla="*/ 508354 w 554568"/>
              <a:gd name="connsiteY51" fmla="*/ 169451 h 542244"/>
              <a:gd name="connsiteX52" fmla="*/ 496801 w 554568"/>
              <a:gd name="connsiteY52" fmla="*/ 180748 h 542244"/>
              <a:gd name="connsiteX53" fmla="*/ 508354 w 554568"/>
              <a:gd name="connsiteY53" fmla="*/ 406683 h 542244"/>
              <a:gd name="connsiteX54" fmla="*/ 46214 w 554568"/>
              <a:gd name="connsiteY54" fmla="*/ 406683 h 542244"/>
              <a:gd name="connsiteX55" fmla="*/ 0 w 554568"/>
              <a:gd name="connsiteY55" fmla="*/ 451870 h 542244"/>
              <a:gd name="connsiteX56" fmla="*/ 0 w 554568"/>
              <a:gd name="connsiteY56" fmla="*/ 497057 h 542244"/>
              <a:gd name="connsiteX57" fmla="*/ 46214 w 554568"/>
              <a:gd name="connsiteY57" fmla="*/ 542244 h 542244"/>
              <a:gd name="connsiteX58" fmla="*/ 508354 w 554568"/>
              <a:gd name="connsiteY58" fmla="*/ 542244 h 542244"/>
              <a:gd name="connsiteX59" fmla="*/ 554568 w 554568"/>
              <a:gd name="connsiteY59" fmla="*/ 497057 h 542244"/>
              <a:gd name="connsiteX60" fmla="*/ 554568 w 554568"/>
              <a:gd name="connsiteY60" fmla="*/ 451870 h 542244"/>
              <a:gd name="connsiteX61" fmla="*/ 508354 w 554568"/>
              <a:gd name="connsiteY61" fmla="*/ 406683 h 542244"/>
              <a:gd name="connsiteX62" fmla="*/ 69321 w 554568"/>
              <a:gd name="connsiteY62" fmla="*/ 497057 h 542244"/>
              <a:gd name="connsiteX63" fmla="*/ 46214 w 554568"/>
              <a:gd name="connsiteY63" fmla="*/ 474464 h 542244"/>
              <a:gd name="connsiteX64" fmla="*/ 69321 w 554568"/>
              <a:gd name="connsiteY64" fmla="*/ 451870 h 542244"/>
              <a:gd name="connsiteX65" fmla="*/ 92428 w 554568"/>
              <a:gd name="connsiteY65" fmla="*/ 474464 h 542244"/>
              <a:gd name="connsiteX66" fmla="*/ 69321 w 554568"/>
              <a:gd name="connsiteY66" fmla="*/ 497057 h 542244"/>
              <a:gd name="connsiteX67" fmla="*/ 496801 w 554568"/>
              <a:gd name="connsiteY67" fmla="*/ 497057 h 542244"/>
              <a:gd name="connsiteX68" fmla="*/ 311945 w 554568"/>
              <a:gd name="connsiteY68" fmla="*/ 497057 h 542244"/>
              <a:gd name="connsiteX69" fmla="*/ 300391 w 554568"/>
              <a:gd name="connsiteY69" fmla="*/ 485760 h 542244"/>
              <a:gd name="connsiteX70" fmla="*/ 311945 w 554568"/>
              <a:gd name="connsiteY70" fmla="*/ 474464 h 542244"/>
              <a:gd name="connsiteX71" fmla="*/ 496801 w 554568"/>
              <a:gd name="connsiteY71" fmla="*/ 474464 h 542244"/>
              <a:gd name="connsiteX72" fmla="*/ 508354 w 554568"/>
              <a:gd name="connsiteY72" fmla="*/ 485760 h 542244"/>
              <a:gd name="connsiteX73" fmla="*/ 496801 w 554568"/>
              <a:gd name="connsiteY73" fmla="*/ 497057 h 54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554568" h="542244">
                <a:moveTo>
                  <a:pt x="508354" y="248529"/>
                </a:moveTo>
                <a:lnTo>
                  <a:pt x="46214" y="248529"/>
                </a:lnTo>
                <a:cubicBezTo>
                  <a:pt x="20727" y="248529"/>
                  <a:pt x="0" y="268795"/>
                  <a:pt x="0" y="293716"/>
                </a:cubicBezTo>
                <a:lnTo>
                  <a:pt x="0" y="338903"/>
                </a:lnTo>
                <a:cubicBezTo>
                  <a:pt x="0" y="363823"/>
                  <a:pt x="20727" y="384090"/>
                  <a:pt x="46214" y="384090"/>
                </a:cubicBezTo>
                <a:lnTo>
                  <a:pt x="508354" y="384090"/>
                </a:lnTo>
                <a:cubicBezTo>
                  <a:pt x="533841" y="384090"/>
                  <a:pt x="554568" y="363823"/>
                  <a:pt x="554568" y="338903"/>
                </a:cubicBezTo>
                <a:lnTo>
                  <a:pt x="554568" y="293716"/>
                </a:lnTo>
                <a:cubicBezTo>
                  <a:pt x="554568" y="268795"/>
                  <a:pt x="533841" y="248529"/>
                  <a:pt x="508354" y="248529"/>
                </a:cubicBezTo>
                <a:close/>
                <a:moveTo>
                  <a:pt x="69321" y="338903"/>
                </a:moveTo>
                <a:cubicBezTo>
                  <a:pt x="56589" y="338903"/>
                  <a:pt x="46214" y="328758"/>
                  <a:pt x="46214" y="316309"/>
                </a:cubicBezTo>
                <a:cubicBezTo>
                  <a:pt x="46214" y="303860"/>
                  <a:pt x="56589" y="293716"/>
                  <a:pt x="69321" y="293716"/>
                </a:cubicBezTo>
                <a:cubicBezTo>
                  <a:pt x="82053" y="293716"/>
                  <a:pt x="92428" y="303860"/>
                  <a:pt x="92428" y="316309"/>
                </a:cubicBezTo>
                <a:cubicBezTo>
                  <a:pt x="92428" y="328758"/>
                  <a:pt x="82053" y="338903"/>
                  <a:pt x="69321" y="338903"/>
                </a:cubicBezTo>
                <a:close/>
                <a:moveTo>
                  <a:pt x="496801" y="338903"/>
                </a:moveTo>
                <a:lnTo>
                  <a:pt x="311945" y="338903"/>
                </a:lnTo>
                <a:cubicBezTo>
                  <a:pt x="305567" y="338903"/>
                  <a:pt x="300391" y="333842"/>
                  <a:pt x="300391" y="327606"/>
                </a:cubicBezTo>
                <a:cubicBezTo>
                  <a:pt x="300391" y="321370"/>
                  <a:pt x="305567" y="316309"/>
                  <a:pt x="311945" y="316309"/>
                </a:cubicBezTo>
                <a:lnTo>
                  <a:pt x="496801" y="316309"/>
                </a:lnTo>
                <a:cubicBezTo>
                  <a:pt x="503178" y="316309"/>
                  <a:pt x="508354" y="321370"/>
                  <a:pt x="508354" y="327606"/>
                </a:cubicBezTo>
                <a:cubicBezTo>
                  <a:pt x="508354" y="333842"/>
                  <a:pt x="503178" y="338903"/>
                  <a:pt x="496801" y="338903"/>
                </a:cubicBezTo>
                <a:close/>
                <a:moveTo>
                  <a:pt x="75236" y="67781"/>
                </a:moveTo>
                <a:lnTo>
                  <a:pt x="479332" y="67781"/>
                </a:lnTo>
                <a:cubicBezTo>
                  <a:pt x="483537" y="67781"/>
                  <a:pt x="487396" y="65544"/>
                  <a:pt x="489429" y="61974"/>
                </a:cubicBezTo>
                <a:cubicBezTo>
                  <a:pt x="491463" y="58404"/>
                  <a:pt x="491347" y="53998"/>
                  <a:pt x="489152" y="50519"/>
                </a:cubicBezTo>
                <a:lnTo>
                  <a:pt x="473948" y="26638"/>
                </a:lnTo>
                <a:cubicBezTo>
                  <a:pt x="463342" y="9964"/>
                  <a:pt x="444995" y="0"/>
                  <a:pt x="424915" y="0"/>
                </a:cubicBezTo>
                <a:lnTo>
                  <a:pt x="129676" y="0"/>
                </a:lnTo>
                <a:cubicBezTo>
                  <a:pt x="109597" y="0"/>
                  <a:pt x="91250" y="9964"/>
                  <a:pt x="80620" y="26638"/>
                </a:cubicBezTo>
                <a:lnTo>
                  <a:pt x="65439" y="50519"/>
                </a:lnTo>
                <a:cubicBezTo>
                  <a:pt x="63221" y="53998"/>
                  <a:pt x="63105" y="58382"/>
                  <a:pt x="65162" y="61974"/>
                </a:cubicBezTo>
                <a:cubicBezTo>
                  <a:pt x="67218" y="65566"/>
                  <a:pt x="71031" y="67781"/>
                  <a:pt x="75236" y="67781"/>
                </a:cubicBezTo>
                <a:close/>
                <a:moveTo>
                  <a:pt x="508354" y="90374"/>
                </a:moveTo>
                <a:lnTo>
                  <a:pt x="46214" y="90374"/>
                </a:lnTo>
                <a:cubicBezTo>
                  <a:pt x="20727" y="90374"/>
                  <a:pt x="0" y="110640"/>
                  <a:pt x="0" y="135561"/>
                </a:cubicBezTo>
                <a:lnTo>
                  <a:pt x="0" y="180748"/>
                </a:lnTo>
                <a:cubicBezTo>
                  <a:pt x="0" y="205669"/>
                  <a:pt x="20727" y="225935"/>
                  <a:pt x="46214" y="225935"/>
                </a:cubicBezTo>
                <a:lnTo>
                  <a:pt x="508354" y="225935"/>
                </a:lnTo>
                <a:cubicBezTo>
                  <a:pt x="533841" y="225935"/>
                  <a:pt x="554568" y="205669"/>
                  <a:pt x="554568" y="180748"/>
                </a:cubicBezTo>
                <a:lnTo>
                  <a:pt x="554568" y="135561"/>
                </a:lnTo>
                <a:cubicBezTo>
                  <a:pt x="554568" y="110640"/>
                  <a:pt x="533841" y="90374"/>
                  <a:pt x="508354" y="90374"/>
                </a:cubicBezTo>
                <a:close/>
                <a:moveTo>
                  <a:pt x="69321" y="180748"/>
                </a:moveTo>
                <a:cubicBezTo>
                  <a:pt x="56589" y="180748"/>
                  <a:pt x="46214" y="170604"/>
                  <a:pt x="46214" y="158155"/>
                </a:cubicBezTo>
                <a:cubicBezTo>
                  <a:pt x="46214" y="145705"/>
                  <a:pt x="56589" y="135561"/>
                  <a:pt x="69321" y="135561"/>
                </a:cubicBezTo>
                <a:cubicBezTo>
                  <a:pt x="82053" y="135561"/>
                  <a:pt x="92428" y="145705"/>
                  <a:pt x="92428" y="158155"/>
                </a:cubicBezTo>
                <a:cubicBezTo>
                  <a:pt x="92428" y="170604"/>
                  <a:pt x="82053" y="180748"/>
                  <a:pt x="69321" y="180748"/>
                </a:cubicBezTo>
                <a:close/>
                <a:moveTo>
                  <a:pt x="496801" y="180748"/>
                </a:moveTo>
                <a:lnTo>
                  <a:pt x="311945" y="180748"/>
                </a:lnTo>
                <a:cubicBezTo>
                  <a:pt x="305567" y="180748"/>
                  <a:pt x="300391" y="175687"/>
                  <a:pt x="300391" y="169451"/>
                </a:cubicBezTo>
                <a:cubicBezTo>
                  <a:pt x="300391" y="163215"/>
                  <a:pt x="305567" y="158155"/>
                  <a:pt x="311945" y="158155"/>
                </a:cubicBezTo>
                <a:lnTo>
                  <a:pt x="496801" y="158155"/>
                </a:lnTo>
                <a:cubicBezTo>
                  <a:pt x="503178" y="158155"/>
                  <a:pt x="508354" y="163215"/>
                  <a:pt x="508354" y="169451"/>
                </a:cubicBezTo>
                <a:cubicBezTo>
                  <a:pt x="508354" y="175687"/>
                  <a:pt x="503178" y="180748"/>
                  <a:pt x="496801" y="180748"/>
                </a:cubicBezTo>
                <a:close/>
                <a:moveTo>
                  <a:pt x="508354" y="406683"/>
                </a:moveTo>
                <a:lnTo>
                  <a:pt x="46214" y="406683"/>
                </a:lnTo>
                <a:cubicBezTo>
                  <a:pt x="20727" y="406683"/>
                  <a:pt x="0" y="426949"/>
                  <a:pt x="0" y="451870"/>
                </a:cubicBezTo>
                <a:lnTo>
                  <a:pt x="0" y="497057"/>
                </a:lnTo>
                <a:cubicBezTo>
                  <a:pt x="0" y="521978"/>
                  <a:pt x="20727" y="542244"/>
                  <a:pt x="46214" y="542244"/>
                </a:cubicBezTo>
                <a:lnTo>
                  <a:pt x="508354" y="542244"/>
                </a:lnTo>
                <a:cubicBezTo>
                  <a:pt x="533841" y="542244"/>
                  <a:pt x="554568" y="521978"/>
                  <a:pt x="554568" y="497057"/>
                </a:cubicBezTo>
                <a:lnTo>
                  <a:pt x="554568" y="451870"/>
                </a:lnTo>
                <a:cubicBezTo>
                  <a:pt x="554568" y="426949"/>
                  <a:pt x="533841" y="406683"/>
                  <a:pt x="508354" y="406683"/>
                </a:cubicBezTo>
                <a:close/>
                <a:moveTo>
                  <a:pt x="69321" y="497057"/>
                </a:moveTo>
                <a:cubicBezTo>
                  <a:pt x="56589" y="497057"/>
                  <a:pt x="46214" y="486913"/>
                  <a:pt x="46214" y="474464"/>
                </a:cubicBezTo>
                <a:cubicBezTo>
                  <a:pt x="46214" y="462014"/>
                  <a:pt x="56589" y="451870"/>
                  <a:pt x="69321" y="451870"/>
                </a:cubicBezTo>
                <a:cubicBezTo>
                  <a:pt x="82053" y="451870"/>
                  <a:pt x="92428" y="462014"/>
                  <a:pt x="92428" y="474464"/>
                </a:cubicBezTo>
                <a:cubicBezTo>
                  <a:pt x="92428" y="486913"/>
                  <a:pt x="82053" y="497057"/>
                  <a:pt x="69321" y="497057"/>
                </a:cubicBezTo>
                <a:close/>
                <a:moveTo>
                  <a:pt x="496801" y="497057"/>
                </a:moveTo>
                <a:lnTo>
                  <a:pt x="311945" y="497057"/>
                </a:lnTo>
                <a:cubicBezTo>
                  <a:pt x="305567" y="497057"/>
                  <a:pt x="300391" y="491996"/>
                  <a:pt x="300391" y="485760"/>
                </a:cubicBezTo>
                <a:cubicBezTo>
                  <a:pt x="300391" y="479524"/>
                  <a:pt x="305567" y="474464"/>
                  <a:pt x="311945" y="474464"/>
                </a:cubicBezTo>
                <a:lnTo>
                  <a:pt x="496801" y="474464"/>
                </a:lnTo>
                <a:cubicBezTo>
                  <a:pt x="503178" y="474464"/>
                  <a:pt x="508354" y="479524"/>
                  <a:pt x="508354" y="485760"/>
                </a:cubicBezTo>
                <a:cubicBezTo>
                  <a:pt x="508354" y="491996"/>
                  <a:pt x="503178" y="497057"/>
                  <a:pt x="496801" y="497057"/>
                </a:cubicBezTo>
                <a:close/>
              </a:path>
            </a:pathLst>
          </a:custGeom>
          <a:solidFill>
            <a:srgbClr val="000000"/>
          </a:solidFill>
          <a:ln w="23019" cap="flat">
            <a:noFill/>
            <a:prstDash val="solid"/>
            <a:miter/>
          </a:ln>
        </p:spPr>
        <p:txBody>
          <a:bodyPr rtlCol="0" anchor="ctr"/>
          <a:lstStyle/>
          <a:p>
            <a:endParaRPr lang="ko-Kore-KR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8" name="구름 117">
            <a:extLst>
              <a:ext uri="{FF2B5EF4-FFF2-40B4-BE49-F238E27FC236}">
                <a16:creationId xmlns:a16="http://schemas.microsoft.com/office/drawing/2014/main" id="{909C43F4-927E-4173-9E9D-E7A3BB043B70}"/>
              </a:ext>
            </a:extLst>
          </p:cNvPr>
          <p:cNvSpPr/>
          <p:nvPr/>
        </p:nvSpPr>
        <p:spPr>
          <a:xfrm>
            <a:off x="7577725" y="4203929"/>
            <a:ext cx="2107359" cy="802787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Internet</a:t>
            </a:r>
            <a:endParaRPr lang="ko-KR" altLang="en-US" sz="28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9336DB22-DD50-425F-861F-C6641BC2709F}"/>
              </a:ext>
            </a:extLst>
          </p:cNvPr>
          <p:cNvSpPr/>
          <p:nvPr/>
        </p:nvSpPr>
        <p:spPr>
          <a:xfrm>
            <a:off x="1545338" y="1562025"/>
            <a:ext cx="99150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dirty="0"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altLang="ko-K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Edgification</a:t>
            </a:r>
            <a:r>
              <a:rPr lang="en-US" altLang="ko-KR" sz="2800" dirty="0">
                <a:latin typeface="Calibri" panose="020F0502020204030204" pitchFamily="34" charset="0"/>
                <a:cs typeface="Calibri" panose="020F0502020204030204" pitchFamily="34" charset="0"/>
              </a:rPr>
              <a:t> of Servers and Core Networks</a:t>
            </a:r>
            <a:br>
              <a:rPr lang="en-US" altLang="ko-KR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z="28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 Reduces latency in backhaul</a:t>
            </a:r>
          </a:p>
          <a:p>
            <a:pPr marL="514350" indent="-514350">
              <a:buAutoNum type="arabicPeriod"/>
            </a:pPr>
            <a:endParaRPr lang="en-US" altLang="ko-KR" sz="28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en-US" altLang="ko-KR" sz="2800" dirty="0">
                <a:latin typeface="Calibri" panose="020F0502020204030204" pitchFamily="34" charset="0"/>
                <a:cs typeface="Calibri" panose="020F0502020204030204" pitchFamily="34" charset="0"/>
              </a:rPr>
              <a:t>2. New Radio (NR) Interface </a:t>
            </a:r>
            <a:br>
              <a:rPr lang="en-US" altLang="ko-KR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z="28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 Brings low-latency in-air</a:t>
            </a:r>
            <a:endParaRPr lang="en-US" altLang="ko-K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7BBEE4DB-86F8-4CA6-A65D-909FCC57837D}"/>
              </a:ext>
            </a:extLst>
          </p:cNvPr>
          <p:cNvGrpSpPr/>
          <p:nvPr/>
        </p:nvGrpSpPr>
        <p:grpSpPr>
          <a:xfrm>
            <a:off x="641758" y="4856992"/>
            <a:ext cx="3019801" cy="1436171"/>
            <a:chOff x="641758" y="4450592"/>
            <a:chExt cx="3019801" cy="1436171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7D53F403-FA94-4A97-85AA-C2F9ACAB6D9D}"/>
                </a:ext>
              </a:extLst>
            </p:cNvPr>
            <p:cNvSpPr txBox="1"/>
            <p:nvPr/>
          </p:nvSpPr>
          <p:spPr>
            <a:xfrm>
              <a:off x="867131" y="4450592"/>
              <a:ext cx="23656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>
                  <a:latin typeface="Calibri" panose="020F0502020204030204" pitchFamily="34" charset="0"/>
                  <a:cs typeface="Calibri" panose="020F0502020204030204" pitchFamily="34" charset="0"/>
                </a:rPr>
                <a:t>5G NR</a:t>
              </a:r>
              <a:endParaRPr lang="ko-KR" altLang="en-US" sz="3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5" name="왼쪽 중괄호 114">
              <a:extLst>
                <a:ext uri="{FF2B5EF4-FFF2-40B4-BE49-F238E27FC236}">
                  <a16:creationId xmlns:a16="http://schemas.microsoft.com/office/drawing/2014/main" id="{492362C3-E118-4EC2-BE46-4C870110730D}"/>
                </a:ext>
              </a:extLst>
            </p:cNvPr>
            <p:cNvSpPr/>
            <p:nvPr/>
          </p:nvSpPr>
          <p:spPr>
            <a:xfrm rot="16200000">
              <a:off x="2004685" y="3628936"/>
              <a:ext cx="293947" cy="3019801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364D8C93-6B46-4B4D-A91B-67978D779B8F}"/>
                </a:ext>
              </a:extLst>
            </p:cNvPr>
            <p:cNvSpPr txBox="1"/>
            <p:nvPr/>
          </p:nvSpPr>
          <p:spPr>
            <a:xfrm>
              <a:off x="702505" y="5301988"/>
              <a:ext cx="2631962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>
                  <a:latin typeface="Calibri" panose="020F0502020204030204" pitchFamily="34" charset="0"/>
                  <a:cs typeface="Calibri" panose="020F0502020204030204" pitchFamily="34" charset="0"/>
                </a:rPr>
                <a:t>Air latency</a:t>
              </a:r>
              <a:endParaRPr lang="ko-KR" altLang="en-US" sz="3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화살표: 왼쪽 37">
              <a:extLst>
                <a:ext uri="{FF2B5EF4-FFF2-40B4-BE49-F238E27FC236}">
                  <a16:creationId xmlns:a16="http://schemas.microsoft.com/office/drawing/2014/main" id="{605DD33A-9F42-4483-9CBC-9A33B6A0122F}"/>
                </a:ext>
              </a:extLst>
            </p:cNvPr>
            <p:cNvSpPr/>
            <p:nvPr/>
          </p:nvSpPr>
          <p:spPr>
            <a:xfrm rot="16200000">
              <a:off x="3013718" y="5319048"/>
              <a:ext cx="529645" cy="584775"/>
            </a:xfrm>
            <a:prstGeom prst="left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91281C5E-F7CA-42D1-8E75-3390BC4FBA76}"/>
              </a:ext>
            </a:extLst>
          </p:cNvPr>
          <p:cNvGrpSpPr/>
          <p:nvPr/>
        </p:nvGrpSpPr>
        <p:grpSpPr>
          <a:xfrm>
            <a:off x="3994840" y="4137028"/>
            <a:ext cx="5533592" cy="2144884"/>
            <a:chOff x="3994840" y="3730628"/>
            <a:chExt cx="5533592" cy="2144884"/>
          </a:xfrm>
        </p:grpSpPr>
        <p:sp>
          <p:nvSpPr>
            <p:cNvPr id="116" name="왼쪽 중괄호 115">
              <a:extLst>
                <a:ext uri="{FF2B5EF4-FFF2-40B4-BE49-F238E27FC236}">
                  <a16:creationId xmlns:a16="http://schemas.microsoft.com/office/drawing/2014/main" id="{C86127AD-58AF-4688-A875-11E406E8B2C3}"/>
                </a:ext>
              </a:extLst>
            </p:cNvPr>
            <p:cNvSpPr/>
            <p:nvPr/>
          </p:nvSpPr>
          <p:spPr>
            <a:xfrm rot="16200000">
              <a:off x="5380464" y="3873200"/>
              <a:ext cx="207804" cy="2521327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EFF0599C-D633-478E-B411-CD283FA148C9}"/>
                </a:ext>
              </a:extLst>
            </p:cNvPr>
            <p:cNvGrpSpPr/>
            <p:nvPr/>
          </p:nvGrpSpPr>
          <p:grpSpPr>
            <a:xfrm>
              <a:off x="5729800" y="3730628"/>
              <a:ext cx="3798632" cy="1310514"/>
              <a:chOff x="5729800" y="3730628"/>
              <a:chExt cx="3798632" cy="1310514"/>
            </a:xfrm>
          </p:grpSpPr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660A2BBE-9C8C-4D69-999E-C9DE163C3D57}"/>
                  </a:ext>
                </a:extLst>
              </p:cNvPr>
              <p:cNvSpPr txBox="1"/>
              <p:nvPr/>
            </p:nvSpPr>
            <p:spPr>
              <a:xfrm>
                <a:off x="5729800" y="4438009"/>
                <a:ext cx="160887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3200">
                    <a:latin typeface="Calibri" panose="020F0502020204030204" pitchFamily="34" charset="0"/>
                    <a:cs typeface="Calibri" panose="020F0502020204030204" pitchFamily="34" charset="0"/>
                  </a:rPr>
                  <a:t>MEC</a:t>
                </a:r>
                <a:endParaRPr lang="ko-KR" altLang="en-US" sz="3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4" name="자유형 54">
                <a:extLst>
                  <a:ext uri="{FF2B5EF4-FFF2-40B4-BE49-F238E27FC236}">
                    <a16:creationId xmlns:a16="http://schemas.microsoft.com/office/drawing/2014/main" id="{A797BB76-1FD1-4BB8-AC93-4E4AEC43C264}"/>
                  </a:ext>
                </a:extLst>
              </p:cNvPr>
              <p:cNvSpPr/>
              <p:nvPr/>
            </p:nvSpPr>
            <p:spPr>
              <a:xfrm>
                <a:off x="6175705" y="3730628"/>
                <a:ext cx="755171" cy="738389"/>
              </a:xfrm>
              <a:custGeom>
                <a:avLst/>
                <a:gdLst>
                  <a:gd name="connsiteX0" fmla="*/ 508354 w 554568"/>
                  <a:gd name="connsiteY0" fmla="*/ 248529 h 542244"/>
                  <a:gd name="connsiteX1" fmla="*/ 46214 w 554568"/>
                  <a:gd name="connsiteY1" fmla="*/ 248529 h 542244"/>
                  <a:gd name="connsiteX2" fmla="*/ 0 w 554568"/>
                  <a:gd name="connsiteY2" fmla="*/ 293716 h 542244"/>
                  <a:gd name="connsiteX3" fmla="*/ 0 w 554568"/>
                  <a:gd name="connsiteY3" fmla="*/ 338903 h 542244"/>
                  <a:gd name="connsiteX4" fmla="*/ 46214 w 554568"/>
                  <a:gd name="connsiteY4" fmla="*/ 384090 h 542244"/>
                  <a:gd name="connsiteX5" fmla="*/ 508354 w 554568"/>
                  <a:gd name="connsiteY5" fmla="*/ 384090 h 542244"/>
                  <a:gd name="connsiteX6" fmla="*/ 554568 w 554568"/>
                  <a:gd name="connsiteY6" fmla="*/ 338903 h 542244"/>
                  <a:gd name="connsiteX7" fmla="*/ 554568 w 554568"/>
                  <a:gd name="connsiteY7" fmla="*/ 293716 h 542244"/>
                  <a:gd name="connsiteX8" fmla="*/ 508354 w 554568"/>
                  <a:gd name="connsiteY8" fmla="*/ 248529 h 542244"/>
                  <a:gd name="connsiteX9" fmla="*/ 69321 w 554568"/>
                  <a:gd name="connsiteY9" fmla="*/ 338903 h 542244"/>
                  <a:gd name="connsiteX10" fmla="*/ 46214 w 554568"/>
                  <a:gd name="connsiteY10" fmla="*/ 316309 h 542244"/>
                  <a:gd name="connsiteX11" fmla="*/ 69321 w 554568"/>
                  <a:gd name="connsiteY11" fmla="*/ 293716 h 542244"/>
                  <a:gd name="connsiteX12" fmla="*/ 92428 w 554568"/>
                  <a:gd name="connsiteY12" fmla="*/ 316309 h 542244"/>
                  <a:gd name="connsiteX13" fmla="*/ 69321 w 554568"/>
                  <a:gd name="connsiteY13" fmla="*/ 338903 h 542244"/>
                  <a:gd name="connsiteX14" fmla="*/ 496801 w 554568"/>
                  <a:gd name="connsiteY14" fmla="*/ 338903 h 542244"/>
                  <a:gd name="connsiteX15" fmla="*/ 311945 w 554568"/>
                  <a:gd name="connsiteY15" fmla="*/ 338903 h 542244"/>
                  <a:gd name="connsiteX16" fmla="*/ 300391 w 554568"/>
                  <a:gd name="connsiteY16" fmla="*/ 327606 h 542244"/>
                  <a:gd name="connsiteX17" fmla="*/ 311945 w 554568"/>
                  <a:gd name="connsiteY17" fmla="*/ 316309 h 542244"/>
                  <a:gd name="connsiteX18" fmla="*/ 496801 w 554568"/>
                  <a:gd name="connsiteY18" fmla="*/ 316309 h 542244"/>
                  <a:gd name="connsiteX19" fmla="*/ 508354 w 554568"/>
                  <a:gd name="connsiteY19" fmla="*/ 327606 h 542244"/>
                  <a:gd name="connsiteX20" fmla="*/ 496801 w 554568"/>
                  <a:gd name="connsiteY20" fmla="*/ 338903 h 542244"/>
                  <a:gd name="connsiteX21" fmla="*/ 75236 w 554568"/>
                  <a:gd name="connsiteY21" fmla="*/ 67781 h 542244"/>
                  <a:gd name="connsiteX22" fmla="*/ 479332 w 554568"/>
                  <a:gd name="connsiteY22" fmla="*/ 67781 h 542244"/>
                  <a:gd name="connsiteX23" fmla="*/ 489429 w 554568"/>
                  <a:gd name="connsiteY23" fmla="*/ 61974 h 542244"/>
                  <a:gd name="connsiteX24" fmla="*/ 489152 w 554568"/>
                  <a:gd name="connsiteY24" fmla="*/ 50519 h 542244"/>
                  <a:gd name="connsiteX25" fmla="*/ 473948 w 554568"/>
                  <a:gd name="connsiteY25" fmla="*/ 26638 h 542244"/>
                  <a:gd name="connsiteX26" fmla="*/ 424915 w 554568"/>
                  <a:gd name="connsiteY26" fmla="*/ 0 h 542244"/>
                  <a:gd name="connsiteX27" fmla="*/ 129676 w 554568"/>
                  <a:gd name="connsiteY27" fmla="*/ 0 h 542244"/>
                  <a:gd name="connsiteX28" fmla="*/ 80620 w 554568"/>
                  <a:gd name="connsiteY28" fmla="*/ 26638 h 542244"/>
                  <a:gd name="connsiteX29" fmla="*/ 65439 w 554568"/>
                  <a:gd name="connsiteY29" fmla="*/ 50519 h 542244"/>
                  <a:gd name="connsiteX30" fmla="*/ 65162 w 554568"/>
                  <a:gd name="connsiteY30" fmla="*/ 61974 h 542244"/>
                  <a:gd name="connsiteX31" fmla="*/ 75236 w 554568"/>
                  <a:gd name="connsiteY31" fmla="*/ 67781 h 542244"/>
                  <a:gd name="connsiteX32" fmla="*/ 508354 w 554568"/>
                  <a:gd name="connsiteY32" fmla="*/ 90374 h 542244"/>
                  <a:gd name="connsiteX33" fmla="*/ 46214 w 554568"/>
                  <a:gd name="connsiteY33" fmla="*/ 90374 h 542244"/>
                  <a:gd name="connsiteX34" fmla="*/ 0 w 554568"/>
                  <a:gd name="connsiteY34" fmla="*/ 135561 h 542244"/>
                  <a:gd name="connsiteX35" fmla="*/ 0 w 554568"/>
                  <a:gd name="connsiteY35" fmla="*/ 180748 h 542244"/>
                  <a:gd name="connsiteX36" fmla="*/ 46214 w 554568"/>
                  <a:gd name="connsiteY36" fmla="*/ 225935 h 542244"/>
                  <a:gd name="connsiteX37" fmla="*/ 508354 w 554568"/>
                  <a:gd name="connsiteY37" fmla="*/ 225935 h 542244"/>
                  <a:gd name="connsiteX38" fmla="*/ 554568 w 554568"/>
                  <a:gd name="connsiteY38" fmla="*/ 180748 h 542244"/>
                  <a:gd name="connsiteX39" fmla="*/ 554568 w 554568"/>
                  <a:gd name="connsiteY39" fmla="*/ 135561 h 542244"/>
                  <a:gd name="connsiteX40" fmla="*/ 508354 w 554568"/>
                  <a:gd name="connsiteY40" fmla="*/ 90374 h 542244"/>
                  <a:gd name="connsiteX41" fmla="*/ 69321 w 554568"/>
                  <a:gd name="connsiteY41" fmla="*/ 180748 h 542244"/>
                  <a:gd name="connsiteX42" fmla="*/ 46214 w 554568"/>
                  <a:gd name="connsiteY42" fmla="*/ 158155 h 542244"/>
                  <a:gd name="connsiteX43" fmla="*/ 69321 w 554568"/>
                  <a:gd name="connsiteY43" fmla="*/ 135561 h 542244"/>
                  <a:gd name="connsiteX44" fmla="*/ 92428 w 554568"/>
                  <a:gd name="connsiteY44" fmla="*/ 158155 h 542244"/>
                  <a:gd name="connsiteX45" fmla="*/ 69321 w 554568"/>
                  <a:gd name="connsiteY45" fmla="*/ 180748 h 542244"/>
                  <a:gd name="connsiteX46" fmla="*/ 496801 w 554568"/>
                  <a:gd name="connsiteY46" fmla="*/ 180748 h 542244"/>
                  <a:gd name="connsiteX47" fmla="*/ 311945 w 554568"/>
                  <a:gd name="connsiteY47" fmla="*/ 180748 h 542244"/>
                  <a:gd name="connsiteX48" fmla="*/ 300391 w 554568"/>
                  <a:gd name="connsiteY48" fmla="*/ 169451 h 542244"/>
                  <a:gd name="connsiteX49" fmla="*/ 311945 w 554568"/>
                  <a:gd name="connsiteY49" fmla="*/ 158155 h 542244"/>
                  <a:gd name="connsiteX50" fmla="*/ 496801 w 554568"/>
                  <a:gd name="connsiteY50" fmla="*/ 158155 h 542244"/>
                  <a:gd name="connsiteX51" fmla="*/ 508354 w 554568"/>
                  <a:gd name="connsiteY51" fmla="*/ 169451 h 542244"/>
                  <a:gd name="connsiteX52" fmla="*/ 496801 w 554568"/>
                  <a:gd name="connsiteY52" fmla="*/ 180748 h 542244"/>
                  <a:gd name="connsiteX53" fmla="*/ 508354 w 554568"/>
                  <a:gd name="connsiteY53" fmla="*/ 406683 h 542244"/>
                  <a:gd name="connsiteX54" fmla="*/ 46214 w 554568"/>
                  <a:gd name="connsiteY54" fmla="*/ 406683 h 542244"/>
                  <a:gd name="connsiteX55" fmla="*/ 0 w 554568"/>
                  <a:gd name="connsiteY55" fmla="*/ 451870 h 542244"/>
                  <a:gd name="connsiteX56" fmla="*/ 0 w 554568"/>
                  <a:gd name="connsiteY56" fmla="*/ 497057 h 542244"/>
                  <a:gd name="connsiteX57" fmla="*/ 46214 w 554568"/>
                  <a:gd name="connsiteY57" fmla="*/ 542244 h 542244"/>
                  <a:gd name="connsiteX58" fmla="*/ 508354 w 554568"/>
                  <a:gd name="connsiteY58" fmla="*/ 542244 h 542244"/>
                  <a:gd name="connsiteX59" fmla="*/ 554568 w 554568"/>
                  <a:gd name="connsiteY59" fmla="*/ 497057 h 542244"/>
                  <a:gd name="connsiteX60" fmla="*/ 554568 w 554568"/>
                  <a:gd name="connsiteY60" fmla="*/ 451870 h 542244"/>
                  <a:gd name="connsiteX61" fmla="*/ 508354 w 554568"/>
                  <a:gd name="connsiteY61" fmla="*/ 406683 h 542244"/>
                  <a:gd name="connsiteX62" fmla="*/ 69321 w 554568"/>
                  <a:gd name="connsiteY62" fmla="*/ 497057 h 542244"/>
                  <a:gd name="connsiteX63" fmla="*/ 46214 w 554568"/>
                  <a:gd name="connsiteY63" fmla="*/ 474464 h 542244"/>
                  <a:gd name="connsiteX64" fmla="*/ 69321 w 554568"/>
                  <a:gd name="connsiteY64" fmla="*/ 451870 h 542244"/>
                  <a:gd name="connsiteX65" fmla="*/ 92428 w 554568"/>
                  <a:gd name="connsiteY65" fmla="*/ 474464 h 542244"/>
                  <a:gd name="connsiteX66" fmla="*/ 69321 w 554568"/>
                  <a:gd name="connsiteY66" fmla="*/ 497057 h 542244"/>
                  <a:gd name="connsiteX67" fmla="*/ 496801 w 554568"/>
                  <a:gd name="connsiteY67" fmla="*/ 497057 h 542244"/>
                  <a:gd name="connsiteX68" fmla="*/ 311945 w 554568"/>
                  <a:gd name="connsiteY68" fmla="*/ 497057 h 542244"/>
                  <a:gd name="connsiteX69" fmla="*/ 300391 w 554568"/>
                  <a:gd name="connsiteY69" fmla="*/ 485760 h 542244"/>
                  <a:gd name="connsiteX70" fmla="*/ 311945 w 554568"/>
                  <a:gd name="connsiteY70" fmla="*/ 474464 h 542244"/>
                  <a:gd name="connsiteX71" fmla="*/ 496801 w 554568"/>
                  <a:gd name="connsiteY71" fmla="*/ 474464 h 542244"/>
                  <a:gd name="connsiteX72" fmla="*/ 508354 w 554568"/>
                  <a:gd name="connsiteY72" fmla="*/ 485760 h 542244"/>
                  <a:gd name="connsiteX73" fmla="*/ 496801 w 554568"/>
                  <a:gd name="connsiteY73" fmla="*/ 497057 h 542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554568" h="542244">
                    <a:moveTo>
                      <a:pt x="508354" y="248529"/>
                    </a:moveTo>
                    <a:lnTo>
                      <a:pt x="46214" y="248529"/>
                    </a:lnTo>
                    <a:cubicBezTo>
                      <a:pt x="20727" y="248529"/>
                      <a:pt x="0" y="268795"/>
                      <a:pt x="0" y="293716"/>
                    </a:cubicBezTo>
                    <a:lnTo>
                      <a:pt x="0" y="338903"/>
                    </a:lnTo>
                    <a:cubicBezTo>
                      <a:pt x="0" y="363823"/>
                      <a:pt x="20727" y="384090"/>
                      <a:pt x="46214" y="384090"/>
                    </a:cubicBezTo>
                    <a:lnTo>
                      <a:pt x="508354" y="384090"/>
                    </a:lnTo>
                    <a:cubicBezTo>
                      <a:pt x="533841" y="384090"/>
                      <a:pt x="554568" y="363823"/>
                      <a:pt x="554568" y="338903"/>
                    </a:cubicBezTo>
                    <a:lnTo>
                      <a:pt x="554568" y="293716"/>
                    </a:lnTo>
                    <a:cubicBezTo>
                      <a:pt x="554568" y="268795"/>
                      <a:pt x="533841" y="248529"/>
                      <a:pt x="508354" y="248529"/>
                    </a:cubicBezTo>
                    <a:close/>
                    <a:moveTo>
                      <a:pt x="69321" y="338903"/>
                    </a:moveTo>
                    <a:cubicBezTo>
                      <a:pt x="56589" y="338903"/>
                      <a:pt x="46214" y="328758"/>
                      <a:pt x="46214" y="316309"/>
                    </a:cubicBezTo>
                    <a:cubicBezTo>
                      <a:pt x="46214" y="303860"/>
                      <a:pt x="56589" y="293716"/>
                      <a:pt x="69321" y="293716"/>
                    </a:cubicBezTo>
                    <a:cubicBezTo>
                      <a:pt x="82053" y="293716"/>
                      <a:pt x="92428" y="303860"/>
                      <a:pt x="92428" y="316309"/>
                    </a:cubicBezTo>
                    <a:cubicBezTo>
                      <a:pt x="92428" y="328758"/>
                      <a:pt x="82053" y="338903"/>
                      <a:pt x="69321" y="338903"/>
                    </a:cubicBezTo>
                    <a:close/>
                    <a:moveTo>
                      <a:pt x="496801" y="338903"/>
                    </a:moveTo>
                    <a:lnTo>
                      <a:pt x="311945" y="338903"/>
                    </a:lnTo>
                    <a:cubicBezTo>
                      <a:pt x="305567" y="338903"/>
                      <a:pt x="300391" y="333842"/>
                      <a:pt x="300391" y="327606"/>
                    </a:cubicBezTo>
                    <a:cubicBezTo>
                      <a:pt x="300391" y="321370"/>
                      <a:pt x="305567" y="316309"/>
                      <a:pt x="311945" y="316309"/>
                    </a:cubicBezTo>
                    <a:lnTo>
                      <a:pt x="496801" y="316309"/>
                    </a:lnTo>
                    <a:cubicBezTo>
                      <a:pt x="503178" y="316309"/>
                      <a:pt x="508354" y="321370"/>
                      <a:pt x="508354" y="327606"/>
                    </a:cubicBezTo>
                    <a:cubicBezTo>
                      <a:pt x="508354" y="333842"/>
                      <a:pt x="503178" y="338903"/>
                      <a:pt x="496801" y="338903"/>
                    </a:cubicBezTo>
                    <a:close/>
                    <a:moveTo>
                      <a:pt x="75236" y="67781"/>
                    </a:moveTo>
                    <a:lnTo>
                      <a:pt x="479332" y="67781"/>
                    </a:lnTo>
                    <a:cubicBezTo>
                      <a:pt x="483537" y="67781"/>
                      <a:pt x="487396" y="65544"/>
                      <a:pt x="489429" y="61974"/>
                    </a:cubicBezTo>
                    <a:cubicBezTo>
                      <a:pt x="491463" y="58404"/>
                      <a:pt x="491347" y="53998"/>
                      <a:pt x="489152" y="50519"/>
                    </a:cubicBezTo>
                    <a:lnTo>
                      <a:pt x="473948" y="26638"/>
                    </a:lnTo>
                    <a:cubicBezTo>
                      <a:pt x="463342" y="9964"/>
                      <a:pt x="444995" y="0"/>
                      <a:pt x="424915" y="0"/>
                    </a:cubicBezTo>
                    <a:lnTo>
                      <a:pt x="129676" y="0"/>
                    </a:lnTo>
                    <a:cubicBezTo>
                      <a:pt x="109597" y="0"/>
                      <a:pt x="91250" y="9964"/>
                      <a:pt x="80620" y="26638"/>
                    </a:cubicBezTo>
                    <a:lnTo>
                      <a:pt x="65439" y="50519"/>
                    </a:lnTo>
                    <a:cubicBezTo>
                      <a:pt x="63221" y="53998"/>
                      <a:pt x="63105" y="58382"/>
                      <a:pt x="65162" y="61974"/>
                    </a:cubicBezTo>
                    <a:cubicBezTo>
                      <a:pt x="67218" y="65566"/>
                      <a:pt x="71031" y="67781"/>
                      <a:pt x="75236" y="67781"/>
                    </a:cubicBezTo>
                    <a:close/>
                    <a:moveTo>
                      <a:pt x="508354" y="90374"/>
                    </a:moveTo>
                    <a:lnTo>
                      <a:pt x="46214" y="90374"/>
                    </a:lnTo>
                    <a:cubicBezTo>
                      <a:pt x="20727" y="90374"/>
                      <a:pt x="0" y="110640"/>
                      <a:pt x="0" y="135561"/>
                    </a:cubicBezTo>
                    <a:lnTo>
                      <a:pt x="0" y="180748"/>
                    </a:lnTo>
                    <a:cubicBezTo>
                      <a:pt x="0" y="205669"/>
                      <a:pt x="20727" y="225935"/>
                      <a:pt x="46214" y="225935"/>
                    </a:cubicBezTo>
                    <a:lnTo>
                      <a:pt x="508354" y="225935"/>
                    </a:lnTo>
                    <a:cubicBezTo>
                      <a:pt x="533841" y="225935"/>
                      <a:pt x="554568" y="205669"/>
                      <a:pt x="554568" y="180748"/>
                    </a:cubicBezTo>
                    <a:lnTo>
                      <a:pt x="554568" y="135561"/>
                    </a:lnTo>
                    <a:cubicBezTo>
                      <a:pt x="554568" y="110640"/>
                      <a:pt x="533841" y="90374"/>
                      <a:pt x="508354" y="90374"/>
                    </a:cubicBezTo>
                    <a:close/>
                    <a:moveTo>
                      <a:pt x="69321" y="180748"/>
                    </a:moveTo>
                    <a:cubicBezTo>
                      <a:pt x="56589" y="180748"/>
                      <a:pt x="46214" y="170604"/>
                      <a:pt x="46214" y="158155"/>
                    </a:cubicBezTo>
                    <a:cubicBezTo>
                      <a:pt x="46214" y="145705"/>
                      <a:pt x="56589" y="135561"/>
                      <a:pt x="69321" y="135561"/>
                    </a:cubicBezTo>
                    <a:cubicBezTo>
                      <a:pt x="82053" y="135561"/>
                      <a:pt x="92428" y="145705"/>
                      <a:pt x="92428" y="158155"/>
                    </a:cubicBezTo>
                    <a:cubicBezTo>
                      <a:pt x="92428" y="170604"/>
                      <a:pt x="82053" y="180748"/>
                      <a:pt x="69321" y="180748"/>
                    </a:cubicBezTo>
                    <a:close/>
                    <a:moveTo>
                      <a:pt x="496801" y="180748"/>
                    </a:moveTo>
                    <a:lnTo>
                      <a:pt x="311945" y="180748"/>
                    </a:lnTo>
                    <a:cubicBezTo>
                      <a:pt x="305567" y="180748"/>
                      <a:pt x="300391" y="175687"/>
                      <a:pt x="300391" y="169451"/>
                    </a:cubicBezTo>
                    <a:cubicBezTo>
                      <a:pt x="300391" y="163215"/>
                      <a:pt x="305567" y="158155"/>
                      <a:pt x="311945" y="158155"/>
                    </a:cubicBezTo>
                    <a:lnTo>
                      <a:pt x="496801" y="158155"/>
                    </a:lnTo>
                    <a:cubicBezTo>
                      <a:pt x="503178" y="158155"/>
                      <a:pt x="508354" y="163215"/>
                      <a:pt x="508354" y="169451"/>
                    </a:cubicBezTo>
                    <a:cubicBezTo>
                      <a:pt x="508354" y="175687"/>
                      <a:pt x="503178" y="180748"/>
                      <a:pt x="496801" y="180748"/>
                    </a:cubicBezTo>
                    <a:close/>
                    <a:moveTo>
                      <a:pt x="508354" y="406683"/>
                    </a:moveTo>
                    <a:lnTo>
                      <a:pt x="46214" y="406683"/>
                    </a:lnTo>
                    <a:cubicBezTo>
                      <a:pt x="20727" y="406683"/>
                      <a:pt x="0" y="426949"/>
                      <a:pt x="0" y="451870"/>
                    </a:cubicBezTo>
                    <a:lnTo>
                      <a:pt x="0" y="497057"/>
                    </a:lnTo>
                    <a:cubicBezTo>
                      <a:pt x="0" y="521978"/>
                      <a:pt x="20727" y="542244"/>
                      <a:pt x="46214" y="542244"/>
                    </a:cubicBezTo>
                    <a:lnTo>
                      <a:pt x="508354" y="542244"/>
                    </a:lnTo>
                    <a:cubicBezTo>
                      <a:pt x="533841" y="542244"/>
                      <a:pt x="554568" y="521978"/>
                      <a:pt x="554568" y="497057"/>
                    </a:cubicBezTo>
                    <a:lnTo>
                      <a:pt x="554568" y="451870"/>
                    </a:lnTo>
                    <a:cubicBezTo>
                      <a:pt x="554568" y="426949"/>
                      <a:pt x="533841" y="406683"/>
                      <a:pt x="508354" y="406683"/>
                    </a:cubicBezTo>
                    <a:close/>
                    <a:moveTo>
                      <a:pt x="69321" y="497057"/>
                    </a:moveTo>
                    <a:cubicBezTo>
                      <a:pt x="56589" y="497057"/>
                      <a:pt x="46214" y="486913"/>
                      <a:pt x="46214" y="474464"/>
                    </a:cubicBezTo>
                    <a:cubicBezTo>
                      <a:pt x="46214" y="462014"/>
                      <a:pt x="56589" y="451870"/>
                      <a:pt x="69321" y="451870"/>
                    </a:cubicBezTo>
                    <a:cubicBezTo>
                      <a:pt x="82053" y="451870"/>
                      <a:pt x="92428" y="462014"/>
                      <a:pt x="92428" y="474464"/>
                    </a:cubicBezTo>
                    <a:cubicBezTo>
                      <a:pt x="92428" y="486913"/>
                      <a:pt x="82053" y="497057"/>
                      <a:pt x="69321" y="497057"/>
                    </a:cubicBezTo>
                    <a:close/>
                    <a:moveTo>
                      <a:pt x="496801" y="497057"/>
                    </a:moveTo>
                    <a:lnTo>
                      <a:pt x="311945" y="497057"/>
                    </a:lnTo>
                    <a:cubicBezTo>
                      <a:pt x="305567" y="497057"/>
                      <a:pt x="300391" y="491996"/>
                      <a:pt x="300391" y="485760"/>
                    </a:cubicBezTo>
                    <a:cubicBezTo>
                      <a:pt x="300391" y="479524"/>
                      <a:pt x="305567" y="474464"/>
                      <a:pt x="311945" y="474464"/>
                    </a:cubicBezTo>
                    <a:lnTo>
                      <a:pt x="496801" y="474464"/>
                    </a:lnTo>
                    <a:cubicBezTo>
                      <a:pt x="503178" y="474464"/>
                      <a:pt x="508354" y="479524"/>
                      <a:pt x="508354" y="485760"/>
                    </a:cubicBezTo>
                    <a:cubicBezTo>
                      <a:pt x="508354" y="491996"/>
                      <a:pt x="503178" y="497057"/>
                      <a:pt x="496801" y="497057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0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ore-KR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5" name="화살표: 왼쪽 134">
                <a:extLst>
                  <a:ext uri="{FF2B5EF4-FFF2-40B4-BE49-F238E27FC236}">
                    <a16:creationId xmlns:a16="http://schemas.microsoft.com/office/drawing/2014/main" id="{3977BEE5-76C0-444F-9F23-AF5A25FCC63B}"/>
                  </a:ext>
                </a:extLst>
              </p:cNvPr>
              <p:cNvSpPr/>
              <p:nvPr/>
            </p:nvSpPr>
            <p:spPr>
              <a:xfrm>
                <a:off x="7050331" y="4456367"/>
                <a:ext cx="2478101" cy="584775"/>
              </a:xfrm>
              <a:prstGeom prst="leftArrow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36A0B78F-C963-4E30-9CB8-1CA58FC399DE}"/>
                </a:ext>
              </a:extLst>
            </p:cNvPr>
            <p:cNvSpPr txBox="1"/>
            <p:nvPr/>
          </p:nvSpPr>
          <p:spPr>
            <a:xfrm>
              <a:off x="3994840" y="5287991"/>
              <a:ext cx="3611717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>
                  <a:latin typeface="Calibri" panose="020F0502020204030204" pitchFamily="34" charset="0"/>
                  <a:cs typeface="Calibri" panose="020F0502020204030204" pitchFamily="34" charset="0"/>
                </a:rPr>
                <a:t>Trasnport Latency </a:t>
              </a:r>
            </a:p>
          </p:txBody>
        </p:sp>
        <p:sp>
          <p:nvSpPr>
            <p:cNvPr id="39" name="화살표: 왼쪽 38">
              <a:extLst>
                <a:ext uri="{FF2B5EF4-FFF2-40B4-BE49-F238E27FC236}">
                  <a16:creationId xmlns:a16="http://schemas.microsoft.com/office/drawing/2014/main" id="{F4240482-96B9-435C-AF26-78EEEC2D619C}"/>
                </a:ext>
              </a:extLst>
            </p:cNvPr>
            <p:cNvSpPr/>
            <p:nvPr/>
          </p:nvSpPr>
          <p:spPr>
            <a:xfrm rot="16200000">
              <a:off x="7379353" y="5318302"/>
              <a:ext cx="529645" cy="584775"/>
            </a:xfrm>
            <a:prstGeom prst="left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45" name="그림 44">
            <a:extLst>
              <a:ext uri="{FF2B5EF4-FFF2-40B4-BE49-F238E27FC236}">
                <a16:creationId xmlns:a16="http://schemas.microsoft.com/office/drawing/2014/main" id="{D8D5CCDF-301E-4477-A6D5-A55AEE0DB8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84124">
            <a:off x="1881120" y="4016885"/>
            <a:ext cx="519658" cy="1126189"/>
          </a:xfrm>
          <a:prstGeom prst="rect">
            <a:avLst/>
          </a:prstGeom>
        </p:spPr>
      </p:pic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FF8EEF50-5F5C-4D2A-99CE-BA391A22D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3671-8DB5-49BB-ADEF-274990B2FF7E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513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567CD9F-FFFC-4F9B-A577-D4DE13A40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The problem becomes significant in 5G.</a:t>
            </a:r>
            <a:endParaRPr lang="ko-KR" altLang="en-US" dirty="0"/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9336DB22-DD50-425F-861F-C6641BC2709F}"/>
              </a:ext>
            </a:extLst>
          </p:cNvPr>
          <p:cNvSpPr/>
          <p:nvPr/>
        </p:nvSpPr>
        <p:spPr>
          <a:xfrm>
            <a:off x="731631" y="1686251"/>
            <a:ext cx="107287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>
                <a:latin typeface="Calibri" panose="020F0502020204030204" pitchFamily="34" charset="0"/>
                <a:cs typeface="Calibri" panose="020F0502020204030204" pitchFamily="34" charset="0"/>
              </a:rPr>
              <a:t>Queueing delay at the base station still remains a problem </a:t>
            </a:r>
            <a:br>
              <a:rPr lang="en-US" altLang="ko-KR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z="3200" dirty="0">
                <a:latin typeface="Calibri" panose="020F0502020204030204" pitchFamily="34" charset="0"/>
                <a:cs typeface="Calibri" panose="020F0502020204030204" pitchFamily="34" charset="0"/>
              </a:rPr>
              <a:t>in effectively reducing the end-to-end latency.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43CF2A1-0F33-4EE0-B65B-2BCCD20A7CF1}"/>
              </a:ext>
            </a:extLst>
          </p:cNvPr>
          <p:cNvSpPr txBox="1"/>
          <p:nvPr/>
        </p:nvSpPr>
        <p:spPr>
          <a:xfrm>
            <a:off x="3994839" y="3063250"/>
            <a:ext cx="3611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Queueing delay</a:t>
            </a:r>
            <a:endParaRPr lang="ko-KR" altLang="en-US" sz="320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54B19CAE-ED88-48EF-811F-7469574F8D89}"/>
              </a:ext>
            </a:extLst>
          </p:cNvPr>
          <p:cNvSpPr txBox="1"/>
          <p:nvPr/>
        </p:nvSpPr>
        <p:spPr>
          <a:xfrm>
            <a:off x="3129013" y="4399909"/>
            <a:ext cx="1538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>
                <a:latin typeface="Calibri" panose="020F0502020204030204" pitchFamily="34" charset="0"/>
                <a:cs typeface="Calibri" panose="020F0502020204030204" pitchFamily="34" charset="0"/>
              </a:rPr>
              <a:t>gNodeB</a:t>
            </a:r>
            <a:endParaRPr lang="ko-KR" altLang="en-US" sz="3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3" name="자유형 142">
            <a:extLst>
              <a:ext uri="{FF2B5EF4-FFF2-40B4-BE49-F238E27FC236}">
                <a16:creationId xmlns:a16="http://schemas.microsoft.com/office/drawing/2014/main" id="{C4B86D40-7C21-4C1F-8697-2BE54356805D}"/>
              </a:ext>
            </a:extLst>
          </p:cNvPr>
          <p:cNvSpPr/>
          <p:nvPr/>
        </p:nvSpPr>
        <p:spPr>
          <a:xfrm>
            <a:off x="3633812" y="3737923"/>
            <a:ext cx="529343" cy="752465"/>
          </a:xfrm>
          <a:custGeom>
            <a:avLst/>
            <a:gdLst>
              <a:gd name="connsiteX0" fmla="*/ 161880 w 981954"/>
              <a:gd name="connsiteY0" fmla="*/ 562930 h 1395855"/>
              <a:gd name="connsiteX1" fmla="*/ 186785 w 981954"/>
              <a:gd name="connsiteY1" fmla="*/ 552342 h 1395855"/>
              <a:gd name="connsiteX2" fmla="*/ 186785 w 981954"/>
              <a:gd name="connsiteY2" fmla="*/ 502932 h 1395855"/>
              <a:gd name="connsiteX3" fmla="*/ 96061 w 981954"/>
              <a:gd name="connsiteY3" fmla="*/ 284112 h 1395855"/>
              <a:gd name="connsiteX4" fmla="*/ 186785 w 981954"/>
              <a:gd name="connsiteY4" fmla="*/ 65293 h 1395855"/>
              <a:gd name="connsiteX5" fmla="*/ 186785 w 981954"/>
              <a:gd name="connsiteY5" fmla="*/ 15882 h 1395855"/>
              <a:gd name="connsiteX6" fmla="*/ 136976 w 981954"/>
              <a:gd name="connsiteY6" fmla="*/ 15882 h 1395855"/>
              <a:gd name="connsiteX7" fmla="*/ 24905 w 981954"/>
              <a:gd name="connsiteY7" fmla="*/ 285877 h 1395855"/>
              <a:gd name="connsiteX8" fmla="*/ 136976 w 981954"/>
              <a:gd name="connsiteY8" fmla="*/ 555872 h 1395855"/>
              <a:gd name="connsiteX9" fmla="*/ 161880 w 981954"/>
              <a:gd name="connsiteY9" fmla="*/ 562930 h 1395855"/>
              <a:gd name="connsiteX10" fmla="*/ 243710 w 981954"/>
              <a:gd name="connsiteY10" fmla="*/ 446462 h 1395855"/>
              <a:gd name="connsiteX11" fmla="*/ 268614 w 981954"/>
              <a:gd name="connsiteY11" fmla="*/ 457050 h 1395855"/>
              <a:gd name="connsiteX12" fmla="*/ 293519 w 981954"/>
              <a:gd name="connsiteY12" fmla="*/ 446462 h 1395855"/>
              <a:gd name="connsiteX13" fmla="*/ 293519 w 981954"/>
              <a:gd name="connsiteY13" fmla="*/ 397051 h 1395855"/>
              <a:gd name="connsiteX14" fmla="*/ 245489 w 981954"/>
              <a:gd name="connsiteY14" fmla="*/ 284112 h 1395855"/>
              <a:gd name="connsiteX15" fmla="*/ 293519 w 981954"/>
              <a:gd name="connsiteY15" fmla="*/ 171173 h 1395855"/>
              <a:gd name="connsiteX16" fmla="*/ 293519 w 981954"/>
              <a:gd name="connsiteY16" fmla="*/ 121762 h 1395855"/>
              <a:gd name="connsiteX17" fmla="*/ 243710 w 981954"/>
              <a:gd name="connsiteY17" fmla="*/ 121762 h 1395855"/>
              <a:gd name="connsiteX18" fmla="*/ 176111 w 981954"/>
              <a:gd name="connsiteY18" fmla="*/ 284112 h 1395855"/>
              <a:gd name="connsiteX19" fmla="*/ 243710 w 981954"/>
              <a:gd name="connsiteY19" fmla="*/ 446462 h 1395855"/>
              <a:gd name="connsiteX20" fmla="*/ 896567 w 981954"/>
              <a:gd name="connsiteY20" fmla="*/ 282348 h 1395855"/>
              <a:gd name="connsiteX21" fmla="*/ 805843 w 981954"/>
              <a:gd name="connsiteY21" fmla="*/ 501167 h 1395855"/>
              <a:gd name="connsiteX22" fmla="*/ 805843 w 981954"/>
              <a:gd name="connsiteY22" fmla="*/ 550578 h 1395855"/>
              <a:gd name="connsiteX23" fmla="*/ 830748 w 981954"/>
              <a:gd name="connsiteY23" fmla="*/ 561166 h 1395855"/>
              <a:gd name="connsiteX24" fmla="*/ 855652 w 981954"/>
              <a:gd name="connsiteY24" fmla="*/ 550578 h 1395855"/>
              <a:gd name="connsiteX25" fmla="*/ 967723 w 981954"/>
              <a:gd name="connsiteY25" fmla="*/ 280583 h 1395855"/>
              <a:gd name="connsiteX26" fmla="*/ 855652 w 981954"/>
              <a:gd name="connsiteY26" fmla="*/ 10588 h 1395855"/>
              <a:gd name="connsiteX27" fmla="*/ 805843 w 981954"/>
              <a:gd name="connsiteY27" fmla="*/ 10588 h 1395855"/>
              <a:gd name="connsiteX28" fmla="*/ 805843 w 981954"/>
              <a:gd name="connsiteY28" fmla="*/ 59999 h 1395855"/>
              <a:gd name="connsiteX29" fmla="*/ 896567 w 981954"/>
              <a:gd name="connsiteY29" fmla="*/ 282348 h 1395855"/>
              <a:gd name="connsiteX30" fmla="*/ 699109 w 981954"/>
              <a:gd name="connsiteY30" fmla="*/ 446462 h 1395855"/>
              <a:gd name="connsiteX31" fmla="*/ 724014 w 981954"/>
              <a:gd name="connsiteY31" fmla="*/ 457050 h 1395855"/>
              <a:gd name="connsiteX32" fmla="*/ 748918 w 981954"/>
              <a:gd name="connsiteY32" fmla="*/ 446462 h 1395855"/>
              <a:gd name="connsiteX33" fmla="*/ 816517 w 981954"/>
              <a:gd name="connsiteY33" fmla="*/ 284112 h 1395855"/>
              <a:gd name="connsiteX34" fmla="*/ 748918 w 981954"/>
              <a:gd name="connsiteY34" fmla="*/ 119998 h 1395855"/>
              <a:gd name="connsiteX35" fmla="*/ 699109 w 981954"/>
              <a:gd name="connsiteY35" fmla="*/ 119998 h 1395855"/>
              <a:gd name="connsiteX36" fmla="*/ 699109 w 981954"/>
              <a:gd name="connsiteY36" fmla="*/ 169409 h 1395855"/>
              <a:gd name="connsiteX37" fmla="*/ 747139 w 981954"/>
              <a:gd name="connsiteY37" fmla="*/ 282348 h 1395855"/>
              <a:gd name="connsiteX38" fmla="*/ 699109 w 981954"/>
              <a:gd name="connsiteY38" fmla="*/ 395287 h 1395855"/>
              <a:gd name="connsiteX39" fmla="*/ 699109 w 981954"/>
              <a:gd name="connsiteY39" fmla="*/ 446462 h 1395855"/>
              <a:gd name="connsiteX40" fmla="*/ 946376 w 981954"/>
              <a:gd name="connsiteY40" fmla="*/ 1323504 h 1395855"/>
              <a:gd name="connsiteX41" fmla="*/ 876999 w 981954"/>
              <a:gd name="connsiteY41" fmla="*/ 1323504 h 1395855"/>
              <a:gd name="connsiteX42" fmla="*/ 576365 w 981954"/>
              <a:gd name="connsiteY42" fmla="*/ 398816 h 1395855"/>
              <a:gd name="connsiteX43" fmla="*/ 636847 w 981954"/>
              <a:gd name="connsiteY43" fmla="*/ 282348 h 1395855"/>
              <a:gd name="connsiteX44" fmla="*/ 494535 w 981954"/>
              <a:gd name="connsiteY44" fmla="*/ 141174 h 1395855"/>
              <a:gd name="connsiteX45" fmla="*/ 352223 w 981954"/>
              <a:gd name="connsiteY45" fmla="*/ 282348 h 1395855"/>
              <a:gd name="connsiteX46" fmla="*/ 416263 w 981954"/>
              <a:gd name="connsiteY46" fmla="*/ 400581 h 1395855"/>
              <a:gd name="connsiteX47" fmla="*/ 113850 w 981954"/>
              <a:gd name="connsiteY47" fmla="*/ 1323504 h 1395855"/>
              <a:gd name="connsiteX48" fmla="*/ 35578 w 981954"/>
              <a:gd name="connsiteY48" fmla="*/ 1323504 h 1395855"/>
              <a:gd name="connsiteX49" fmla="*/ 0 w 981954"/>
              <a:gd name="connsiteY49" fmla="*/ 1358797 h 1395855"/>
              <a:gd name="connsiteX50" fmla="*/ 35578 w 981954"/>
              <a:gd name="connsiteY50" fmla="*/ 1394091 h 1395855"/>
              <a:gd name="connsiteX51" fmla="*/ 140533 w 981954"/>
              <a:gd name="connsiteY51" fmla="*/ 1394091 h 1395855"/>
              <a:gd name="connsiteX52" fmla="*/ 140533 w 981954"/>
              <a:gd name="connsiteY52" fmla="*/ 1394091 h 1395855"/>
              <a:gd name="connsiteX53" fmla="*/ 140533 w 981954"/>
              <a:gd name="connsiteY53" fmla="*/ 1394091 h 1395855"/>
              <a:gd name="connsiteX54" fmla="*/ 245489 w 981954"/>
              <a:gd name="connsiteY54" fmla="*/ 1394091 h 1395855"/>
              <a:gd name="connsiteX55" fmla="*/ 281067 w 981954"/>
              <a:gd name="connsiteY55" fmla="*/ 1358797 h 1395855"/>
              <a:gd name="connsiteX56" fmla="*/ 245489 w 981954"/>
              <a:gd name="connsiteY56" fmla="*/ 1323504 h 1395855"/>
              <a:gd name="connsiteX57" fmla="*/ 188564 w 981954"/>
              <a:gd name="connsiteY57" fmla="*/ 1323504 h 1395855"/>
              <a:gd name="connsiteX58" fmla="*/ 217026 w 981954"/>
              <a:gd name="connsiteY58" fmla="*/ 1237035 h 1395855"/>
              <a:gd name="connsiteX59" fmla="*/ 494535 w 981954"/>
              <a:gd name="connsiteY59" fmla="*/ 1078215 h 1395855"/>
              <a:gd name="connsiteX60" fmla="*/ 772044 w 981954"/>
              <a:gd name="connsiteY60" fmla="*/ 1237035 h 1395855"/>
              <a:gd name="connsiteX61" fmla="*/ 800506 w 981954"/>
              <a:gd name="connsiteY61" fmla="*/ 1325269 h 1395855"/>
              <a:gd name="connsiteX62" fmla="*/ 736466 w 981954"/>
              <a:gd name="connsiteY62" fmla="*/ 1325269 h 1395855"/>
              <a:gd name="connsiteX63" fmla="*/ 700888 w 981954"/>
              <a:gd name="connsiteY63" fmla="*/ 1360562 h 1395855"/>
              <a:gd name="connsiteX64" fmla="*/ 736466 w 981954"/>
              <a:gd name="connsiteY64" fmla="*/ 1395856 h 1395855"/>
              <a:gd name="connsiteX65" fmla="*/ 850316 w 981954"/>
              <a:gd name="connsiteY65" fmla="*/ 1395856 h 1395855"/>
              <a:gd name="connsiteX66" fmla="*/ 850316 w 981954"/>
              <a:gd name="connsiteY66" fmla="*/ 1395856 h 1395855"/>
              <a:gd name="connsiteX67" fmla="*/ 850316 w 981954"/>
              <a:gd name="connsiteY67" fmla="*/ 1395856 h 1395855"/>
              <a:gd name="connsiteX68" fmla="*/ 946376 w 981954"/>
              <a:gd name="connsiteY68" fmla="*/ 1395856 h 1395855"/>
              <a:gd name="connsiteX69" fmla="*/ 981954 w 981954"/>
              <a:gd name="connsiteY69" fmla="*/ 1360562 h 1395855"/>
              <a:gd name="connsiteX70" fmla="*/ 946376 w 981954"/>
              <a:gd name="connsiteY70" fmla="*/ 1323504 h 1395855"/>
              <a:gd name="connsiteX71" fmla="*/ 357560 w 981954"/>
              <a:gd name="connsiteY71" fmla="*/ 806455 h 1395855"/>
              <a:gd name="connsiteX72" fmla="*/ 405590 w 981954"/>
              <a:gd name="connsiteY72" fmla="*/ 658223 h 1395855"/>
              <a:gd name="connsiteX73" fmla="*/ 533671 w 981954"/>
              <a:gd name="connsiteY73" fmla="*/ 658223 h 1395855"/>
              <a:gd name="connsiteX74" fmla="*/ 357560 w 981954"/>
              <a:gd name="connsiteY74" fmla="*/ 806455 h 1395855"/>
              <a:gd name="connsiteX75" fmla="*/ 597711 w 981954"/>
              <a:gd name="connsiteY75" fmla="*/ 697045 h 1395855"/>
              <a:gd name="connsiteX76" fmla="*/ 652857 w 981954"/>
              <a:gd name="connsiteY76" fmla="*/ 868219 h 1395855"/>
              <a:gd name="connsiteX77" fmla="*/ 394916 w 981954"/>
              <a:gd name="connsiteY77" fmla="*/ 868219 h 1395855"/>
              <a:gd name="connsiteX78" fmla="*/ 597711 w 981954"/>
              <a:gd name="connsiteY78" fmla="*/ 697045 h 1395855"/>
              <a:gd name="connsiteX79" fmla="*/ 595933 w 981954"/>
              <a:gd name="connsiteY79" fmla="*/ 938806 h 1395855"/>
              <a:gd name="connsiteX80" fmla="*/ 494535 w 981954"/>
              <a:gd name="connsiteY80" fmla="*/ 997040 h 1395855"/>
              <a:gd name="connsiteX81" fmla="*/ 393138 w 981954"/>
              <a:gd name="connsiteY81" fmla="*/ 938806 h 1395855"/>
              <a:gd name="connsiteX82" fmla="*/ 595933 w 981954"/>
              <a:gd name="connsiteY82" fmla="*/ 938806 h 1395855"/>
              <a:gd name="connsiteX83" fmla="*/ 492756 w 981954"/>
              <a:gd name="connsiteY83" fmla="*/ 211761 h 1395855"/>
              <a:gd name="connsiteX84" fmla="*/ 563912 w 981954"/>
              <a:gd name="connsiteY84" fmla="*/ 282348 h 1395855"/>
              <a:gd name="connsiteX85" fmla="*/ 492756 w 981954"/>
              <a:gd name="connsiteY85" fmla="*/ 352934 h 1395855"/>
              <a:gd name="connsiteX86" fmla="*/ 421600 w 981954"/>
              <a:gd name="connsiteY86" fmla="*/ 282348 h 1395855"/>
              <a:gd name="connsiteX87" fmla="*/ 492756 w 981954"/>
              <a:gd name="connsiteY87" fmla="*/ 211761 h 1395855"/>
              <a:gd name="connsiteX88" fmla="*/ 492756 w 981954"/>
              <a:gd name="connsiteY88" fmla="*/ 425286 h 1395855"/>
              <a:gd name="connsiteX89" fmla="*/ 508766 w 981954"/>
              <a:gd name="connsiteY89" fmla="*/ 423521 h 1395855"/>
              <a:gd name="connsiteX90" fmla="*/ 562133 w 981954"/>
              <a:gd name="connsiteY90" fmla="*/ 587636 h 1395855"/>
              <a:gd name="connsiteX91" fmla="*/ 426937 w 981954"/>
              <a:gd name="connsiteY91" fmla="*/ 587636 h 1395855"/>
              <a:gd name="connsiteX92" fmla="*/ 480304 w 981954"/>
              <a:gd name="connsiteY92" fmla="*/ 423521 h 1395855"/>
              <a:gd name="connsiteX93" fmla="*/ 492756 w 981954"/>
              <a:gd name="connsiteY93" fmla="*/ 425286 h 1395855"/>
              <a:gd name="connsiteX94" fmla="*/ 250825 w 981954"/>
              <a:gd name="connsiteY94" fmla="*/ 1136449 h 1395855"/>
              <a:gd name="connsiteX95" fmla="*/ 305971 w 981954"/>
              <a:gd name="connsiteY95" fmla="*/ 968805 h 1395855"/>
              <a:gd name="connsiteX96" fmla="*/ 425158 w 981954"/>
              <a:gd name="connsiteY96" fmla="*/ 1037627 h 1395855"/>
              <a:gd name="connsiteX97" fmla="*/ 250825 w 981954"/>
              <a:gd name="connsiteY97" fmla="*/ 1136449 h 1395855"/>
              <a:gd name="connsiteX98" fmla="*/ 565691 w 981954"/>
              <a:gd name="connsiteY98" fmla="*/ 1035862 h 1395855"/>
              <a:gd name="connsiteX99" fmla="*/ 684878 w 981954"/>
              <a:gd name="connsiteY99" fmla="*/ 967040 h 1395855"/>
              <a:gd name="connsiteX100" fmla="*/ 740024 w 981954"/>
              <a:gd name="connsiteY100" fmla="*/ 1134684 h 1395855"/>
              <a:gd name="connsiteX101" fmla="*/ 565691 w 981954"/>
              <a:gd name="connsiteY101" fmla="*/ 1035862 h 1395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81954" h="1395855">
                <a:moveTo>
                  <a:pt x="161880" y="562930"/>
                </a:moveTo>
                <a:cubicBezTo>
                  <a:pt x="170775" y="562930"/>
                  <a:pt x="179669" y="559401"/>
                  <a:pt x="186785" y="552342"/>
                </a:cubicBezTo>
                <a:cubicBezTo>
                  <a:pt x="201016" y="538225"/>
                  <a:pt x="201016" y="517049"/>
                  <a:pt x="186785" y="502932"/>
                </a:cubicBezTo>
                <a:cubicBezTo>
                  <a:pt x="128081" y="444697"/>
                  <a:pt x="96061" y="367052"/>
                  <a:pt x="96061" y="284112"/>
                </a:cubicBezTo>
                <a:cubicBezTo>
                  <a:pt x="96061" y="201173"/>
                  <a:pt x="128081" y="123527"/>
                  <a:pt x="186785" y="65293"/>
                </a:cubicBezTo>
                <a:cubicBezTo>
                  <a:pt x="201016" y="51175"/>
                  <a:pt x="201016" y="29999"/>
                  <a:pt x="186785" y="15882"/>
                </a:cubicBezTo>
                <a:cubicBezTo>
                  <a:pt x="172554" y="1765"/>
                  <a:pt x="151207" y="1765"/>
                  <a:pt x="136976" y="15882"/>
                </a:cubicBezTo>
                <a:cubicBezTo>
                  <a:pt x="64041" y="88234"/>
                  <a:pt x="24905" y="183526"/>
                  <a:pt x="24905" y="285877"/>
                </a:cubicBezTo>
                <a:cubicBezTo>
                  <a:pt x="24905" y="388228"/>
                  <a:pt x="64041" y="483520"/>
                  <a:pt x="136976" y="555872"/>
                </a:cubicBezTo>
                <a:cubicBezTo>
                  <a:pt x="144091" y="559401"/>
                  <a:pt x="152986" y="562930"/>
                  <a:pt x="161880" y="562930"/>
                </a:cubicBezTo>
                <a:close/>
                <a:moveTo>
                  <a:pt x="243710" y="446462"/>
                </a:moveTo>
                <a:cubicBezTo>
                  <a:pt x="250825" y="453521"/>
                  <a:pt x="259720" y="457050"/>
                  <a:pt x="268614" y="457050"/>
                </a:cubicBezTo>
                <a:cubicBezTo>
                  <a:pt x="277509" y="457050"/>
                  <a:pt x="286403" y="453521"/>
                  <a:pt x="293519" y="446462"/>
                </a:cubicBezTo>
                <a:cubicBezTo>
                  <a:pt x="307750" y="432345"/>
                  <a:pt x="307750" y="411169"/>
                  <a:pt x="293519" y="397051"/>
                </a:cubicBezTo>
                <a:cubicBezTo>
                  <a:pt x="263278" y="367052"/>
                  <a:pt x="245489" y="326464"/>
                  <a:pt x="245489" y="284112"/>
                </a:cubicBezTo>
                <a:cubicBezTo>
                  <a:pt x="245489" y="241760"/>
                  <a:pt x="261499" y="201173"/>
                  <a:pt x="293519" y="171173"/>
                </a:cubicBezTo>
                <a:cubicBezTo>
                  <a:pt x="307750" y="157056"/>
                  <a:pt x="307750" y="135880"/>
                  <a:pt x="293519" y="121762"/>
                </a:cubicBezTo>
                <a:cubicBezTo>
                  <a:pt x="279288" y="107645"/>
                  <a:pt x="257941" y="107645"/>
                  <a:pt x="243710" y="121762"/>
                </a:cubicBezTo>
                <a:cubicBezTo>
                  <a:pt x="199237" y="165879"/>
                  <a:pt x="176111" y="224113"/>
                  <a:pt x="176111" y="284112"/>
                </a:cubicBezTo>
                <a:cubicBezTo>
                  <a:pt x="176111" y="344111"/>
                  <a:pt x="201016" y="402345"/>
                  <a:pt x="243710" y="446462"/>
                </a:cubicBezTo>
                <a:close/>
                <a:moveTo>
                  <a:pt x="896567" y="282348"/>
                </a:moveTo>
                <a:cubicBezTo>
                  <a:pt x="896567" y="365287"/>
                  <a:pt x="864547" y="442933"/>
                  <a:pt x="805843" y="501167"/>
                </a:cubicBezTo>
                <a:cubicBezTo>
                  <a:pt x="791612" y="515284"/>
                  <a:pt x="791612" y="536460"/>
                  <a:pt x="805843" y="550578"/>
                </a:cubicBezTo>
                <a:cubicBezTo>
                  <a:pt x="812959" y="557636"/>
                  <a:pt x="821853" y="561166"/>
                  <a:pt x="830748" y="561166"/>
                </a:cubicBezTo>
                <a:cubicBezTo>
                  <a:pt x="839642" y="561166"/>
                  <a:pt x="848537" y="557636"/>
                  <a:pt x="855652" y="550578"/>
                </a:cubicBezTo>
                <a:cubicBezTo>
                  <a:pt x="928587" y="478226"/>
                  <a:pt x="967723" y="382934"/>
                  <a:pt x="967723" y="280583"/>
                </a:cubicBezTo>
                <a:cubicBezTo>
                  <a:pt x="967723" y="178232"/>
                  <a:pt x="928587" y="82940"/>
                  <a:pt x="855652" y="10588"/>
                </a:cubicBezTo>
                <a:cubicBezTo>
                  <a:pt x="841421" y="-3529"/>
                  <a:pt x="820074" y="-3529"/>
                  <a:pt x="805843" y="10588"/>
                </a:cubicBezTo>
                <a:cubicBezTo>
                  <a:pt x="791612" y="24705"/>
                  <a:pt x="791612" y="45881"/>
                  <a:pt x="805843" y="59999"/>
                </a:cubicBezTo>
                <a:cubicBezTo>
                  <a:pt x="864547" y="121762"/>
                  <a:pt x="896567" y="199408"/>
                  <a:pt x="896567" y="282348"/>
                </a:cubicBezTo>
                <a:close/>
                <a:moveTo>
                  <a:pt x="699109" y="446462"/>
                </a:moveTo>
                <a:cubicBezTo>
                  <a:pt x="706225" y="453521"/>
                  <a:pt x="715119" y="457050"/>
                  <a:pt x="724014" y="457050"/>
                </a:cubicBezTo>
                <a:cubicBezTo>
                  <a:pt x="732908" y="457050"/>
                  <a:pt x="741803" y="453521"/>
                  <a:pt x="748918" y="446462"/>
                </a:cubicBezTo>
                <a:cubicBezTo>
                  <a:pt x="793391" y="402345"/>
                  <a:pt x="816517" y="344111"/>
                  <a:pt x="816517" y="284112"/>
                </a:cubicBezTo>
                <a:cubicBezTo>
                  <a:pt x="816517" y="222349"/>
                  <a:pt x="791612" y="164114"/>
                  <a:pt x="748918" y="119998"/>
                </a:cubicBezTo>
                <a:cubicBezTo>
                  <a:pt x="734687" y="105880"/>
                  <a:pt x="713340" y="105880"/>
                  <a:pt x="699109" y="119998"/>
                </a:cubicBezTo>
                <a:cubicBezTo>
                  <a:pt x="684878" y="134115"/>
                  <a:pt x="684878" y="155291"/>
                  <a:pt x="699109" y="169409"/>
                </a:cubicBezTo>
                <a:cubicBezTo>
                  <a:pt x="729350" y="199408"/>
                  <a:pt x="747139" y="239995"/>
                  <a:pt x="747139" y="282348"/>
                </a:cubicBezTo>
                <a:cubicBezTo>
                  <a:pt x="747139" y="324700"/>
                  <a:pt x="731129" y="365287"/>
                  <a:pt x="699109" y="395287"/>
                </a:cubicBezTo>
                <a:cubicBezTo>
                  <a:pt x="684878" y="409404"/>
                  <a:pt x="684878" y="432345"/>
                  <a:pt x="699109" y="446462"/>
                </a:cubicBezTo>
                <a:close/>
                <a:moveTo>
                  <a:pt x="946376" y="1323504"/>
                </a:moveTo>
                <a:lnTo>
                  <a:pt x="876999" y="1323504"/>
                </a:lnTo>
                <a:lnTo>
                  <a:pt x="576365" y="398816"/>
                </a:lnTo>
                <a:cubicBezTo>
                  <a:pt x="613722" y="372346"/>
                  <a:pt x="636847" y="331758"/>
                  <a:pt x="636847" y="282348"/>
                </a:cubicBezTo>
                <a:cubicBezTo>
                  <a:pt x="636847" y="204702"/>
                  <a:pt x="572807" y="141174"/>
                  <a:pt x="494535" y="141174"/>
                </a:cubicBezTo>
                <a:cubicBezTo>
                  <a:pt x="416263" y="141174"/>
                  <a:pt x="352223" y="204702"/>
                  <a:pt x="352223" y="282348"/>
                </a:cubicBezTo>
                <a:cubicBezTo>
                  <a:pt x="352223" y="331758"/>
                  <a:pt x="377127" y="374110"/>
                  <a:pt x="416263" y="400581"/>
                </a:cubicBezTo>
                <a:lnTo>
                  <a:pt x="113850" y="1323504"/>
                </a:lnTo>
                <a:lnTo>
                  <a:pt x="35578" y="1323504"/>
                </a:lnTo>
                <a:cubicBezTo>
                  <a:pt x="16010" y="1323504"/>
                  <a:pt x="0" y="1339386"/>
                  <a:pt x="0" y="1358797"/>
                </a:cubicBezTo>
                <a:cubicBezTo>
                  <a:pt x="0" y="1378209"/>
                  <a:pt x="16010" y="1394091"/>
                  <a:pt x="35578" y="1394091"/>
                </a:cubicBezTo>
                <a:lnTo>
                  <a:pt x="140533" y="1394091"/>
                </a:lnTo>
                <a:lnTo>
                  <a:pt x="140533" y="1394091"/>
                </a:lnTo>
                <a:lnTo>
                  <a:pt x="140533" y="1394091"/>
                </a:lnTo>
                <a:lnTo>
                  <a:pt x="245489" y="1394091"/>
                </a:lnTo>
                <a:cubicBezTo>
                  <a:pt x="265057" y="1394091"/>
                  <a:pt x="281067" y="1378209"/>
                  <a:pt x="281067" y="1358797"/>
                </a:cubicBezTo>
                <a:cubicBezTo>
                  <a:pt x="281067" y="1339386"/>
                  <a:pt x="265057" y="1323504"/>
                  <a:pt x="245489" y="1323504"/>
                </a:cubicBezTo>
                <a:lnTo>
                  <a:pt x="188564" y="1323504"/>
                </a:lnTo>
                <a:lnTo>
                  <a:pt x="217026" y="1237035"/>
                </a:lnTo>
                <a:lnTo>
                  <a:pt x="494535" y="1078215"/>
                </a:lnTo>
                <a:lnTo>
                  <a:pt x="772044" y="1237035"/>
                </a:lnTo>
                <a:lnTo>
                  <a:pt x="800506" y="1325269"/>
                </a:lnTo>
                <a:lnTo>
                  <a:pt x="736466" y="1325269"/>
                </a:lnTo>
                <a:cubicBezTo>
                  <a:pt x="716898" y="1325269"/>
                  <a:pt x="700888" y="1341151"/>
                  <a:pt x="700888" y="1360562"/>
                </a:cubicBezTo>
                <a:cubicBezTo>
                  <a:pt x="700888" y="1379974"/>
                  <a:pt x="716898" y="1395856"/>
                  <a:pt x="736466" y="1395856"/>
                </a:cubicBezTo>
                <a:lnTo>
                  <a:pt x="850316" y="1395856"/>
                </a:lnTo>
                <a:lnTo>
                  <a:pt x="850316" y="1395856"/>
                </a:lnTo>
                <a:lnTo>
                  <a:pt x="850316" y="1395856"/>
                </a:lnTo>
                <a:lnTo>
                  <a:pt x="946376" y="1395856"/>
                </a:lnTo>
                <a:cubicBezTo>
                  <a:pt x="965944" y="1395856"/>
                  <a:pt x="981954" y="1379974"/>
                  <a:pt x="981954" y="1360562"/>
                </a:cubicBezTo>
                <a:cubicBezTo>
                  <a:pt x="981954" y="1341151"/>
                  <a:pt x="965944" y="1323504"/>
                  <a:pt x="946376" y="1323504"/>
                </a:cubicBezTo>
                <a:close/>
                <a:moveTo>
                  <a:pt x="357560" y="806455"/>
                </a:moveTo>
                <a:lnTo>
                  <a:pt x="405590" y="658223"/>
                </a:lnTo>
                <a:lnTo>
                  <a:pt x="533671" y="658223"/>
                </a:lnTo>
                <a:lnTo>
                  <a:pt x="357560" y="806455"/>
                </a:lnTo>
                <a:close/>
                <a:moveTo>
                  <a:pt x="597711" y="697045"/>
                </a:moveTo>
                <a:lnTo>
                  <a:pt x="652857" y="868219"/>
                </a:lnTo>
                <a:lnTo>
                  <a:pt x="394916" y="868219"/>
                </a:lnTo>
                <a:lnTo>
                  <a:pt x="597711" y="697045"/>
                </a:lnTo>
                <a:close/>
                <a:moveTo>
                  <a:pt x="595933" y="938806"/>
                </a:moveTo>
                <a:lnTo>
                  <a:pt x="494535" y="997040"/>
                </a:lnTo>
                <a:lnTo>
                  <a:pt x="393138" y="938806"/>
                </a:lnTo>
                <a:lnTo>
                  <a:pt x="595933" y="938806"/>
                </a:lnTo>
                <a:close/>
                <a:moveTo>
                  <a:pt x="492756" y="211761"/>
                </a:moveTo>
                <a:cubicBezTo>
                  <a:pt x="531892" y="211761"/>
                  <a:pt x="563912" y="243525"/>
                  <a:pt x="563912" y="282348"/>
                </a:cubicBezTo>
                <a:cubicBezTo>
                  <a:pt x="563912" y="321170"/>
                  <a:pt x="531892" y="352934"/>
                  <a:pt x="492756" y="352934"/>
                </a:cubicBezTo>
                <a:cubicBezTo>
                  <a:pt x="453620" y="352934"/>
                  <a:pt x="421600" y="321170"/>
                  <a:pt x="421600" y="282348"/>
                </a:cubicBezTo>
                <a:cubicBezTo>
                  <a:pt x="421600" y="243525"/>
                  <a:pt x="453620" y="211761"/>
                  <a:pt x="492756" y="211761"/>
                </a:cubicBezTo>
                <a:close/>
                <a:moveTo>
                  <a:pt x="492756" y="425286"/>
                </a:moveTo>
                <a:cubicBezTo>
                  <a:pt x="498093" y="425286"/>
                  <a:pt x="503430" y="425286"/>
                  <a:pt x="508766" y="423521"/>
                </a:cubicBezTo>
                <a:lnTo>
                  <a:pt x="562133" y="587636"/>
                </a:lnTo>
                <a:lnTo>
                  <a:pt x="426937" y="587636"/>
                </a:lnTo>
                <a:lnTo>
                  <a:pt x="480304" y="423521"/>
                </a:lnTo>
                <a:cubicBezTo>
                  <a:pt x="485641" y="425286"/>
                  <a:pt x="489198" y="425286"/>
                  <a:pt x="492756" y="425286"/>
                </a:cubicBezTo>
                <a:close/>
                <a:moveTo>
                  <a:pt x="250825" y="1136449"/>
                </a:moveTo>
                <a:lnTo>
                  <a:pt x="305971" y="968805"/>
                </a:lnTo>
                <a:lnTo>
                  <a:pt x="425158" y="1037627"/>
                </a:lnTo>
                <a:lnTo>
                  <a:pt x="250825" y="1136449"/>
                </a:lnTo>
                <a:close/>
                <a:moveTo>
                  <a:pt x="565691" y="1035862"/>
                </a:moveTo>
                <a:lnTo>
                  <a:pt x="684878" y="967040"/>
                </a:lnTo>
                <a:lnTo>
                  <a:pt x="740024" y="1134684"/>
                </a:lnTo>
                <a:lnTo>
                  <a:pt x="565691" y="1035862"/>
                </a:lnTo>
                <a:close/>
              </a:path>
            </a:pathLst>
          </a:custGeom>
          <a:solidFill>
            <a:srgbClr val="000000"/>
          </a:solidFill>
          <a:ln w="17717" cap="flat">
            <a:noFill/>
            <a:prstDash val="solid"/>
            <a:miter/>
          </a:ln>
        </p:spPr>
        <p:txBody>
          <a:bodyPr rtlCol="0" anchor="ctr"/>
          <a:lstStyle/>
          <a:p>
            <a:endParaRPr lang="ko-Kore-KR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4" name="직선 연결선 93">
            <a:extLst>
              <a:ext uri="{FF2B5EF4-FFF2-40B4-BE49-F238E27FC236}">
                <a16:creationId xmlns:a16="http://schemas.microsoft.com/office/drawing/2014/main" id="{E28F4B5D-B657-4FDD-87A0-48316C199D4B}"/>
              </a:ext>
            </a:extLst>
          </p:cNvPr>
          <p:cNvCxnSpPr>
            <a:cxnSpLocks/>
          </p:cNvCxnSpPr>
          <p:nvPr/>
        </p:nvCxnSpPr>
        <p:spPr>
          <a:xfrm flipH="1">
            <a:off x="4163155" y="4184913"/>
            <a:ext cx="6424129" cy="0"/>
          </a:xfrm>
          <a:prstGeom prst="line">
            <a:avLst/>
          </a:prstGeom>
          <a:ln w="57150" cap="rnd">
            <a:solidFill>
              <a:schemeClr val="bg2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F8A9D542-80C9-41C1-9C78-C0E134DF3825}"/>
              </a:ext>
            </a:extLst>
          </p:cNvPr>
          <p:cNvSpPr txBox="1"/>
          <p:nvPr/>
        </p:nvSpPr>
        <p:spPr>
          <a:xfrm>
            <a:off x="867131" y="4412492"/>
            <a:ext cx="2365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>
                <a:latin typeface="Calibri" panose="020F0502020204030204" pitchFamily="34" charset="0"/>
                <a:cs typeface="Calibri" panose="020F0502020204030204" pitchFamily="34" charset="0"/>
              </a:rPr>
              <a:t>5G NR</a:t>
            </a:r>
            <a:endParaRPr lang="ko-KR" altLang="en-US" sz="3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E64F5374-BB42-4EE7-9B77-63A2E58C699D}"/>
              </a:ext>
            </a:extLst>
          </p:cNvPr>
          <p:cNvSpPr txBox="1"/>
          <p:nvPr/>
        </p:nvSpPr>
        <p:spPr>
          <a:xfrm>
            <a:off x="-123825" y="4418267"/>
            <a:ext cx="1402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>
                <a:latin typeface="Calibri" panose="020F0502020204030204" pitchFamily="34" charset="0"/>
                <a:cs typeface="Calibri" panose="020F0502020204030204" pitchFamily="34" charset="0"/>
              </a:rPr>
              <a:t>UE</a:t>
            </a:r>
            <a:endParaRPr lang="ko-KR" altLang="en-US" sz="3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0" name="그룹 99">
            <a:extLst>
              <a:ext uri="{FF2B5EF4-FFF2-40B4-BE49-F238E27FC236}">
                <a16:creationId xmlns:a16="http://schemas.microsoft.com/office/drawing/2014/main" id="{C5A39E01-F6E3-43B0-9A65-136C6942D697}"/>
              </a:ext>
            </a:extLst>
          </p:cNvPr>
          <p:cNvGrpSpPr/>
          <p:nvPr/>
        </p:nvGrpSpPr>
        <p:grpSpPr>
          <a:xfrm>
            <a:off x="430231" y="3884083"/>
            <a:ext cx="293947" cy="538763"/>
            <a:chOff x="3099314" y="47792"/>
            <a:chExt cx="448113" cy="821327"/>
          </a:xfrm>
        </p:grpSpPr>
        <p:sp>
          <p:nvSpPr>
            <p:cNvPr id="101" name="직사각형 100">
              <a:extLst>
                <a:ext uri="{FF2B5EF4-FFF2-40B4-BE49-F238E27FC236}">
                  <a16:creationId xmlns:a16="http://schemas.microsoft.com/office/drawing/2014/main" id="{426A14FA-28BA-4BDC-AA3E-A1C086B238A7}"/>
                </a:ext>
              </a:extLst>
            </p:cNvPr>
            <p:cNvSpPr/>
            <p:nvPr/>
          </p:nvSpPr>
          <p:spPr>
            <a:xfrm>
              <a:off x="3131766" y="96808"/>
              <a:ext cx="382620" cy="7442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6" name="자유형 133">
              <a:extLst>
                <a:ext uri="{FF2B5EF4-FFF2-40B4-BE49-F238E27FC236}">
                  <a16:creationId xmlns:a16="http://schemas.microsoft.com/office/drawing/2014/main" id="{31BBC808-2B19-4436-BCF9-12DAA5D4FB16}"/>
                </a:ext>
              </a:extLst>
            </p:cNvPr>
            <p:cNvSpPr/>
            <p:nvPr/>
          </p:nvSpPr>
          <p:spPr>
            <a:xfrm>
              <a:off x="3099314" y="47792"/>
              <a:ext cx="448113" cy="821327"/>
            </a:xfrm>
            <a:custGeom>
              <a:avLst/>
              <a:gdLst>
                <a:gd name="connsiteX0" fmla="*/ 381143 w 448113"/>
                <a:gd name="connsiteY0" fmla="*/ 0 h 821327"/>
                <a:gd name="connsiteX1" fmla="*/ 66970 w 448113"/>
                <a:gd name="connsiteY1" fmla="*/ 0 h 821327"/>
                <a:gd name="connsiteX2" fmla="*/ 0 w 448113"/>
                <a:gd name="connsiteY2" fmla="*/ 66435 h 821327"/>
                <a:gd name="connsiteX3" fmla="*/ 0 w 448113"/>
                <a:gd name="connsiteY3" fmla="*/ 754893 h 821327"/>
                <a:gd name="connsiteX4" fmla="*/ 66970 w 448113"/>
                <a:gd name="connsiteY4" fmla="*/ 821328 h 821327"/>
                <a:gd name="connsiteX5" fmla="*/ 381143 w 448113"/>
                <a:gd name="connsiteY5" fmla="*/ 821328 h 821327"/>
                <a:gd name="connsiteX6" fmla="*/ 448113 w 448113"/>
                <a:gd name="connsiteY6" fmla="*/ 754893 h 821327"/>
                <a:gd name="connsiteX7" fmla="*/ 448113 w 448113"/>
                <a:gd name="connsiteY7" fmla="*/ 66444 h 821327"/>
                <a:gd name="connsiteX8" fmla="*/ 381143 w 448113"/>
                <a:gd name="connsiteY8" fmla="*/ 0 h 821327"/>
                <a:gd name="connsiteX9" fmla="*/ 150466 w 448113"/>
                <a:gd name="connsiteY9" fmla="*/ 52271 h 821327"/>
                <a:gd name="connsiteX10" fmla="*/ 297637 w 448113"/>
                <a:gd name="connsiteY10" fmla="*/ 52271 h 821327"/>
                <a:gd name="connsiteX11" fmla="*/ 308962 w 448113"/>
                <a:gd name="connsiteY11" fmla="*/ 63505 h 821327"/>
                <a:gd name="connsiteX12" fmla="*/ 297637 w 448113"/>
                <a:gd name="connsiteY12" fmla="*/ 74740 h 821327"/>
                <a:gd name="connsiteX13" fmla="*/ 150466 w 448113"/>
                <a:gd name="connsiteY13" fmla="*/ 74740 h 821327"/>
                <a:gd name="connsiteX14" fmla="*/ 139141 w 448113"/>
                <a:gd name="connsiteY14" fmla="*/ 63505 h 821327"/>
                <a:gd name="connsiteX15" fmla="*/ 150466 w 448113"/>
                <a:gd name="connsiteY15" fmla="*/ 52271 h 821327"/>
                <a:gd name="connsiteX16" fmla="*/ 224057 w 448113"/>
                <a:gd name="connsiteY16" fmla="*/ 793057 h 821327"/>
                <a:gd name="connsiteX17" fmla="*/ 184175 w 448113"/>
                <a:gd name="connsiteY17" fmla="*/ 753495 h 821327"/>
                <a:gd name="connsiteX18" fmla="*/ 224057 w 448113"/>
                <a:gd name="connsiteY18" fmla="*/ 713932 h 821327"/>
                <a:gd name="connsiteX19" fmla="*/ 263938 w 448113"/>
                <a:gd name="connsiteY19" fmla="*/ 753495 h 821327"/>
                <a:gd name="connsiteX20" fmla="*/ 224057 w 448113"/>
                <a:gd name="connsiteY20" fmla="*/ 793057 h 821327"/>
                <a:gd name="connsiteX21" fmla="*/ 416071 w 448113"/>
                <a:gd name="connsiteY21" fmla="*/ 686068 h 821327"/>
                <a:gd name="connsiteX22" fmla="*/ 32042 w 448113"/>
                <a:gd name="connsiteY22" fmla="*/ 686068 h 821327"/>
                <a:gd name="connsiteX23" fmla="*/ 32042 w 448113"/>
                <a:gd name="connsiteY23" fmla="*/ 121379 h 821327"/>
                <a:gd name="connsiteX24" fmla="*/ 416071 w 448113"/>
                <a:gd name="connsiteY24" fmla="*/ 121379 h 821327"/>
                <a:gd name="connsiteX25" fmla="*/ 416071 w 448113"/>
                <a:gd name="connsiteY25" fmla="*/ 686068 h 821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48113" h="821327">
                  <a:moveTo>
                    <a:pt x="381143" y="0"/>
                  </a:moveTo>
                  <a:lnTo>
                    <a:pt x="66970" y="0"/>
                  </a:lnTo>
                  <a:cubicBezTo>
                    <a:pt x="30137" y="0"/>
                    <a:pt x="0" y="29896"/>
                    <a:pt x="0" y="66435"/>
                  </a:cubicBezTo>
                  <a:lnTo>
                    <a:pt x="0" y="754893"/>
                  </a:lnTo>
                  <a:cubicBezTo>
                    <a:pt x="0" y="791431"/>
                    <a:pt x="30137" y="821328"/>
                    <a:pt x="66970" y="821328"/>
                  </a:cubicBezTo>
                  <a:lnTo>
                    <a:pt x="381143" y="821328"/>
                  </a:lnTo>
                  <a:cubicBezTo>
                    <a:pt x="417976" y="821328"/>
                    <a:pt x="448113" y="791431"/>
                    <a:pt x="448113" y="754893"/>
                  </a:cubicBezTo>
                  <a:lnTo>
                    <a:pt x="448113" y="66444"/>
                  </a:lnTo>
                  <a:cubicBezTo>
                    <a:pt x="448123" y="29905"/>
                    <a:pt x="417976" y="0"/>
                    <a:pt x="381143" y="0"/>
                  </a:cubicBezTo>
                  <a:close/>
                  <a:moveTo>
                    <a:pt x="150466" y="52271"/>
                  </a:moveTo>
                  <a:lnTo>
                    <a:pt x="297637" y="52271"/>
                  </a:lnTo>
                  <a:cubicBezTo>
                    <a:pt x="303867" y="52271"/>
                    <a:pt x="308962" y="57326"/>
                    <a:pt x="308962" y="63505"/>
                  </a:cubicBezTo>
                  <a:cubicBezTo>
                    <a:pt x="308962" y="69685"/>
                    <a:pt x="303867" y="74740"/>
                    <a:pt x="297637" y="74740"/>
                  </a:cubicBezTo>
                  <a:lnTo>
                    <a:pt x="150466" y="74740"/>
                  </a:lnTo>
                  <a:cubicBezTo>
                    <a:pt x="144237" y="74740"/>
                    <a:pt x="139141" y="69685"/>
                    <a:pt x="139141" y="63505"/>
                  </a:cubicBezTo>
                  <a:cubicBezTo>
                    <a:pt x="139141" y="57326"/>
                    <a:pt x="144237" y="52271"/>
                    <a:pt x="150466" y="52271"/>
                  </a:cubicBezTo>
                  <a:close/>
                  <a:moveTo>
                    <a:pt x="224057" y="793057"/>
                  </a:moveTo>
                  <a:cubicBezTo>
                    <a:pt x="202035" y="793057"/>
                    <a:pt x="184175" y="775340"/>
                    <a:pt x="184175" y="753495"/>
                  </a:cubicBezTo>
                  <a:cubicBezTo>
                    <a:pt x="184175" y="731649"/>
                    <a:pt x="202035" y="713932"/>
                    <a:pt x="224057" y="713932"/>
                  </a:cubicBezTo>
                  <a:cubicBezTo>
                    <a:pt x="246078" y="713932"/>
                    <a:pt x="263938" y="731649"/>
                    <a:pt x="263938" y="753495"/>
                  </a:cubicBezTo>
                  <a:cubicBezTo>
                    <a:pt x="263938" y="775350"/>
                    <a:pt x="246078" y="793057"/>
                    <a:pt x="224057" y="793057"/>
                  </a:cubicBezTo>
                  <a:close/>
                  <a:moveTo>
                    <a:pt x="416071" y="686068"/>
                  </a:moveTo>
                  <a:lnTo>
                    <a:pt x="32042" y="686068"/>
                  </a:lnTo>
                  <a:lnTo>
                    <a:pt x="32042" y="121379"/>
                  </a:lnTo>
                  <a:lnTo>
                    <a:pt x="416071" y="121379"/>
                  </a:lnTo>
                  <a:lnTo>
                    <a:pt x="416071" y="68606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ore-KR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9" name="TextBox 108">
            <a:extLst>
              <a:ext uri="{FF2B5EF4-FFF2-40B4-BE49-F238E27FC236}">
                <a16:creationId xmlns:a16="http://schemas.microsoft.com/office/drawing/2014/main" id="{8CD844B2-D8CA-48F4-AABB-BA7BB6EC726A}"/>
              </a:ext>
            </a:extLst>
          </p:cNvPr>
          <p:cNvSpPr txBox="1"/>
          <p:nvPr/>
        </p:nvSpPr>
        <p:spPr>
          <a:xfrm>
            <a:off x="5729800" y="4399909"/>
            <a:ext cx="1608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>
                <a:latin typeface="Calibri" panose="020F0502020204030204" pitchFamily="34" charset="0"/>
                <a:cs typeface="Calibri" panose="020F0502020204030204" pitchFamily="34" charset="0"/>
              </a:rPr>
              <a:t>MEC</a:t>
            </a:r>
            <a:endParaRPr lang="ko-KR" altLang="en-US" sz="3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F721334C-1EEE-4271-A16A-AC8C3A5FCB18}"/>
              </a:ext>
            </a:extLst>
          </p:cNvPr>
          <p:cNvSpPr txBox="1"/>
          <p:nvPr/>
        </p:nvSpPr>
        <p:spPr>
          <a:xfrm>
            <a:off x="9349007" y="4409768"/>
            <a:ext cx="2969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>
                <a:latin typeface="Calibri" panose="020F0502020204030204" pitchFamily="34" charset="0"/>
                <a:cs typeface="Calibri" panose="020F0502020204030204" pitchFamily="34" charset="0"/>
              </a:rPr>
              <a:t>Remote Hosts</a:t>
            </a:r>
            <a:endParaRPr lang="ko-KR" altLang="en-US" sz="3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" name="자유형 54">
            <a:extLst>
              <a:ext uri="{FF2B5EF4-FFF2-40B4-BE49-F238E27FC236}">
                <a16:creationId xmlns:a16="http://schemas.microsoft.com/office/drawing/2014/main" id="{839BD10F-0E7D-4CED-A74D-EFB328D0148A}"/>
              </a:ext>
            </a:extLst>
          </p:cNvPr>
          <p:cNvSpPr/>
          <p:nvPr/>
        </p:nvSpPr>
        <p:spPr>
          <a:xfrm>
            <a:off x="10552306" y="3692528"/>
            <a:ext cx="755171" cy="738389"/>
          </a:xfrm>
          <a:custGeom>
            <a:avLst/>
            <a:gdLst>
              <a:gd name="connsiteX0" fmla="*/ 508354 w 554568"/>
              <a:gd name="connsiteY0" fmla="*/ 248529 h 542244"/>
              <a:gd name="connsiteX1" fmla="*/ 46214 w 554568"/>
              <a:gd name="connsiteY1" fmla="*/ 248529 h 542244"/>
              <a:gd name="connsiteX2" fmla="*/ 0 w 554568"/>
              <a:gd name="connsiteY2" fmla="*/ 293716 h 542244"/>
              <a:gd name="connsiteX3" fmla="*/ 0 w 554568"/>
              <a:gd name="connsiteY3" fmla="*/ 338903 h 542244"/>
              <a:gd name="connsiteX4" fmla="*/ 46214 w 554568"/>
              <a:gd name="connsiteY4" fmla="*/ 384090 h 542244"/>
              <a:gd name="connsiteX5" fmla="*/ 508354 w 554568"/>
              <a:gd name="connsiteY5" fmla="*/ 384090 h 542244"/>
              <a:gd name="connsiteX6" fmla="*/ 554568 w 554568"/>
              <a:gd name="connsiteY6" fmla="*/ 338903 h 542244"/>
              <a:gd name="connsiteX7" fmla="*/ 554568 w 554568"/>
              <a:gd name="connsiteY7" fmla="*/ 293716 h 542244"/>
              <a:gd name="connsiteX8" fmla="*/ 508354 w 554568"/>
              <a:gd name="connsiteY8" fmla="*/ 248529 h 542244"/>
              <a:gd name="connsiteX9" fmla="*/ 69321 w 554568"/>
              <a:gd name="connsiteY9" fmla="*/ 338903 h 542244"/>
              <a:gd name="connsiteX10" fmla="*/ 46214 w 554568"/>
              <a:gd name="connsiteY10" fmla="*/ 316309 h 542244"/>
              <a:gd name="connsiteX11" fmla="*/ 69321 w 554568"/>
              <a:gd name="connsiteY11" fmla="*/ 293716 h 542244"/>
              <a:gd name="connsiteX12" fmla="*/ 92428 w 554568"/>
              <a:gd name="connsiteY12" fmla="*/ 316309 h 542244"/>
              <a:gd name="connsiteX13" fmla="*/ 69321 w 554568"/>
              <a:gd name="connsiteY13" fmla="*/ 338903 h 542244"/>
              <a:gd name="connsiteX14" fmla="*/ 496801 w 554568"/>
              <a:gd name="connsiteY14" fmla="*/ 338903 h 542244"/>
              <a:gd name="connsiteX15" fmla="*/ 311945 w 554568"/>
              <a:gd name="connsiteY15" fmla="*/ 338903 h 542244"/>
              <a:gd name="connsiteX16" fmla="*/ 300391 w 554568"/>
              <a:gd name="connsiteY16" fmla="*/ 327606 h 542244"/>
              <a:gd name="connsiteX17" fmla="*/ 311945 w 554568"/>
              <a:gd name="connsiteY17" fmla="*/ 316309 h 542244"/>
              <a:gd name="connsiteX18" fmla="*/ 496801 w 554568"/>
              <a:gd name="connsiteY18" fmla="*/ 316309 h 542244"/>
              <a:gd name="connsiteX19" fmla="*/ 508354 w 554568"/>
              <a:gd name="connsiteY19" fmla="*/ 327606 h 542244"/>
              <a:gd name="connsiteX20" fmla="*/ 496801 w 554568"/>
              <a:gd name="connsiteY20" fmla="*/ 338903 h 542244"/>
              <a:gd name="connsiteX21" fmla="*/ 75236 w 554568"/>
              <a:gd name="connsiteY21" fmla="*/ 67781 h 542244"/>
              <a:gd name="connsiteX22" fmla="*/ 479332 w 554568"/>
              <a:gd name="connsiteY22" fmla="*/ 67781 h 542244"/>
              <a:gd name="connsiteX23" fmla="*/ 489429 w 554568"/>
              <a:gd name="connsiteY23" fmla="*/ 61974 h 542244"/>
              <a:gd name="connsiteX24" fmla="*/ 489152 w 554568"/>
              <a:gd name="connsiteY24" fmla="*/ 50519 h 542244"/>
              <a:gd name="connsiteX25" fmla="*/ 473948 w 554568"/>
              <a:gd name="connsiteY25" fmla="*/ 26638 h 542244"/>
              <a:gd name="connsiteX26" fmla="*/ 424915 w 554568"/>
              <a:gd name="connsiteY26" fmla="*/ 0 h 542244"/>
              <a:gd name="connsiteX27" fmla="*/ 129676 w 554568"/>
              <a:gd name="connsiteY27" fmla="*/ 0 h 542244"/>
              <a:gd name="connsiteX28" fmla="*/ 80620 w 554568"/>
              <a:gd name="connsiteY28" fmla="*/ 26638 h 542244"/>
              <a:gd name="connsiteX29" fmla="*/ 65439 w 554568"/>
              <a:gd name="connsiteY29" fmla="*/ 50519 h 542244"/>
              <a:gd name="connsiteX30" fmla="*/ 65162 w 554568"/>
              <a:gd name="connsiteY30" fmla="*/ 61974 h 542244"/>
              <a:gd name="connsiteX31" fmla="*/ 75236 w 554568"/>
              <a:gd name="connsiteY31" fmla="*/ 67781 h 542244"/>
              <a:gd name="connsiteX32" fmla="*/ 508354 w 554568"/>
              <a:gd name="connsiteY32" fmla="*/ 90374 h 542244"/>
              <a:gd name="connsiteX33" fmla="*/ 46214 w 554568"/>
              <a:gd name="connsiteY33" fmla="*/ 90374 h 542244"/>
              <a:gd name="connsiteX34" fmla="*/ 0 w 554568"/>
              <a:gd name="connsiteY34" fmla="*/ 135561 h 542244"/>
              <a:gd name="connsiteX35" fmla="*/ 0 w 554568"/>
              <a:gd name="connsiteY35" fmla="*/ 180748 h 542244"/>
              <a:gd name="connsiteX36" fmla="*/ 46214 w 554568"/>
              <a:gd name="connsiteY36" fmla="*/ 225935 h 542244"/>
              <a:gd name="connsiteX37" fmla="*/ 508354 w 554568"/>
              <a:gd name="connsiteY37" fmla="*/ 225935 h 542244"/>
              <a:gd name="connsiteX38" fmla="*/ 554568 w 554568"/>
              <a:gd name="connsiteY38" fmla="*/ 180748 h 542244"/>
              <a:gd name="connsiteX39" fmla="*/ 554568 w 554568"/>
              <a:gd name="connsiteY39" fmla="*/ 135561 h 542244"/>
              <a:gd name="connsiteX40" fmla="*/ 508354 w 554568"/>
              <a:gd name="connsiteY40" fmla="*/ 90374 h 542244"/>
              <a:gd name="connsiteX41" fmla="*/ 69321 w 554568"/>
              <a:gd name="connsiteY41" fmla="*/ 180748 h 542244"/>
              <a:gd name="connsiteX42" fmla="*/ 46214 w 554568"/>
              <a:gd name="connsiteY42" fmla="*/ 158155 h 542244"/>
              <a:gd name="connsiteX43" fmla="*/ 69321 w 554568"/>
              <a:gd name="connsiteY43" fmla="*/ 135561 h 542244"/>
              <a:gd name="connsiteX44" fmla="*/ 92428 w 554568"/>
              <a:gd name="connsiteY44" fmla="*/ 158155 h 542244"/>
              <a:gd name="connsiteX45" fmla="*/ 69321 w 554568"/>
              <a:gd name="connsiteY45" fmla="*/ 180748 h 542244"/>
              <a:gd name="connsiteX46" fmla="*/ 496801 w 554568"/>
              <a:gd name="connsiteY46" fmla="*/ 180748 h 542244"/>
              <a:gd name="connsiteX47" fmla="*/ 311945 w 554568"/>
              <a:gd name="connsiteY47" fmla="*/ 180748 h 542244"/>
              <a:gd name="connsiteX48" fmla="*/ 300391 w 554568"/>
              <a:gd name="connsiteY48" fmla="*/ 169451 h 542244"/>
              <a:gd name="connsiteX49" fmla="*/ 311945 w 554568"/>
              <a:gd name="connsiteY49" fmla="*/ 158155 h 542244"/>
              <a:gd name="connsiteX50" fmla="*/ 496801 w 554568"/>
              <a:gd name="connsiteY50" fmla="*/ 158155 h 542244"/>
              <a:gd name="connsiteX51" fmla="*/ 508354 w 554568"/>
              <a:gd name="connsiteY51" fmla="*/ 169451 h 542244"/>
              <a:gd name="connsiteX52" fmla="*/ 496801 w 554568"/>
              <a:gd name="connsiteY52" fmla="*/ 180748 h 542244"/>
              <a:gd name="connsiteX53" fmla="*/ 508354 w 554568"/>
              <a:gd name="connsiteY53" fmla="*/ 406683 h 542244"/>
              <a:gd name="connsiteX54" fmla="*/ 46214 w 554568"/>
              <a:gd name="connsiteY54" fmla="*/ 406683 h 542244"/>
              <a:gd name="connsiteX55" fmla="*/ 0 w 554568"/>
              <a:gd name="connsiteY55" fmla="*/ 451870 h 542244"/>
              <a:gd name="connsiteX56" fmla="*/ 0 w 554568"/>
              <a:gd name="connsiteY56" fmla="*/ 497057 h 542244"/>
              <a:gd name="connsiteX57" fmla="*/ 46214 w 554568"/>
              <a:gd name="connsiteY57" fmla="*/ 542244 h 542244"/>
              <a:gd name="connsiteX58" fmla="*/ 508354 w 554568"/>
              <a:gd name="connsiteY58" fmla="*/ 542244 h 542244"/>
              <a:gd name="connsiteX59" fmla="*/ 554568 w 554568"/>
              <a:gd name="connsiteY59" fmla="*/ 497057 h 542244"/>
              <a:gd name="connsiteX60" fmla="*/ 554568 w 554568"/>
              <a:gd name="connsiteY60" fmla="*/ 451870 h 542244"/>
              <a:gd name="connsiteX61" fmla="*/ 508354 w 554568"/>
              <a:gd name="connsiteY61" fmla="*/ 406683 h 542244"/>
              <a:gd name="connsiteX62" fmla="*/ 69321 w 554568"/>
              <a:gd name="connsiteY62" fmla="*/ 497057 h 542244"/>
              <a:gd name="connsiteX63" fmla="*/ 46214 w 554568"/>
              <a:gd name="connsiteY63" fmla="*/ 474464 h 542244"/>
              <a:gd name="connsiteX64" fmla="*/ 69321 w 554568"/>
              <a:gd name="connsiteY64" fmla="*/ 451870 h 542244"/>
              <a:gd name="connsiteX65" fmla="*/ 92428 w 554568"/>
              <a:gd name="connsiteY65" fmla="*/ 474464 h 542244"/>
              <a:gd name="connsiteX66" fmla="*/ 69321 w 554568"/>
              <a:gd name="connsiteY66" fmla="*/ 497057 h 542244"/>
              <a:gd name="connsiteX67" fmla="*/ 496801 w 554568"/>
              <a:gd name="connsiteY67" fmla="*/ 497057 h 542244"/>
              <a:gd name="connsiteX68" fmla="*/ 311945 w 554568"/>
              <a:gd name="connsiteY68" fmla="*/ 497057 h 542244"/>
              <a:gd name="connsiteX69" fmla="*/ 300391 w 554568"/>
              <a:gd name="connsiteY69" fmla="*/ 485760 h 542244"/>
              <a:gd name="connsiteX70" fmla="*/ 311945 w 554568"/>
              <a:gd name="connsiteY70" fmla="*/ 474464 h 542244"/>
              <a:gd name="connsiteX71" fmla="*/ 496801 w 554568"/>
              <a:gd name="connsiteY71" fmla="*/ 474464 h 542244"/>
              <a:gd name="connsiteX72" fmla="*/ 508354 w 554568"/>
              <a:gd name="connsiteY72" fmla="*/ 485760 h 542244"/>
              <a:gd name="connsiteX73" fmla="*/ 496801 w 554568"/>
              <a:gd name="connsiteY73" fmla="*/ 497057 h 54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554568" h="542244">
                <a:moveTo>
                  <a:pt x="508354" y="248529"/>
                </a:moveTo>
                <a:lnTo>
                  <a:pt x="46214" y="248529"/>
                </a:lnTo>
                <a:cubicBezTo>
                  <a:pt x="20727" y="248529"/>
                  <a:pt x="0" y="268795"/>
                  <a:pt x="0" y="293716"/>
                </a:cubicBezTo>
                <a:lnTo>
                  <a:pt x="0" y="338903"/>
                </a:lnTo>
                <a:cubicBezTo>
                  <a:pt x="0" y="363823"/>
                  <a:pt x="20727" y="384090"/>
                  <a:pt x="46214" y="384090"/>
                </a:cubicBezTo>
                <a:lnTo>
                  <a:pt x="508354" y="384090"/>
                </a:lnTo>
                <a:cubicBezTo>
                  <a:pt x="533841" y="384090"/>
                  <a:pt x="554568" y="363823"/>
                  <a:pt x="554568" y="338903"/>
                </a:cubicBezTo>
                <a:lnTo>
                  <a:pt x="554568" y="293716"/>
                </a:lnTo>
                <a:cubicBezTo>
                  <a:pt x="554568" y="268795"/>
                  <a:pt x="533841" y="248529"/>
                  <a:pt x="508354" y="248529"/>
                </a:cubicBezTo>
                <a:close/>
                <a:moveTo>
                  <a:pt x="69321" y="338903"/>
                </a:moveTo>
                <a:cubicBezTo>
                  <a:pt x="56589" y="338903"/>
                  <a:pt x="46214" y="328758"/>
                  <a:pt x="46214" y="316309"/>
                </a:cubicBezTo>
                <a:cubicBezTo>
                  <a:pt x="46214" y="303860"/>
                  <a:pt x="56589" y="293716"/>
                  <a:pt x="69321" y="293716"/>
                </a:cubicBezTo>
                <a:cubicBezTo>
                  <a:pt x="82053" y="293716"/>
                  <a:pt x="92428" y="303860"/>
                  <a:pt x="92428" y="316309"/>
                </a:cubicBezTo>
                <a:cubicBezTo>
                  <a:pt x="92428" y="328758"/>
                  <a:pt x="82053" y="338903"/>
                  <a:pt x="69321" y="338903"/>
                </a:cubicBezTo>
                <a:close/>
                <a:moveTo>
                  <a:pt x="496801" y="338903"/>
                </a:moveTo>
                <a:lnTo>
                  <a:pt x="311945" y="338903"/>
                </a:lnTo>
                <a:cubicBezTo>
                  <a:pt x="305567" y="338903"/>
                  <a:pt x="300391" y="333842"/>
                  <a:pt x="300391" y="327606"/>
                </a:cubicBezTo>
                <a:cubicBezTo>
                  <a:pt x="300391" y="321370"/>
                  <a:pt x="305567" y="316309"/>
                  <a:pt x="311945" y="316309"/>
                </a:cubicBezTo>
                <a:lnTo>
                  <a:pt x="496801" y="316309"/>
                </a:lnTo>
                <a:cubicBezTo>
                  <a:pt x="503178" y="316309"/>
                  <a:pt x="508354" y="321370"/>
                  <a:pt x="508354" y="327606"/>
                </a:cubicBezTo>
                <a:cubicBezTo>
                  <a:pt x="508354" y="333842"/>
                  <a:pt x="503178" y="338903"/>
                  <a:pt x="496801" y="338903"/>
                </a:cubicBezTo>
                <a:close/>
                <a:moveTo>
                  <a:pt x="75236" y="67781"/>
                </a:moveTo>
                <a:lnTo>
                  <a:pt x="479332" y="67781"/>
                </a:lnTo>
                <a:cubicBezTo>
                  <a:pt x="483537" y="67781"/>
                  <a:pt x="487396" y="65544"/>
                  <a:pt x="489429" y="61974"/>
                </a:cubicBezTo>
                <a:cubicBezTo>
                  <a:pt x="491463" y="58404"/>
                  <a:pt x="491347" y="53998"/>
                  <a:pt x="489152" y="50519"/>
                </a:cubicBezTo>
                <a:lnTo>
                  <a:pt x="473948" y="26638"/>
                </a:lnTo>
                <a:cubicBezTo>
                  <a:pt x="463342" y="9964"/>
                  <a:pt x="444995" y="0"/>
                  <a:pt x="424915" y="0"/>
                </a:cubicBezTo>
                <a:lnTo>
                  <a:pt x="129676" y="0"/>
                </a:lnTo>
                <a:cubicBezTo>
                  <a:pt x="109597" y="0"/>
                  <a:pt x="91250" y="9964"/>
                  <a:pt x="80620" y="26638"/>
                </a:cubicBezTo>
                <a:lnTo>
                  <a:pt x="65439" y="50519"/>
                </a:lnTo>
                <a:cubicBezTo>
                  <a:pt x="63221" y="53998"/>
                  <a:pt x="63105" y="58382"/>
                  <a:pt x="65162" y="61974"/>
                </a:cubicBezTo>
                <a:cubicBezTo>
                  <a:pt x="67218" y="65566"/>
                  <a:pt x="71031" y="67781"/>
                  <a:pt x="75236" y="67781"/>
                </a:cubicBezTo>
                <a:close/>
                <a:moveTo>
                  <a:pt x="508354" y="90374"/>
                </a:moveTo>
                <a:lnTo>
                  <a:pt x="46214" y="90374"/>
                </a:lnTo>
                <a:cubicBezTo>
                  <a:pt x="20727" y="90374"/>
                  <a:pt x="0" y="110640"/>
                  <a:pt x="0" y="135561"/>
                </a:cubicBezTo>
                <a:lnTo>
                  <a:pt x="0" y="180748"/>
                </a:lnTo>
                <a:cubicBezTo>
                  <a:pt x="0" y="205669"/>
                  <a:pt x="20727" y="225935"/>
                  <a:pt x="46214" y="225935"/>
                </a:cubicBezTo>
                <a:lnTo>
                  <a:pt x="508354" y="225935"/>
                </a:lnTo>
                <a:cubicBezTo>
                  <a:pt x="533841" y="225935"/>
                  <a:pt x="554568" y="205669"/>
                  <a:pt x="554568" y="180748"/>
                </a:cubicBezTo>
                <a:lnTo>
                  <a:pt x="554568" y="135561"/>
                </a:lnTo>
                <a:cubicBezTo>
                  <a:pt x="554568" y="110640"/>
                  <a:pt x="533841" y="90374"/>
                  <a:pt x="508354" y="90374"/>
                </a:cubicBezTo>
                <a:close/>
                <a:moveTo>
                  <a:pt x="69321" y="180748"/>
                </a:moveTo>
                <a:cubicBezTo>
                  <a:pt x="56589" y="180748"/>
                  <a:pt x="46214" y="170604"/>
                  <a:pt x="46214" y="158155"/>
                </a:cubicBezTo>
                <a:cubicBezTo>
                  <a:pt x="46214" y="145705"/>
                  <a:pt x="56589" y="135561"/>
                  <a:pt x="69321" y="135561"/>
                </a:cubicBezTo>
                <a:cubicBezTo>
                  <a:pt x="82053" y="135561"/>
                  <a:pt x="92428" y="145705"/>
                  <a:pt x="92428" y="158155"/>
                </a:cubicBezTo>
                <a:cubicBezTo>
                  <a:pt x="92428" y="170604"/>
                  <a:pt x="82053" y="180748"/>
                  <a:pt x="69321" y="180748"/>
                </a:cubicBezTo>
                <a:close/>
                <a:moveTo>
                  <a:pt x="496801" y="180748"/>
                </a:moveTo>
                <a:lnTo>
                  <a:pt x="311945" y="180748"/>
                </a:lnTo>
                <a:cubicBezTo>
                  <a:pt x="305567" y="180748"/>
                  <a:pt x="300391" y="175687"/>
                  <a:pt x="300391" y="169451"/>
                </a:cubicBezTo>
                <a:cubicBezTo>
                  <a:pt x="300391" y="163215"/>
                  <a:pt x="305567" y="158155"/>
                  <a:pt x="311945" y="158155"/>
                </a:cubicBezTo>
                <a:lnTo>
                  <a:pt x="496801" y="158155"/>
                </a:lnTo>
                <a:cubicBezTo>
                  <a:pt x="503178" y="158155"/>
                  <a:pt x="508354" y="163215"/>
                  <a:pt x="508354" y="169451"/>
                </a:cubicBezTo>
                <a:cubicBezTo>
                  <a:pt x="508354" y="175687"/>
                  <a:pt x="503178" y="180748"/>
                  <a:pt x="496801" y="180748"/>
                </a:cubicBezTo>
                <a:close/>
                <a:moveTo>
                  <a:pt x="508354" y="406683"/>
                </a:moveTo>
                <a:lnTo>
                  <a:pt x="46214" y="406683"/>
                </a:lnTo>
                <a:cubicBezTo>
                  <a:pt x="20727" y="406683"/>
                  <a:pt x="0" y="426949"/>
                  <a:pt x="0" y="451870"/>
                </a:cubicBezTo>
                <a:lnTo>
                  <a:pt x="0" y="497057"/>
                </a:lnTo>
                <a:cubicBezTo>
                  <a:pt x="0" y="521978"/>
                  <a:pt x="20727" y="542244"/>
                  <a:pt x="46214" y="542244"/>
                </a:cubicBezTo>
                <a:lnTo>
                  <a:pt x="508354" y="542244"/>
                </a:lnTo>
                <a:cubicBezTo>
                  <a:pt x="533841" y="542244"/>
                  <a:pt x="554568" y="521978"/>
                  <a:pt x="554568" y="497057"/>
                </a:cubicBezTo>
                <a:lnTo>
                  <a:pt x="554568" y="451870"/>
                </a:lnTo>
                <a:cubicBezTo>
                  <a:pt x="554568" y="426949"/>
                  <a:pt x="533841" y="406683"/>
                  <a:pt x="508354" y="406683"/>
                </a:cubicBezTo>
                <a:close/>
                <a:moveTo>
                  <a:pt x="69321" y="497057"/>
                </a:moveTo>
                <a:cubicBezTo>
                  <a:pt x="56589" y="497057"/>
                  <a:pt x="46214" y="486913"/>
                  <a:pt x="46214" y="474464"/>
                </a:cubicBezTo>
                <a:cubicBezTo>
                  <a:pt x="46214" y="462014"/>
                  <a:pt x="56589" y="451870"/>
                  <a:pt x="69321" y="451870"/>
                </a:cubicBezTo>
                <a:cubicBezTo>
                  <a:pt x="82053" y="451870"/>
                  <a:pt x="92428" y="462014"/>
                  <a:pt x="92428" y="474464"/>
                </a:cubicBezTo>
                <a:cubicBezTo>
                  <a:pt x="92428" y="486913"/>
                  <a:pt x="82053" y="497057"/>
                  <a:pt x="69321" y="497057"/>
                </a:cubicBezTo>
                <a:close/>
                <a:moveTo>
                  <a:pt x="496801" y="497057"/>
                </a:moveTo>
                <a:lnTo>
                  <a:pt x="311945" y="497057"/>
                </a:lnTo>
                <a:cubicBezTo>
                  <a:pt x="305567" y="497057"/>
                  <a:pt x="300391" y="491996"/>
                  <a:pt x="300391" y="485760"/>
                </a:cubicBezTo>
                <a:cubicBezTo>
                  <a:pt x="300391" y="479524"/>
                  <a:pt x="305567" y="474464"/>
                  <a:pt x="311945" y="474464"/>
                </a:cubicBezTo>
                <a:lnTo>
                  <a:pt x="496801" y="474464"/>
                </a:lnTo>
                <a:cubicBezTo>
                  <a:pt x="503178" y="474464"/>
                  <a:pt x="508354" y="479524"/>
                  <a:pt x="508354" y="485760"/>
                </a:cubicBezTo>
                <a:cubicBezTo>
                  <a:pt x="508354" y="491996"/>
                  <a:pt x="503178" y="497057"/>
                  <a:pt x="496801" y="497057"/>
                </a:cubicBezTo>
                <a:close/>
              </a:path>
            </a:pathLst>
          </a:custGeom>
          <a:solidFill>
            <a:srgbClr val="000000"/>
          </a:solidFill>
          <a:ln w="23019" cap="flat">
            <a:noFill/>
            <a:prstDash val="solid"/>
            <a:miter/>
          </a:ln>
        </p:spPr>
        <p:txBody>
          <a:bodyPr rtlCol="0" anchor="ctr"/>
          <a:lstStyle/>
          <a:p>
            <a:endParaRPr lang="ko-Kore-KR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4" name="자유형 54">
            <a:extLst>
              <a:ext uri="{FF2B5EF4-FFF2-40B4-BE49-F238E27FC236}">
                <a16:creationId xmlns:a16="http://schemas.microsoft.com/office/drawing/2014/main" id="{ACFC598E-381F-4F70-AFB8-D67C2FF4B3EF}"/>
              </a:ext>
            </a:extLst>
          </p:cNvPr>
          <p:cNvSpPr/>
          <p:nvPr/>
        </p:nvSpPr>
        <p:spPr>
          <a:xfrm>
            <a:off x="6175705" y="3692528"/>
            <a:ext cx="755171" cy="738389"/>
          </a:xfrm>
          <a:custGeom>
            <a:avLst/>
            <a:gdLst>
              <a:gd name="connsiteX0" fmla="*/ 508354 w 554568"/>
              <a:gd name="connsiteY0" fmla="*/ 248529 h 542244"/>
              <a:gd name="connsiteX1" fmla="*/ 46214 w 554568"/>
              <a:gd name="connsiteY1" fmla="*/ 248529 h 542244"/>
              <a:gd name="connsiteX2" fmla="*/ 0 w 554568"/>
              <a:gd name="connsiteY2" fmla="*/ 293716 h 542244"/>
              <a:gd name="connsiteX3" fmla="*/ 0 w 554568"/>
              <a:gd name="connsiteY3" fmla="*/ 338903 h 542244"/>
              <a:gd name="connsiteX4" fmla="*/ 46214 w 554568"/>
              <a:gd name="connsiteY4" fmla="*/ 384090 h 542244"/>
              <a:gd name="connsiteX5" fmla="*/ 508354 w 554568"/>
              <a:gd name="connsiteY5" fmla="*/ 384090 h 542244"/>
              <a:gd name="connsiteX6" fmla="*/ 554568 w 554568"/>
              <a:gd name="connsiteY6" fmla="*/ 338903 h 542244"/>
              <a:gd name="connsiteX7" fmla="*/ 554568 w 554568"/>
              <a:gd name="connsiteY7" fmla="*/ 293716 h 542244"/>
              <a:gd name="connsiteX8" fmla="*/ 508354 w 554568"/>
              <a:gd name="connsiteY8" fmla="*/ 248529 h 542244"/>
              <a:gd name="connsiteX9" fmla="*/ 69321 w 554568"/>
              <a:gd name="connsiteY9" fmla="*/ 338903 h 542244"/>
              <a:gd name="connsiteX10" fmla="*/ 46214 w 554568"/>
              <a:gd name="connsiteY10" fmla="*/ 316309 h 542244"/>
              <a:gd name="connsiteX11" fmla="*/ 69321 w 554568"/>
              <a:gd name="connsiteY11" fmla="*/ 293716 h 542244"/>
              <a:gd name="connsiteX12" fmla="*/ 92428 w 554568"/>
              <a:gd name="connsiteY12" fmla="*/ 316309 h 542244"/>
              <a:gd name="connsiteX13" fmla="*/ 69321 w 554568"/>
              <a:gd name="connsiteY13" fmla="*/ 338903 h 542244"/>
              <a:gd name="connsiteX14" fmla="*/ 496801 w 554568"/>
              <a:gd name="connsiteY14" fmla="*/ 338903 h 542244"/>
              <a:gd name="connsiteX15" fmla="*/ 311945 w 554568"/>
              <a:gd name="connsiteY15" fmla="*/ 338903 h 542244"/>
              <a:gd name="connsiteX16" fmla="*/ 300391 w 554568"/>
              <a:gd name="connsiteY16" fmla="*/ 327606 h 542244"/>
              <a:gd name="connsiteX17" fmla="*/ 311945 w 554568"/>
              <a:gd name="connsiteY17" fmla="*/ 316309 h 542244"/>
              <a:gd name="connsiteX18" fmla="*/ 496801 w 554568"/>
              <a:gd name="connsiteY18" fmla="*/ 316309 h 542244"/>
              <a:gd name="connsiteX19" fmla="*/ 508354 w 554568"/>
              <a:gd name="connsiteY19" fmla="*/ 327606 h 542244"/>
              <a:gd name="connsiteX20" fmla="*/ 496801 w 554568"/>
              <a:gd name="connsiteY20" fmla="*/ 338903 h 542244"/>
              <a:gd name="connsiteX21" fmla="*/ 75236 w 554568"/>
              <a:gd name="connsiteY21" fmla="*/ 67781 h 542244"/>
              <a:gd name="connsiteX22" fmla="*/ 479332 w 554568"/>
              <a:gd name="connsiteY22" fmla="*/ 67781 h 542244"/>
              <a:gd name="connsiteX23" fmla="*/ 489429 w 554568"/>
              <a:gd name="connsiteY23" fmla="*/ 61974 h 542244"/>
              <a:gd name="connsiteX24" fmla="*/ 489152 w 554568"/>
              <a:gd name="connsiteY24" fmla="*/ 50519 h 542244"/>
              <a:gd name="connsiteX25" fmla="*/ 473948 w 554568"/>
              <a:gd name="connsiteY25" fmla="*/ 26638 h 542244"/>
              <a:gd name="connsiteX26" fmla="*/ 424915 w 554568"/>
              <a:gd name="connsiteY26" fmla="*/ 0 h 542244"/>
              <a:gd name="connsiteX27" fmla="*/ 129676 w 554568"/>
              <a:gd name="connsiteY27" fmla="*/ 0 h 542244"/>
              <a:gd name="connsiteX28" fmla="*/ 80620 w 554568"/>
              <a:gd name="connsiteY28" fmla="*/ 26638 h 542244"/>
              <a:gd name="connsiteX29" fmla="*/ 65439 w 554568"/>
              <a:gd name="connsiteY29" fmla="*/ 50519 h 542244"/>
              <a:gd name="connsiteX30" fmla="*/ 65162 w 554568"/>
              <a:gd name="connsiteY30" fmla="*/ 61974 h 542244"/>
              <a:gd name="connsiteX31" fmla="*/ 75236 w 554568"/>
              <a:gd name="connsiteY31" fmla="*/ 67781 h 542244"/>
              <a:gd name="connsiteX32" fmla="*/ 508354 w 554568"/>
              <a:gd name="connsiteY32" fmla="*/ 90374 h 542244"/>
              <a:gd name="connsiteX33" fmla="*/ 46214 w 554568"/>
              <a:gd name="connsiteY33" fmla="*/ 90374 h 542244"/>
              <a:gd name="connsiteX34" fmla="*/ 0 w 554568"/>
              <a:gd name="connsiteY34" fmla="*/ 135561 h 542244"/>
              <a:gd name="connsiteX35" fmla="*/ 0 w 554568"/>
              <a:gd name="connsiteY35" fmla="*/ 180748 h 542244"/>
              <a:gd name="connsiteX36" fmla="*/ 46214 w 554568"/>
              <a:gd name="connsiteY36" fmla="*/ 225935 h 542244"/>
              <a:gd name="connsiteX37" fmla="*/ 508354 w 554568"/>
              <a:gd name="connsiteY37" fmla="*/ 225935 h 542244"/>
              <a:gd name="connsiteX38" fmla="*/ 554568 w 554568"/>
              <a:gd name="connsiteY38" fmla="*/ 180748 h 542244"/>
              <a:gd name="connsiteX39" fmla="*/ 554568 w 554568"/>
              <a:gd name="connsiteY39" fmla="*/ 135561 h 542244"/>
              <a:gd name="connsiteX40" fmla="*/ 508354 w 554568"/>
              <a:gd name="connsiteY40" fmla="*/ 90374 h 542244"/>
              <a:gd name="connsiteX41" fmla="*/ 69321 w 554568"/>
              <a:gd name="connsiteY41" fmla="*/ 180748 h 542244"/>
              <a:gd name="connsiteX42" fmla="*/ 46214 w 554568"/>
              <a:gd name="connsiteY42" fmla="*/ 158155 h 542244"/>
              <a:gd name="connsiteX43" fmla="*/ 69321 w 554568"/>
              <a:gd name="connsiteY43" fmla="*/ 135561 h 542244"/>
              <a:gd name="connsiteX44" fmla="*/ 92428 w 554568"/>
              <a:gd name="connsiteY44" fmla="*/ 158155 h 542244"/>
              <a:gd name="connsiteX45" fmla="*/ 69321 w 554568"/>
              <a:gd name="connsiteY45" fmla="*/ 180748 h 542244"/>
              <a:gd name="connsiteX46" fmla="*/ 496801 w 554568"/>
              <a:gd name="connsiteY46" fmla="*/ 180748 h 542244"/>
              <a:gd name="connsiteX47" fmla="*/ 311945 w 554568"/>
              <a:gd name="connsiteY47" fmla="*/ 180748 h 542244"/>
              <a:gd name="connsiteX48" fmla="*/ 300391 w 554568"/>
              <a:gd name="connsiteY48" fmla="*/ 169451 h 542244"/>
              <a:gd name="connsiteX49" fmla="*/ 311945 w 554568"/>
              <a:gd name="connsiteY49" fmla="*/ 158155 h 542244"/>
              <a:gd name="connsiteX50" fmla="*/ 496801 w 554568"/>
              <a:gd name="connsiteY50" fmla="*/ 158155 h 542244"/>
              <a:gd name="connsiteX51" fmla="*/ 508354 w 554568"/>
              <a:gd name="connsiteY51" fmla="*/ 169451 h 542244"/>
              <a:gd name="connsiteX52" fmla="*/ 496801 w 554568"/>
              <a:gd name="connsiteY52" fmla="*/ 180748 h 542244"/>
              <a:gd name="connsiteX53" fmla="*/ 508354 w 554568"/>
              <a:gd name="connsiteY53" fmla="*/ 406683 h 542244"/>
              <a:gd name="connsiteX54" fmla="*/ 46214 w 554568"/>
              <a:gd name="connsiteY54" fmla="*/ 406683 h 542244"/>
              <a:gd name="connsiteX55" fmla="*/ 0 w 554568"/>
              <a:gd name="connsiteY55" fmla="*/ 451870 h 542244"/>
              <a:gd name="connsiteX56" fmla="*/ 0 w 554568"/>
              <a:gd name="connsiteY56" fmla="*/ 497057 h 542244"/>
              <a:gd name="connsiteX57" fmla="*/ 46214 w 554568"/>
              <a:gd name="connsiteY57" fmla="*/ 542244 h 542244"/>
              <a:gd name="connsiteX58" fmla="*/ 508354 w 554568"/>
              <a:gd name="connsiteY58" fmla="*/ 542244 h 542244"/>
              <a:gd name="connsiteX59" fmla="*/ 554568 w 554568"/>
              <a:gd name="connsiteY59" fmla="*/ 497057 h 542244"/>
              <a:gd name="connsiteX60" fmla="*/ 554568 w 554568"/>
              <a:gd name="connsiteY60" fmla="*/ 451870 h 542244"/>
              <a:gd name="connsiteX61" fmla="*/ 508354 w 554568"/>
              <a:gd name="connsiteY61" fmla="*/ 406683 h 542244"/>
              <a:gd name="connsiteX62" fmla="*/ 69321 w 554568"/>
              <a:gd name="connsiteY62" fmla="*/ 497057 h 542244"/>
              <a:gd name="connsiteX63" fmla="*/ 46214 w 554568"/>
              <a:gd name="connsiteY63" fmla="*/ 474464 h 542244"/>
              <a:gd name="connsiteX64" fmla="*/ 69321 w 554568"/>
              <a:gd name="connsiteY64" fmla="*/ 451870 h 542244"/>
              <a:gd name="connsiteX65" fmla="*/ 92428 w 554568"/>
              <a:gd name="connsiteY65" fmla="*/ 474464 h 542244"/>
              <a:gd name="connsiteX66" fmla="*/ 69321 w 554568"/>
              <a:gd name="connsiteY66" fmla="*/ 497057 h 542244"/>
              <a:gd name="connsiteX67" fmla="*/ 496801 w 554568"/>
              <a:gd name="connsiteY67" fmla="*/ 497057 h 542244"/>
              <a:gd name="connsiteX68" fmla="*/ 311945 w 554568"/>
              <a:gd name="connsiteY68" fmla="*/ 497057 h 542244"/>
              <a:gd name="connsiteX69" fmla="*/ 300391 w 554568"/>
              <a:gd name="connsiteY69" fmla="*/ 485760 h 542244"/>
              <a:gd name="connsiteX70" fmla="*/ 311945 w 554568"/>
              <a:gd name="connsiteY70" fmla="*/ 474464 h 542244"/>
              <a:gd name="connsiteX71" fmla="*/ 496801 w 554568"/>
              <a:gd name="connsiteY71" fmla="*/ 474464 h 542244"/>
              <a:gd name="connsiteX72" fmla="*/ 508354 w 554568"/>
              <a:gd name="connsiteY72" fmla="*/ 485760 h 542244"/>
              <a:gd name="connsiteX73" fmla="*/ 496801 w 554568"/>
              <a:gd name="connsiteY73" fmla="*/ 497057 h 54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554568" h="542244">
                <a:moveTo>
                  <a:pt x="508354" y="248529"/>
                </a:moveTo>
                <a:lnTo>
                  <a:pt x="46214" y="248529"/>
                </a:lnTo>
                <a:cubicBezTo>
                  <a:pt x="20727" y="248529"/>
                  <a:pt x="0" y="268795"/>
                  <a:pt x="0" y="293716"/>
                </a:cubicBezTo>
                <a:lnTo>
                  <a:pt x="0" y="338903"/>
                </a:lnTo>
                <a:cubicBezTo>
                  <a:pt x="0" y="363823"/>
                  <a:pt x="20727" y="384090"/>
                  <a:pt x="46214" y="384090"/>
                </a:cubicBezTo>
                <a:lnTo>
                  <a:pt x="508354" y="384090"/>
                </a:lnTo>
                <a:cubicBezTo>
                  <a:pt x="533841" y="384090"/>
                  <a:pt x="554568" y="363823"/>
                  <a:pt x="554568" y="338903"/>
                </a:cubicBezTo>
                <a:lnTo>
                  <a:pt x="554568" y="293716"/>
                </a:lnTo>
                <a:cubicBezTo>
                  <a:pt x="554568" y="268795"/>
                  <a:pt x="533841" y="248529"/>
                  <a:pt x="508354" y="248529"/>
                </a:cubicBezTo>
                <a:close/>
                <a:moveTo>
                  <a:pt x="69321" y="338903"/>
                </a:moveTo>
                <a:cubicBezTo>
                  <a:pt x="56589" y="338903"/>
                  <a:pt x="46214" y="328758"/>
                  <a:pt x="46214" y="316309"/>
                </a:cubicBezTo>
                <a:cubicBezTo>
                  <a:pt x="46214" y="303860"/>
                  <a:pt x="56589" y="293716"/>
                  <a:pt x="69321" y="293716"/>
                </a:cubicBezTo>
                <a:cubicBezTo>
                  <a:pt x="82053" y="293716"/>
                  <a:pt x="92428" y="303860"/>
                  <a:pt x="92428" y="316309"/>
                </a:cubicBezTo>
                <a:cubicBezTo>
                  <a:pt x="92428" y="328758"/>
                  <a:pt x="82053" y="338903"/>
                  <a:pt x="69321" y="338903"/>
                </a:cubicBezTo>
                <a:close/>
                <a:moveTo>
                  <a:pt x="496801" y="338903"/>
                </a:moveTo>
                <a:lnTo>
                  <a:pt x="311945" y="338903"/>
                </a:lnTo>
                <a:cubicBezTo>
                  <a:pt x="305567" y="338903"/>
                  <a:pt x="300391" y="333842"/>
                  <a:pt x="300391" y="327606"/>
                </a:cubicBezTo>
                <a:cubicBezTo>
                  <a:pt x="300391" y="321370"/>
                  <a:pt x="305567" y="316309"/>
                  <a:pt x="311945" y="316309"/>
                </a:cubicBezTo>
                <a:lnTo>
                  <a:pt x="496801" y="316309"/>
                </a:lnTo>
                <a:cubicBezTo>
                  <a:pt x="503178" y="316309"/>
                  <a:pt x="508354" y="321370"/>
                  <a:pt x="508354" y="327606"/>
                </a:cubicBezTo>
                <a:cubicBezTo>
                  <a:pt x="508354" y="333842"/>
                  <a:pt x="503178" y="338903"/>
                  <a:pt x="496801" y="338903"/>
                </a:cubicBezTo>
                <a:close/>
                <a:moveTo>
                  <a:pt x="75236" y="67781"/>
                </a:moveTo>
                <a:lnTo>
                  <a:pt x="479332" y="67781"/>
                </a:lnTo>
                <a:cubicBezTo>
                  <a:pt x="483537" y="67781"/>
                  <a:pt x="487396" y="65544"/>
                  <a:pt x="489429" y="61974"/>
                </a:cubicBezTo>
                <a:cubicBezTo>
                  <a:pt x="491463" y="58404"/>
                  <a:pt x="491347" y="53998"/>
                  <a:pt x="489152" y="50519"/>
                </a:cubicBezTo>
                <a:lnTo>
                  <a:pt x="473948" y="26638"/>
                </a:lnTo>
                <a:cubicBezTo>
                  <a:pt x="463342" y="9964"/>
                  <a:pt x="444995" y="0"/>
                  <a:pt x="424915" y="0"/>
                </a:cubicBezTo>
                <a:lnTo>
                  <a:pt x="129676" y="0"/>
                </a:lnTo>
                <a:cubicBezTo>
                  <a:pt x="109597" y="0"/>
                  <a:pt x="91250" y="9964"/>
                  <a:pt x="80620" y="26638"/>
                </a:cubicBezTo>
                <a:lnTo>
                  <a:pt x="65439" y="50519"/>
                </a:lnTo>
                <a:cubicBezTo>
                  <a:pt x="63221" y="53998"/>
                  <a:pt x="63105" y="58382"/>
                  <a:pt x="65162" y="61974"/>
                </a:cubicBezTo>
                <a:cubicBezTo>
                  <a:pt x="67218" y="65566"/>
                  <a:pt x="71031" y="67781"/>
                  <a:pt x="75236" y="67781"/>
                </a:cubicBezTo>
                <a:close/>
                <a:moveTo>
                  <a:pt x="508354" y="90374"/>
                </a:moveTo>
                <a:lnTo>
                  <a:pt x="46214" y="90374"/>
                </a:lnTo>
                <a:cubicBezTo>
                  <a:pt x="20727" y="90374"/>
                  <a:pt x="0" y="110640"/>
                  <a:pt x="0" y="135561"/>
                </a:cubicBezTo>
                <a:lnTo>
                  <a:pt x="0" y="180748"/>
                </a:lnTo>
                <a:cubicBezTo>
                  <a:pt x="0" y="205669"/>
                  <a:pt x="20727" y="225935"/>
                  <a:pt x="46214" y="225935"/>
                </a:cubicBezTo>
                <a:lnTo>
                  <a:pt x="508354" y="225935"/>
                </a:lnTo>
                <a:cubicBezTo>
                  <a:pt x="533841" y="225935"/>
                  <a:pt x="554568" y="205669"/>
                  <a:pt x="554568" y="180748"/>
                </a:cubicBezTo>
                <a:lnTo>
                  <a:pt x="554568" y="135561"/>
                </a:lnTo>
                <a:cubicBezTo>
                  <a:pt x="554568" y="110640"/>
                  <a:pt x="533841" y="90374"/>
                  <a:pt x="508354" y="90374"/>
                </a:cubicBezTo>
                <a:close/>
                <a:moveTo>
                  <a:pt x="69321" y="180748"/>
                </a:moveTo>
                <a:cubicBezTo>
                  <a:pt x="56589" y="180748"/>
                  <a:pt x="46214" y="170604"/>
                  <a:pt x="46214" y="158155"/>
                </a:cubicBezTo>
                <a:cubicBezTo>
                  <a:pt x="46214" y="145705"/>
                  <a:pt x="56589" y="135561"/>
                  <a:pt x="69321" y="135561"/>
                </a:cubicBezTo>
                <a:cubicBezTo>
                  <a:pt x="82053" y="135561"/>
                  <a:pt x="92428" y="145705"/>
                  <a:pt x="92428" y="158155"/>
                </a:cubicBezTo>
                <a:cubicBezTo>
                  <a:pt x="92428" y="170604"/>
                  <a:pt x="82053" y="180748"/>
                  <a:pt x="69321" y="180748"/>
                </a:cubicBezTo>
                <a:close/>
                <a:moveTo>
                  <a:pt x="496801" y="180748"/>
                </a:moveTo>
                <a:lnTo>
                  <a:pt x="311945" y="180748"/>
                </a:lnTo>
                <a:cubicBezTo>
                  <a:pt x="305567" y="180748"/>
                  <a:pt x="300391" y="175687"/>
                  <a:pt x="300391" y="169451"/>
                </a:cubicBezTo>
                <a:cubicBezTo>
                  <a:pt x="300391" y="163215"/>
                  <a:pt x="305567" y="158155"/>
                  <a:pt x="311945" y="158155"/>
                </a:cubicBezTo>
                <a:lnTo>
                  <a:pt x="496801" y="158155"/>
                </a:lnTo>
                <a:cubicBezTo>
                  <a:pt x="503178" y="158155"/>
                  <a:pt x="508354" y="163215"/>
                  <a:pt x="508354" y="169451"/>
                </a:cubicBezTo>
                <a:cubicBezTo>
                  <a:pt x="508354" y="175687"/>
                  <a:pt x="503178" y="180748"/>
                  <a:pt x="496801" y="180748"/>
                </a:cubicBezTo>
                <a:close/>
                <a:moveTo>
                  <a:pt x="508354" y="406683"/>
                </a:moveTo>
                <a:lnTo>
                  <a:pt x="46214" y="406683"/>
                </a:lnTo>
                <a:cubicBezTo>
                  <a:pt x="20727" y="406683"/>
                  <a:pt x="0" y="426949"/>
                  <a:pt x="0" y="451870"/>
                </a:cubicBezTo>
                <a:lnTo>
                  <a:pt x="0" y="497057"/>
                </a:lnTo>
                <a:cubicBezTo>
                  <a:pt x="0" y="521978"/>
                  <a:pt x="20727" y="542244"/>
                  <a:pt x="46214" y="542244"/>
                </a:cubicBezTo>
                <a:lnTo>
                  <a:pt x="508354" y="542244"/>
                </a:lnTo>
                <a:cubicBezTo>
                  <a:pt x="533841" y="542244"/>
                  <a:pt x="554568" y="521978"/>
                  <a:pt x="554568" y="497057"/>
                </a:cubicBezTo>
                <a:lnTo>
                  <a:pt x="554568" y="451870"/>
                </a:lnTo>
                <a:cubicBezTo>
                  <a:pt x="554568" y="426949"/>
                  <a:pt x="533841" y="406683"/>
                  <a:pt x="508354" y="406683"/>
                </a:cubicBezTo>
                <a:close/>
                <a:moveTo>
                  <a:pt x="69321" y="497057"/>
                </a:moveTo>
                <a:cubicBezTo>
                  <a:pt x="56589" y="497057"/>
                  <a:pt x="46214" y="486913"/>
                  <a:pt x="46214" y="474464"/>
                </a:cubicBezTo>
                <a:cubicBezTo>
                  <a:pt x="46214" y="462014"/>
                  <a:pt x="56589" y="451870"/>
                  <a:pt x="69321" y="451870"/>
                </a:cubicBezTo>
                <a:cubicBezTo>
                  <a:pt x="82053" y="451870"/>
                  <a:pt x="92428" y="462014"/>
                  <a:pt x="92428" y="474464"/>
                </a:cubicBezTo>
                <a:cubicBezTo>
                  <a:pt x="92428" y="486913"/>
                  <a:pt x="82053" y="497057"/>
                  <a:pt x="69321" y="497057"/>
                </a:cubicBezTo>
                <a:close/>
                <a:moveTo>
                  <a:pt x="496801" y="497057"/>
                </a:moveTo>
                <a:lnTo>
                  <a:pt x="311945" y="497057"/>
                </a:lnTo>
                <a:cubicBezTo>
                  <a:pt x="305567" y="497057"/>
                  <a:pt x="300391" y="491996"/>
                  <a:pt x="300391" y="485760"/>
                </a:cubicBezTo>
                <a:cubicBezTo>
                  <a:pt x="300391" y="479524"/>
                  <a:pt x="305567" y="474464"/>
                  <a:pt x="311945" y="474464"/>
                </a:cubicBezTo>
                <a:lnTo>
                  <a:pt x="496801" y="474464"/>
                </a:lnTo>
                <a:cubicBezTo>
                  <a:pt x="503178" y="474464"/>
                  <a:pt x="508354" y="479524"/>
                  <a:pt x="508354" y="485760"/>
                </a:cubicBezTo>
                <a:cubicBezTo>
                  <a:pt x="508354" y="491996"/>
                  <a:pt x="503178" y="497057"/>
                  <a:pt x="496801" y="497057"/>
                </a:cubicBezTo>
                <a:close/>
              </a:path>
            </a:pathLst>
          </a:custGeom>
          <a:solidFill>
            <a:srgbClr val="000000"/>
          </a:solidFill>
          <a:ln w="23019" cap="flat">
            <a:noFill/>
            <a:prstDash val="solid"/>
            <a:miter/>
          </a:ln>
        </p:spPr>
        <p:txBody>
          <a:bodyPr rtlCol="0" anchor="ctr"/>
          <a:lstStyle/>
          <a:p>
            <a:endParaRPr lang="ko-Kore-KR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5" name="왼쪽 중괄호 114">
            <a:extLst>
              <a:ext uri="{FF2B5EF4-FFF2-40B4-BE49-F238E27FC236}">
                <a16:creationId xmlns:a16="http://schemas.microsoft.com/office/drawing/2014/main" id="{57D03348-AB07-4DFE-A7D3-6A49C845A573}"/>
              </a:ext>
            </a:extLst>
          </p:cNvPr>
          <p:cNvSpPr/>
          <p:nvPr/>
        </p:nvSpPr>
        <p:spPr>
          <a:xfrm rot="16200000">
            <a:off x="2004685" y="3590836"/>
            <a:ext cx="293947" cy="3019801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6" name="왼쪽 중괄호 115">
            <a:extLst>
              <a:ext uri="{FF2B5EF4-FFF2-40B4-BE49-F238E27FC236}">
                <a16:creationId xmlns:a16="http://schemas.microsoft.com/office/drawing/2014/main" id="{DA03D98B-AE21-46CE-B92E-E205B4D1B1EF}"/>
              </a:ext>
            </a:extLst>
          </p:cNvPr>
          <p:cNvSpPr/>
          <p:nvPr/>
        </p:nvSpPr>
        <p:spPr>
          <a:xfrm rot="16200000">
            <a:off x="5380464" y="3835100"/>
            <a:ext cx="207804" cy="2521327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8" name="구름 117">
            <a:extLst>
              <a:ext uri="{FF2B5EF4-FFF2-40B4-BE49-F238E27FC236}">
                <a16:creationId xmlns:a16="http://schemas.microsoft.com/office/drawing/2014/main" id="{BD224AEC-DB46-47B9-93C4-BA1631358137}"/>
              </a:ext>
            </a:extLst>
          </p:cNvPr>
          <p:cNvSpPr/>
          <p:nvPr/>
        </p:nvSpPr>
        <p:spPr>
          <a:xfrm>
            <a:off x="7577725" y="3759429"/>
            <a:ext cx="2107359" cy="802787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Internet</a:t>
            </a:r>
            <a:endParaRPr lang="ko-KR" altLang="en-US" sz="28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6" name="화살표: 왼쪽 125">
            <a:extLst>
              <a:ext uri="{FF2B5EF4-FFF2-40B4-BE49-F238E27FC236}">
                <a16:creationId xmlns:a16="http://schemas.microsoft.com/office/drawing/2014/main" id="{8BD3B794-4717-4359-9050-9A8A2080AA22}"/>
              </a:ext>
            </a:extLst>
          </p:cNvPr>
          <p:cNvSpPr/>
          <p:nvPr/>
        </p:nvSpPr>
        <p:spPr>
          <a:xfrm>
            <a:off x="7050331" y="4418267"/>
            <a:ext cx="2478101" cy="584775"/>
          </a:xfrm>
          <a:prstGeom prst="lef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2882AF38-270F-43CA-99E4-FC8F0F38CDFC}"/>
              </a:ext>
            </a:extLst>
          </p:cNvPr>
          <p:cNvSpPr txBox="1"/>
          <p:nvPr/>
        </p:nvSpPr>
        <p:spPr>
          <a:xfrm>
            <a:off x="702505" y="5263888"/>
            <a:ext cx="263196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>
                <a:latin typeface="Calibri" panose="020F0502020204030204" pitchFamily="34" charset="0"/>
                <a:cs typeface="Calibri" panose="020F0502020204030204" pitchFamily="34" charset="0"/>
              </a:rPr>
              <a:t>Air latency</a:t>
            </a:r>
            <a:endParaRPr lang="ko-KR" altLang="en-US" sz="3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00F848BF-AADE-46D6-885A-10BC2DE47483}"/>
              </a:ext>
            </a:extLst>
          </p:cNvPr>
          <p:cNvSpPr txBox="1"/>
          <p:nvPr/>
        </p:nvSpPr>
        <p:spPr>
          <a:xfrm>
            <a:off x="3994840" y="5249891"/>
            <a:ext cx="361171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>
                <a:latin typeface="Calibri" panose="020F0502020204030204" pitchFamily="34" charset="0"/>
                <a:cs typeface="Calibri" panose="020F0502020204030204" pitchFamily="34" charset="0"/>
              </a:rPr>
              <a:t>Trasnport Latency </a:t>
            </a:r>
          </a:p>
        </p:txBody>
      </p:sp>
      <p:sp>
        <p:nvSpPr>
          <p:cNvPr id="131" name="화살표: 왼쪽 130">
            <a:extLst>
              <a:ext uri="{FF2B5EF4-FFF2-40B4-BE49-F238E27FC236}">
                <a16:creationId xmlns:a16="http://schemas.microsoft.com/office/drawing/2014/main" id="{09892976-4DE4-4755-A958-15F62A89DE1A}"/>
              </a:ext>
            </a:extLst>
          </p:cNvPr>
          <p:cNvSpPr/>
          <p:nvPr/>
        </p:nvSpPr>
        <p:spPr>
          <a:xfrm rot="16200000">
            <a:off x="3013718" y="5280948"/>
            <a:ext cx="529645" cy="584775"/>
          </a:xfrm>
          <a:prstGeom prst="lef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2" name="화살표: 왼쪽 131">
            <a:extLst>
              <a:ext uri="{FF2B5EF4-FFF2-40B4-BE49-F238E27FC236}">
                <a16:creationId xmlns:a16="http://schemas.microsoft.com/office/drawing/2014/main" id="{2667714C-575B-41B4-9494-D9ADDE22072F}"/>
              </a:ext>
            </a:extLst>
          </p:cNvPr>
          <p:cNvSpPr/>
          <p:nvPr/>
        </p:nvSpPr>
        <p:spPr>
          <a:xfrm rot="16200000">
            <a:off x="7379353" y="5280202"/>
            <a:ext cx="529645" cy="584775"/>
          </a:xfrm>
          <a:prstGeom prst="lef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3" name="그림 132">
            <a:extLst>
              <a:ext uri="{FF2B5EF4-FFF2-40B4-BE49-F238E27FC236}">
                <a16:creationId xmlns:a16="http://schemas.microsoft.com/office/drawing/2014/main" id="{DB1D4BD4-9AAC-4F35-9671-6CC2AF8148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84124">
            <a:off x="1881120" y="3572385"/>
            <a:ext cx="519658" cy="1126189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BFF7036F-1B78-46F3-BC71-F2DD381B6E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0167" y="3736083"/>
            <a:ext cx="1292393" cy="69483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480ED2E6-2F81-4792-BA1B-658196795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3671-8DB5-49BB-ADEF-274990B2FF7E}" type="slidenum">
              <a:rPr lang="ko-KR" altLang="en-US" smtClean="0"/>
              <a:t>9</a:t>
            </a:fld>
            <a:endParaRPr lang="ko-KR" altLang="en-US"/>
          </a:p>
        </p:txBody>
      </p:sp>
      <p:sp>
        <p:nvSpPr>
          <p:cNvPr id="5" name="폭발: 8pt 4">
            <a:extLst>
              <a:ext uri="{FF2B5EF4-FFF2-40B4-BE49-F238E27FC236}">
                <a16:creationId xmlns:a16="http://schemas.microsoft.com/office/drawing/2014/main" id="{252F0061-080C-405A-A3B5-CC2CE4025A2B}"/>
              </a:ext>
            </a:extLst>
          </p:cNvPr>
          <p:cNvSpPr/>
          <p:nvPr/>
        </p:nvSpPr>
        <p:spPr>
          <a:xfrm>
            <a:off x="4193160" y="3416729"/>
            <a:ext cx="979591" cy="979591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46184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12540</TotalTime>
  <Words>1871</Words>
  <Application>Microsoft Office PowerPoint</Application>
  <PresentationFormat>와이드스크린</PresentationFormat>
  <Paragraphs>509</Paragraphs>
  <Slides>46</Slides>
  <Notes>40</Notes>
  <HiddenSlides>0</HiddenSlides>
  <MMClips>2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46</vt:i4>
      </vt:variant>
    </vt:vector>
  </HeadingPairs>
  <TitlesOfParts>
    <vt:vector size="55" baseType="lpstr">
      <vt:lpstr>等线</vt:lpstr>
      <vt:lpstr>맑은 고딕</vt:lpstr>
      <vt:lpstr>Arial</vt:lpstr>
      <vt:lpstr>Calibri</vt:lpstr>
      <vt:lpstr>Cambria Math</vt:lpstr>
      <vt:lpstr>Corbel</vt:lpstr>
      <vt:lpstr>Tahoma</vt:lpstr>
      <vt:lpstr>Wingdings</vt:lpstr>
      <vt:lpstr>Office 테마</vt:lpstr>
      <vt:lpstr>OutRAN : Co-optimizing for Flow Completion Time  in Radio Access Network</vt:lpstr>
      <vt:lpstr>Interactive applications demand low latency.</vt:lpstr>
      <vt:lpstr>QoS provisioning defined in the standard</vt:lpstr>
      <vt:lpstr>QoS provisioning in current Cellular Networks</vt:lpstr>
      <vt:lpstr>QoS provisioning in current Cellular Networks</vt:lpstr>
      <vt:lpstr>Problem of the existing base station scheduling</vt:lpstr>
      <vt:lpstr>Problem of the existing base station scheduling</vt:lpstr>
      <vt:lpstr>Key enablers of achieving low latency in 5G</vt:lpstr>
      <vt:lpstr>The problem becomes significant in 5G.</vt:lpstr>
      <vt:lpstr>Preview: Impact of OutRAN in 5G</vt:lpstr>
      <vt:lpstr>Cause #1: Large buffers in base stations</vt:lpstr>
      <vt:lpstr>Cause #2: Service-agnostic Scheduler</vt:lpstr>
      <vt:lpstr>Problem of the existing base station scheduling</vt:lpstr>
      <vt:lpstr>Flow scheduling can achieve better latency</vt:lpstr>
      <vt:lpstr>Opportunity: Information-agnostic scheduling</vt:lpstr>
      <vt:lpstr>Opportunity: Information-agnostic scheduling</vt:lpstr>
      <vt:lpstr>Unique characteristics in Cellular Networks</vt:lpstr>
      <vt:lpstr>Case of applying the naive information-agnostic flow scheduling</vt:lpstr>
      <vt:lpstr>Side-effect of the naive approach</vt:lpstr>
      <vt:lpstr>Scope &amp; Goal of OutRAN</vt:lpstr>
      <vt:lpstr>Challenge: Mismatch in optimization goals</vt:lpstr>
      <vt:lpstr>Challenge: How can we satisfy both goals?</vt:lpstr>
      <vt:lpstr>Design #1: Intra-user Flow Scheduler</vt:lpstr>
      <vt:lpstr>Design #1: Intra-user Flow Scheduler</vt:lpstr>
      <vt:lpstr>Design rationale</vt:lpstr>
      <vt:lpstr>Design rationale</vt:lpstr>
      <vt:lpstr>Design #1: Intra-user Flow Scheduler</vt:lpstr>
      <vt:lpstr>Design #2: Inter-user Flow Scheduler</vt:lpstr>
      <vt:lpstr>Exploring more opportunity </vt:lpstr>
      <vt:lpstr>Design #2: Inter-user Flow Scheduler</vt:lpstr>
      <vt:lpstr>Design #2: Inter-user Flow Scheduler</vt:lpstr>
      <vt:lpstr>Design #2: Inter-user Flow Scheduler</vt:lpstr>
      <vt:lpstr>Design #2: Inter-user Flow Scheduler</vt:lpstr>
      <vt:lpstr>Integrating OutRAN into xNodeB</vt:lpstr>
      <vt:lpstr>Implementation and Overview</vt:lpstr>
      <vt:lpstr>Evaluation Platforms</vt:lpstr>
      <vt:lpstr>Evaluation Platforms</vt:lpstr>
      <vt:lpstr>Evaluation Setup</vt:lpstr>
      <vt:lpstr>PLT Improvement</vt:lpstr>
      <vt:lpstr>FCT Improvement: Short Flow FCT</vt:lpstr>
      <vt:lpstr>What about Long Flow FCT?</vt:lpstr>
      <vt:lpstr>Spectral-efficiency and user fairness</vt:lpstr>
      <vt:lpstr>Scalability </vt:lpstr>
      <vt:lpstr>Impact of OutRAN in 5G</vt:lpstr>
      <vt:lpstr>Conclusion </vt:lpstr>
      <vt:lpstr>Thank you  Questions 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Jaehong</dc:creator>
  <cp:lastModifiedBy>Jaehong</cp:lastModifiedBy>
  <cp:revision>2364</cp:revision>
  <dcterms:created xsi:type="dcterms:W3CDTF">2022-11-01T08:10:58Z</dcterms:created>
  <dcterms:modified xsi:type="dcterms:W3CDTF">2022-12-13T13:05:24Z</dcterms:modified>
</cp:coreProperties>
</file>